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0" r:id="rId4"/>
  </p:sldMasterIdLst>
  <p:notesMasterIdLst>
    <p:notesMasterId r:id="rId31"/>
  </p:notesMasterIdLst>
  <p:handoutMasterIdLst>
    <p:handoutMasterId r:id="rId32"/>
  </p:handoutMasterIdLst>
  <p:sldIdLst>
    <p:sldId id="731" r:id="rId5"/>
    <p:sldId id="673" r:id="rId6"/>
    <p:sldId id="790" r:id="rId7"/>
    <p:sldId id="810" r:id="rId8"/>
    <p:sldId id="811" r:id="rId9"/>
    <p:sldId id="804" r:id="rId10"/>
    <p:sldId id="805" r:id="rId11"/>
    <p:sldId id="806" r:id="rId12"/>
    <p:sldId id="807" r:id="rId13"/>
    <p:sldId id="808" r:id="rId14"/>
    <p:sldId id="809" r:id="rId15"/>
    <p:sldId id="812" r:id="rId16"/>
    <p:sldId id="813" r:id="rId17"/>
    <p:sldId id="814" r:id="rId18"/>
    <p:sldId id="815" r:id="rId19"/>
    <p:sldId id="817" r:id="rId20"/>
    <p:sldId id="819" r:id="rId21"/>
    <p:sldId id="818" r:id="rId22"/>
    <p:sldId id="822" r:id="rId23"/>
    <p:sldId id="802" r:id="rId24"/>
    <p:sldId id="803" r:id="rId25"/>
    <p:sldId id="816" r:id="rId26"/>
    <p:sldId id="793" r:id="rId27"/>
    <p:sldId id="820" r:id="rId28"/>
    <p:sldId id="821" r:id="rId29"/>
    <p:sldId id="792" r:id="rId3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6699"/>
    <a:srgbClr val="59AAF2"/>
    <a:srgbClr val="0F6FC6"/>
    <a:srgbClr val="93D07D"/>
    <a:srgbClr val="549E39"/>
    <a:srgbClr val="E5E5E5"/>
    <a:srgbClr val="009900"/>
    <a:srgbClr val="E9EAF1"/>
    <a:srgbClr val="E9E0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66" autoAdjust="0"/>
    <p:restoredTop sz="95349" autoAdjust="0"/>
  </p:normalViewPr>
  <p:slideViewPr>
    <p:cSldViewPr snapToGrid="0">
      <p:cViewPr varScale="1">
        <p:scale>
          <a:sx n="110" d="100"/>
          <a:sy n="110" d="100"/>
        </p:scale>
        <p:origin x="246" y="57"/>
      </p:cViewPr>
      <p:guideLst>
        <p:guide orient="horz" pos="2160"/>
        <p:guide pos="3840"/>
      </p:guideLst>
    </p:cSldViewPr>
  </p:slideViewPr>
  <p:notesTextViewPr>
    <p:cViewPr>
      <p:scale>
        <a:sx n="3" d="2"/>
        <a:sy n="3" d="2"/>
      </p:scale>
      <p:origin x="0" y="0"/>
    </p:cViewPr>
  </p:notesTextViewPr>
  <p:sorterViewPr>
    <p:cViewPr>
      <p:scale>
        <a:sx n="200" d="100"/>
        <a:sy n="200" d="100"/>
      </p:scale>
      <p:origin x="0" y="0"/>
    </p:cViewPr>
  </p:sorterViewPr>
  <p:notesViewPr>
    <p:cSldViewPr snapToGrid="0">
      <p:cViewPr varScale="1">
        <p:scale>
          <a:sx n="70" d="100"/>
          <a:sy n="70" d="100"/>
        </p:scale>
        <p:origin x="-2760"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bwMode="auto">
          <a:xfrm>
            <a:off x="0"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eaLnBrk="1" hangingPunct="1">
              <a:defRPr sz="1200" smtClean="0"/>
            </a:lvl1pPr>
          </a:lstStyle>
          <a:p>
            <a:pPr>
              <a:defRPr/>
            </a:pPr>
            <a:endParaRPr lang="en-US" dirty="0">
              <a:latin typeface="Garamond" panose="02020404030301010803" pitchFamily="18" charset="0"/>
            </a:endParaRPr>
          </a:p>
        </p:txBody>
      </p:sp>
      <p:sp>
        <p:nvSpPr>
          <p:cNvPr id="98307" name="Rectangle 3"/>
          <p:cNvSpPr>
            <a:spLocks noGrp="1" noChangeArrowheads="1"/>
          </p:cNvSpPr>
          <p:nvPr>
            <p:ph type="dt" sz="quarter" idx="1"/>
          </p:nvPr>
        </p:nvSpPr>
        <p:spPr bwMode="auto">
          <a:xfrm>
            <a:off x="3970938"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algn="r" eaLnBrk="1" hangingPunct="1">
              <a:defRPr sz="1200" smtClean="0"/>
            </a:lvl1pPr>
          </a:lstStyle>
          <a:p>
            <a:pPr>
              <a:defRPr/>
            </a:pPr>
            <a:endParaRPr lang="en-US" dirty="0">
              <a:latin typeface="Garamond" panose="02020404030301010803" pitchFamily="18" charset="0"/>
            </a:endParaRPr>
          </a:p>
        </p:txBody>
      </p:sp>
      <p:sp>
        <p:nvSpPr>
          <p:cNvPr id="98308"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eaLnBrk="1" hangingPunct="1">
              <a:defRPr sz="1200" smtClean="0"/>
            </a:lvl1pPr>
          </a:lstStyle>
          <a:p>
            <a:pPr>
              <a:defRPr/>
            </a:pPr>
            <a:endParaRPr lang="en-US" dirty="0">
              <a:latin typeface="Garamond" panose="02020404030301010803" pitchFamily="18" charset="0"/>
            </a:endParaRPr>
          </a:p>
        </p:txBody>
      </p:sp>
      <p:sp>
        <p:nvSpPr>
          <p:cNvPr id="98309"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algn="r" eaLnBrk="1" hangingPunct="1">
              <a:defRPr sz="1200" smtClean="0"/>
            </a:lvl1pPr>
          </a:lstStyle>
          <a:p>
            <a:pPr>
              <a:defRPr/>
            </a:pPr>
            <a:fld id="{B7A0FFB1-0B74-42CF-8A23-B9A6E3AD330B}" type="slidenum">
              <a:rPr lang="en-US">
                <a:latin typeface="Garamond" panose="02020404030301010803" pitchFamily="18" charset="0"/>
              </a:rPr>
              <a:pPr>
                <a:defRPr/>
              </a:pPr>
              <a:t>‹#›</a:t>
            </a:fld>
            <a:endParaRPr lang="en-US" dirty="0">
              <a:latin typeface="Garamond" panose="02020404030301010803" pitchFamily="18" charset="0"/>
            </a:endParaRPr>
          </a:p>
        </p:txBody>
      </p:sp>
    </p:spTree>
    <p:extLst>
      <p:ext uri="{BB962C8B-B14F-4D97-AF65-F5344CB8AC3E}">
        <p14:creationId xmlns:p14="http://schemas.microsoft.com/office/powerpoint/2010/main" val="3442169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eaLnBrk="1" hangingPunct="1">
              <a:defRPr sz="1200" smtClean="0">
                <a:latin typeface="Garamond" panose="02020404030301010803" pitchFamily="18" charset="0"/>
              </a:defRPr>
            </a:lvl1pPr>
          </a:lstStyle>
          <a:p>
            <a:pPr>
              <a:defRPr/>
            </a:pPr>
            <a:endParaRPr lang="en-US" dirty="0"/>
          </a:p>
        </p:txBody>
      </p:sp>
      <p:sp>
        <p:nvSpPr>
          <p:cNvPr id="101379" name="Rectangle 3"/>
          <p:cNvSpPr>
            <a:spLocks noGrp="1" noChangeArrowheads="1"/>
          </p:cNvSpPr>
          <p:nvPr>
            <p:ph type="dt" idx="1"/>
          </p:nvPr>
        </p:nvSpPr>
        <p:spPr bwMode="auto">
          <a:xfrm>
            <a:off x="3970938" y="3"/>
            <a:ext cx="3037840" cy="46482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lvl1pPr algn="r" eaLnBrk="1" hangingPunct="1">
              <a:defRPr sz="1200" smtClean="0">
                <a:latin typeface="Garamond" panose="02020404030301010803" pitchFamily="18" charset="0"/>
              </a:defRPr>
            </a:lvl1pPr>
          </a:lstStyle>
          <a:p>
            <a:pPr>
              <a:defRPr/>
            </a:pPr>
            <a:endParaRPr lang="en-US" dirty="0"/>
          </a:p>
        </p:txBody>
      </p:sp>
      <p:sp>
        <p:nvSpPr>
          <p:cNvPr id="34820" name="Rectangle 4"/>
          <p:cNvSpPr>
            <a:spLocks noGrp="1" noRot="1" noChangeAspect="1" noChangeArrowheads="1" noTextEdit="1"/>
          </p:cNvSpPr>
          <p:nvPr>
            <p:ph type="sldImg" idx="2"/>
          </p:nvPr>
        </p:nvSpPr>
        <p:spPr bwMode="auto">
          <a:xfrm>
            <a:off x="406400" y="696913"/>
            <a:ext cx="6197600" cy="3487737"/>
          </a:xfrm>
          <a:prstGeom prst="rect">
            <a:avLst/>
          </a:prstGeom>
          <a:noFill/>
          <a:ln w="9525">
            <a:solidFill>
              <a:srgbClr val="000000"/>
            </a:solidFill>
            <a:miter lim="800000"/>
            <a:headEnd/>
            <a:tailEnd/>
          </a:ln>
        </p:spPr>
      </p:sp>
      <p:sp>
        <p:nvSpPr>
          <p:cNvPr id="101381" name="Rectangle 5"/>
          <p:cNvSpPr>
            <a:spLocks noGrp="1" noChangeArrowheads="1"/>
          </p:cNvSpPr>
          <p:nvPr>
            <p:ph type="body" sz="quarter" idx="3"/>
          </p:nvPr>
        </p:nvSpPr>
        <p:spPr bwMode="auto">
          <a:xfrm>
            <a:off x="701040" y="4415793"/>
            <a:ext cx="5608320" cy="4183380"/>
          </a:xfrm>
          <a:prstGeom prst="rect">
            <a:avLst/>
          </a:prstGeom>
          <a:noFill/>
          <a:ln w="9525">
            <a:noFill/>
            <a:miter lim="800000"/>
            <a:headEnd/>
            <a:tailEnd/>
          </a:ln>
          <a:effectLst/>
        </p:spPr>
        <p:txBody>
          <a:bodyPr vert="horz" wrap="square" lIns="92744" tIns="46371" rIns="92744" bIns="46371"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138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eaLnBrk="1" hangingPunct="1">
              <a:defRPr sz="1200" smtClean="0">
                <a:latin typeface="Garamond" panose="02020404030301010803" pitchFamily="18" charset="0"/>
              </a:defRPr>
            </a:lvl1pPr>
          </a:lstStyle>
          <a:p>
            <a:pPr>
              <a:defRPr/>
            </a:pPr>
            <a:endParaRPr lang="en-US" dirty="0"/>
          </a:p>
        </p:txBody>
      </p:sp>
      <p:sp>
        <p:nvSpPr>
          <p:cNvPr id="10138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2744" tIns="46371" rIns="92744" bIns="46371" numCol="1" anchor="b" anchorCtr="0" compatLnSpc="1">
            <a:prstTxWarp prst="textNoShape">
              <a:avLst/>
            </a:prstTxWarp>
          </a:bodyPr>
          <a:lstStyle>
            <a:lvl1pPr algn="r" eaLnBrk="1" hangingPunct="1">
              <a:defRPr sz="1200" smtClean="0">
                <a:latin typeface="Garamond" panose="02020404030301010803" pitchFamily="18" charset="0"/>
              </a:defRPr>
            </a:lvl1pPr>
          </a:lstStyle>
          <a:p>
            <a:pPr>
              <a:defRPr/>
            </a:pPr>
            <a:fld id="{43EFD10E-805B-4C53-9FD0-0AD9AC4C8A79}" type="slidenum">
              <a:rPr lang="en-US" smtClean="0"/>
              <a:pPr>
                <a:defRPr/>
              </a:pPr>
              <a:t>‹#›</a:t>
            </a:fld>
            <a:endParaRPr lang="en-US" dirty="0"/>
          </a:p>
        </p:txBody>
      </p:sp>
    </p:spTree>
    <p:extLst>
      <p:ext uri="{BB962C8B-B14F-4D97-AF65-F5344CB8AC3E}">
        <p14:creationId xmlns:p14="http://schemas.microsoft.com/office/powerpoint/2010/main" val="3696915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Garamond" panose="02020404030301010803"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a:t>
            </a:fld>
            <a:endParaRPr lang="en-US" dirty="0"/>
          </a:p>
        </p:txBody>
      </p:sp>
    </p:spTree>
    <p:extLst>
      <p:ext uri="{BB962C8B-B14F-4D97-AF65-F5344CB8AC3E}">
        <p14:creationId xmlns:p14="http://schemas.microsoft.com/office/powerpoint/2010/main" val="3446933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11</a:t>
            </a:fld>
            <a:endParaRPr lang="en-US" dirty="0"/>
          </a:p>
        </p:txBody>
      </p:sp>
    </p:spTree>
    <p:extLst>
      <p:ext uri="{BB962C8B-B14F-4D97-AF65-F5344CB8AC3E}">
        <p14:creationId xmlns:p14="http://schemas.microsoft.com/office/powerpoint/2010/main" val="2121304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12</a:t>
            </a:fld>
            <a:endParaRPr lang="en-US" dirty="0"/>
          </a:p>
        </p:txBody>
      </p:sp>
    </p:spTree>
    <p:extLst>
      <p:ext uri="{BB962C8B-B14F-4D97-AF65-F5344CB8AC3E}">
        <p14:creationId xmlns:p14="http://schemas.microsoft.com/office/powerpoint/2010/main" val="70270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13</a:t>
            </a:fld>
            <a:endParaRPr lang="en-US" dirty="0"/>
          </a:p>
        </p:txBody>
      </p:sp>
    </p:spTree>
    <p:extLst>
      <p:ext uri="{BB962C8B-B14F-4D97-AF65-F5344CB8AC3E}">
        <p14:creationId xmlns:p14="http://schemas.microsoft.com/office/powerpoint/2010/main" val="480577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14</a:t>
            </a:fld>
            <a:endParaRPr lang="en-US" dirty="0"/>
          </a:p>
        </p:txBody>
      </p:sp>
    </p:spTree>
    <p:extLst>
      <p:ext uri="{BB962C8B-B14F-4D97-AF65-F5344CB8AC3E}">
        <p14:creationId xmlns:p14="http://schemas.microsoft.com/office/powerpoint/2010/main" val="2378778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15</a:t>
            </a:fld>
            <a:endParaRPr lang="en-US" dirty="0"/>
          </a:p>
        </p:txBody>
      </p:sp>
    </p:spTree>
    <p:extLst>
      <p:ext uri="{BB962C8B-B14F-4D97-AF65-F5344CB8AC3E}">
        <p14:creationId xmlns:p14="http://schemas.microsoft.com/office/powerpoint/2010/main" val="496602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16</a:t>
            </a:fld>
            <a:endParaRPr lang="en-US" dirty="0"/>
          </a:p>
        </p:txBody>
      </p:sp>
    </p:spTree>
    <p:extLst>
      <p:ext uri="{BB962C8B-B14F-4D97-AF65-F5344CB8AC3E}">
        <p14:creationId xmlns:p14="http://schemas.microsoft.com/office/powerpoint/2010/main" val="160905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17</a:t>
            </a:fld>
            <a:endParaRPr lang="en-US" dirty="0"/>
          </a:p>
        </p:txBody>
      </p:sp>
    </p:spTree>
    <p:extLst>
      <p:ext uri="{BB962C8B-B14F-4D97-AF65-F5344CB8AC3E}">
        <p14:creationId xmlns:p14="http://schemas.microsoft.com/office/powerpoint/2010/main" val="3236642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18</a:t>
            </a:fld>
            <a:endParaRPr lang="en-US" dirty="0"/>
          </a:p>
        </p:txBody>
      </p:sp>
    </p:spTree>
    <p:extLst>
      <p:ext uri="{BB962C8B-B14F-4D97-AF65-F5344CB8AC3E}">
        <p14:creationId xmlns:p14="http://schemas.microsoft.com/office/powerpoint/2010/main" val="1453187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19</a:t>
            </a:fld>
            <a:endParaRPr lang="en-US" dirty="0"/>
          </a:p>
        </p:txBody>
      </p:sp>
    </p:spTree>
    <p:extLst>
      <p:ext uri="{BB962C8B-B14F-4D97-AF65-F5344CB8AC3E}">
        <p14:creationId xmlns:p14="http://schemas.microsoft.com/office/powerpoint/2010/main" val="830840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20</a:t>
            </a:fld>
            <a:endParaRPr lang="en-US" dirty="0"/>
          </a:p>
        </p:txBody>
      </p:sp>
    </p:spTree>
    <p:extLst>
      <p:ext uri="{BB962C8B-B14F-4D97-AF65-F5344CB8AC3E}">
        <p14:creationId xmlns:p14="http://schemas.microsoft.com/office/powerpoint/2010/main" val="4205658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a:t>
            </a:fld>
            <a:endParaRPr lang="en-US" dirty="0"/>
          </a:p>
        </p:txBody>
      </p:sp>
    </p:spTree>
    <p:extLst>
      <p:ext uri="{BB962C8B-B14F-4D97-AF65-F5344CB8AC3E}">
        <p14:creationId xmlns:p14="http://schemas.microsoft.com/office/powerpoint/2010/main" val="325463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21</a:t>
            </a:fld>
            <a:endParaRPr lang="en-US" dirty="0"/>
          </a:p>
        </p:txBody>
      </p:sp>
    </p:spTree>
    <p:extLst>
      <p:ext uri="{BB962C8B-B14F-4D97-AF65-F5344CB8AC3E}">
        <p14:creationId xmlns:p14="http://schemas.microsoft.com/office/powerpoint/2010/main" val="3454055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22</a:t>
            </a:fld>
            <a:endParaRPr lang="en-US" dirty="0"/>
          </a:p>
        </p:txBody>
      </p:sp>
    </p:spTree>
    <p:extLst>
      <p:ext uri="{BB962C8B-B14F-4D97-AF65-F5344CB8AC3E}">
        <p14:creationId xmlns:p14="http://schemas.microsoft.com/office/powerpoint/2010/main" val="3927853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26</a:t>
            </a:fld>
            <a:endParaRPr lang="en-US" dirty="0"/>
          </a:p>
        </p:txBody>
      </p:sp>
    </p:spTree>
    <p:extLst>
      <p:ext uri="{BB962C8B-B14F-4D97-AF65-F5344CB8AC3E}">
        <p14:creationId xmlns:p14="http://schemas.microsoft.com/office/powerpoint/2010/main" val="4159515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4</a:t>
            </a:fld>
            <a:endParaRPr lang="en-US" dirty="0"/>
          </a:p>
        </p:txBody>
      </p:sp>
    </p:spTree>
    <p:extLst>
      <p:ext uri="{BB962C8B-B14F-4D97-AF65-F5344CB8AC3E}">
        <p14:creationId xmlns:p14="http://schemas.microsoft.com/office/powerpoint/2010/main" val="2472661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5</a:t>
            </a:fld>
            <a:endParaRPr lang="en-US" dirty="0"/>
          </a:p>
        </p:txBody>
      </p:sp>
    </p:spTree>
    <p:extLst>
      <p:ext uri="{BB962C8B-B14F-4D97-AF65-F5344CB8AC3E}">
        <p14:creationId xmlns:p14="http://schemas.microsoft.com/office/powerpoint/2010/main" val="3260395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6</a:t>
            </a:fld>
            <a:endParaRPr lang="en-US" dirty="0"/>
          </a:p>
        </p:txBody>
      </p:sp>
    </p:spTree>
    <p:extLst>
      <p:ext uri="{BB962C8B-B14F-4D97-AF65-F5344CB8AC3E}">
        <p14:creationId xmlns:p14="http://schemas.microsoft.com/office/powerpoint/2010/main" val="1366615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7</a:t>
            </a:fld>
            <a:endParaRPr lang="en-US" dirty="0"/>
          </a:p>
        </p:txBody>
      </p:sp>
    </p:spTree>
    <p:extLst>
      <p:ext uri="{BB962C8B-B14F-4D97-AF65-F5344CB8AC3E}">
        <p14:creationId xmlns:p14="http://schemas.microsoft.com/office/powerpoint/2010/main" val="2491032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8</a:t>
            </a:fld>
            <a:endParaRPr lang="en-US" dirty="0"/>
          </a:p>
        </p:txBody>
      </p:sp>
    </p:spTree>
    <p:extLst>
      <p:ext uri="{BB962C8B-B14F-4D97-AF65-F5344CB8AC3E}">
        <p14:creationId xmlns:p14="http://schemas.microsoft.com/office/powerpoint/2010/main" val="3990273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9</a:t>
            </a:fld>
            <a:endParaRPr lang="en-US" dirty="0"/>
          </a:p>
        </p:txBody>
      </p:sp>
    </p:spTree>
    <p:extLst>
      <p:ext uri="{BB962C8B-B14F-4D97-AF65-F5344CB8AC3E}">
        <p14:creationId xmlns:p14="http://schemas.microsoft.com/office/powerpoint/2010/main" val="45596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3EFD10E-805B-4C53-9FD0-0AD9AC4C8A79}" type="slidenum">
              <a:rPr lang="en-US" smtClean="0"/>
              <a:pPr>
                <a:defRPr/>
              </a:pPr>
              <a:t>10</a:t>
            </a:fld>
            <a:endParaRPr lang="en-US" dirty="0"/>
          </a:p>
        </p:txBody>
      </p:sp>
    </p:spTree>
    <p:extLst>
      <p:ext uri="{BB962C8B-B14F-4D97-AF65-F5344CB8AC3E}">
        <p14:creationId xmlns:p14="http://schemas.microsoft.com/office/powerpoint/2010/main" val="982701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6499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bg1">
                    <a:lumMod val="9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bg1">
                    <a:lumMod val="9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13E31E8-4959-4DFB-9F34-9AB882060D76}" type="datetime1">
              <a:rPr lang="en-US" smtClean="0"/>
              <a:t>5/15/2023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273548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rot="16200000">
            <a:off x="-3042827" y="2971799"/>
            <a:ext cx="6858000" cy="914402"/>
          </a:xfrm>
          <a:prstGeom prst="rect">
            <a:avLst/>
          </a:prstGeom>
        </p:spPr>
      </p:pic>
      <p:sp>
        <p:nvSpPr>
          <p:cNvPr id="9" name="Rectangle 8"/>
          <p:cNvSpPr/>
          <p:nvPr userDrawn="1"/>
        </p:nvSpPr>
        <p:spPr>
          <a:xfrm>
            <a:off x="-71028" y="6172200"/>
            <a:ext cx="914400" cy="6858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Garamond" panose="02020404030301010803" pitchFamily="18" charset="0"/>
              <a:ea typeface="+mn-ea"/>
              <a:cs typeface="+mn-cs"/>
            </a:endParaRPr>
          </a:p>
        </p:txBody>
      </p:sp>
      <p:sp>
        <p:nvSpPr>
          <p:cNvPr id="3" name="Content Placeholder 2"/>
          <p:cNvSpPr>
            <a:spLocks noGrp="1"/>
          </p:cNvSpPr>
          <p:nvPr>
            <p:ph idx="1"/>
          </p:nvPr>
        </p:nvSpPr>
        <p:spPr>
          <a:xfrm>
            <a:off x="947776" y="1567790"/>
            <a:ext cx="10160000" cy="4800600"/>
          </a:xfrm>
        </p:spPr>
        <p:txBody>
          <a:bodyPr/>
          <a:lstStyle>
            <a:lvl1pPr>
              <a:buClr>
                <a:schemeClr val="tx1"/>
              </a:buClr>
              <a:defRPr>
                <a:solidFill>
                  <a:schemeClr val="tx1"/>
                </a:solidFill>
                <a:latin typeface="Garamond" panose="02020404030301010803" pitchFamily="18" charset="0"/>
              </a:defRPr>
            </a:lvl1pPr>
            <a:lvl2pPr>
              <a:buClr>
                <a:schemeClr val="tx1"/>
              </a:buClr>
              <a:defRPr>
                <a:solidFill>
                  <a:schemeClr val="tx1"/>
                </a:solidFill>
                <a:latin typeface="Garamond" panose="02020404030301010803" pitchFamily="18" charset="0"/>
              </a:defRPr>
            </a:lvl2pPr>
            <a:lvl3pPr>
              <a:buClr>
                <a:schemeClr val="tx1"/>
              </a:buClr>
              <a:defRPr>
                <a:solidFill>
                  <a:schemeClr val="tx1"/>
                </a:solidFill>
                <a:latin typeface="Garamond" panose="02020404030301010803" pitchFamily="18" charset="0"/>
              </a:defRPr>
            </a:lvl3pPr>
            <a:lvl4pPr>
              <a:buClr>
                <a:schemeClr val="tx1"/>
              </a:buClr>
              <a:defRPr>
                <a:solidFill>
                  <a:schemeClr val="tx1"/>
                </a:solidFill>
                <a:latin typeface="Garamond" panose="02020404030301010803" pitchFamily="18" charset="0"/>
              </a:defRPr>
            </a:lvl4pPr>
            <a:lvl5pPr>
              <a:buClr>
                <a:schemeClr val="tx1"/>
              </a:buClr>
              <a:defRPr>
                <a:solidFill>
                  <a:schemeClr val="tx1"/>
                </a:solidFill>
                <a:latin typeface="Garamond" panose="02020404030301010803" pitchFamily="18" charset="0"/>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33376" y="6325441"/>
            <a:ext cx="731520" cy="396240"/>
          </a:xfrm>
        </p:spPr>
        <p:txBody>
          <a:bodyPr/>
          <a:lstStyle/>
          <a:p>
            <a:fld id="{519954A3-9DFD-4C44-94BA-B95130A3BA1C}" type="slidenum">
              <a:rPr lang="en-US" smtClean="0"/>
              <a:t>‹#›</a:t>
            </a:fld>
            <a:endParaRPr lang="en-US" dirty="0"/>
          </a:p>
        </p:txBody>
      </p:sp>
      <p:sp>
        <p:nvSpPr>
          <p:cNvPr id="10" name="Title 1"/>
          <p:cNvSpPr>
            <a:spLocks noGrp="1"/>
          </p:cNvSpPr>
          <p:nvPr>
            <p:ph type="title" hasCustomPrompt="1"/>
          </p:nvPr>
        </p:nvSpPr>
        <p:spPr>
          <a:xfrm>
            <a:off x="947776" y="231440"/>
            <a:ext cx="11029616" cy="988332"/>
          </a:xfrm>
        </p:spPr>
        <p:txBody>
          <a:bodyPr/>
          <a:lstStyle>
            <a:lvl1pPr>
              <a:defRPr sz="4000">
                <a:solidFill>
                  <a:schemeClr val="tx1"/>
                </a:solidFill>
                <a:latin typeface="Garamond" panose="02020404030301010803" pitchFamily="18" charset="0"/>
              </a:defRPr>
            </a:lvl1pPr>
          </a:lstStyle>
          <a:p>
            <a:r>
              <a:rPr lang="en-US" dirty="0" smtClean="0"/>
              <a:t>Click to edit Master title style</a:t>
            </a:r>
            <a:br>
              <a:rPr lang="en-US" dirty="0" smtClean="0"/>
            </a:br>
            <a:endParaRPr lang="en-US" dirty="0"/>
          </a:p>
        </p:txBody>
      </p:sp>
    </p:spTree>
    <p:extLst>
      <p:ext uri="{BB962C8B-B14F-4D97-AF65-F5344CB8AC3E}">
        <p14:creationId xmlns:p14="http://schemas.microsoft.com/office/powerpoint/2010/main" val="44995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stretch>
            <a:fillRect/>
          </a:stretch>
        </p:blipFill>
        <p:spPr>
          <a:xfrm rot="16200000">
            <a:off x="5643154" y="-5643154"/>
            <a:ext cx="905691" cy="12192000"/>
          </a:xfrm>
          <a:prstGeom prst="rect">
            <a:avLst/>
          </a:prstGeom>
        </p:spPr>
      </p:pic>
      <p:sp>
        <p:nvSpPr>
          <p:cNvPr id="3" name="Content Placeholder 2"/>
          <p:cNvSpPr>
            <a:spLocks noGrp="1"/>
          </p:cNvSpPr>
          <p:nvPr>
            <p:ph idx="1"/>
          </p:nvPr>
        </p:nvSpPr>
        <p:spPr>
          <a:xfrm>
            <a:off x="1148074" y="2368731"/>
            <a:ext cx="10160000" cy="4352950"/>
          </a:xfrm>
        </p:spPr>
        <p:txBody>
          <a:bodyPr/>
          <a:lstStyle>
            <a:lvl1pPr>
              <a:buClr>
                <a:schemeClr val="tx1"/>
              </a:buClr>
              <a:defRPr>
                <a:solidFill>
                  <a:schemeClr val="tx1"/>
                </a:solidFill>
                <a:latin typeface="Garamond" panose="02020404030301010803" pitchFamily="18" charset="0"/>
              </a:defRPr>
            </a:lvl1pPr>
            <a:lvl2pPr>
              <a:buClr>
                <a:schemeClr val="tx1"/>
              </a:buClr>
              <a:defRPr>
                <a:solidFill>
                  <a:schemeClr val="tx1"/>
                </a:solidFill>
                <a:latin typeface="Garamond" panose="02020404030301010803" pitchFamily="18" charset="0"/>
              </a:defRPr>
            </a:lvl2pPr>
            <a:lvl3pPr>
              <a:buClr>
                <a:schemeClr val="tx1"/>
              </a:buClr>
              <a:defRPr>
                <a:solidFill>
                  <a:schemeClr val="tx1"/>
                </a:solidFill>
                <a:latin typeface="Garamond" panose="02020404030301010803" pitchFamily="18" charset="0"/>
              </a:defRPr>
            </a:lvl3pPr>
            <a:lvl4pPr>
              <a:buClr>
                <a:schemeClr val="tx1"/>
              </a:buClr>
              <a:defRPr>
                <a:solidFill>
                  <a:schemeClr val="tx1"/>
                </a:solidFill>
                <a:latin typeface="Garamond" panose="02020404030301010803" pitchFamily="18" charset="0"/>
              </a:defRPr>
            </a:lvl4pPr>
            <a:lvl5pPr>
              <a:buClr>
                <a:schemeClr val="tx1"/>
              </a:buClr>
              <a:defRPr>
                <a:solidFill>
                  <a:schemeClr val="tx1"/>
                </a:solidFill>
                <a:latin typeface="Garamond" panose="02020404030301010803" pitchFamily="18" charset="0"/>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itle 1"/>
          <p:cNvSpPr>
            <a:spLocks noGrp="1"/>
          </p:cNvSpPr>
          <p:nvPr>
            <p:ph type="title" hasCustomPrompt="1"/>
          </p:nvPr>
        </p:nvSpPr>
        <p:spPr>
          <a:xfrm>
            <a:off x="399136" y="1058933"/>
            <a:ext cx="11029616" cy="988332"/>
          </a:xfrm>
        </p:spPr>
        <p:txBody>
          <a:bodyPr/>
          <a:lstStyle>
            <a:lvl1pPr>
              <a:defRPr sz="4000">
                <a:solidFill>
                  <a:schemeClr val="tx1"/>
                </a:solidFill>
                <a:latin typeface="Garamond" panose="02020404030301010803" pitchFamily="18" charset="0"/>
              </a:defRPr>
            </a:lvl1pPr>
          </a:lstStyle>
          <a:p>
            <a:r>
              <a:rPr lang="en-US" dirty="0" smtClean="0"/>
              <a:t>Click to edit Master title style</a:t>
            </a:r>
            <a:br>
              <a:rPr lang="en-US" dirty="0" smtClean="0"/>
            </a:br>
            <a:endParaRPr lang="en-US" dirty="0"/>
          </a:p>
        </p:txBody>
      </p:sp>
    </p:spTree>
    <p:extLst>
      <p:ext uri="{BB962C8B-B14F-4D97-AF65-F5344CB8AC3E}">
        <p14:creationId xmlns:p14="http://schemas.microsoft.com/office/powerpoint/2010/main" val="560832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7" name="Rectangle 6"/>
          <p:cNvSpPr/>
          <p:nvPr userDrawn="1"/>
        </p:nvSpPr>
        <p:spPr>
          <a:xfrm>
            <a:off x="11277600" y="6114015"/>
            <a:ext cx="914400" cy="685800"/>
          </a:xfrm>
          <a:prstGeom prst="rect">
            <a:avLst/>
          </a:prstGeom>
          <a:solidFill>
            <a:srgbClr val="367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Garamond" panose="02020404030301010803" pitchFamily="18" charset="0"/>
              <a:ea typeface="+mn-ea"/>
              <a:cs typeface="+mn-cs"/>
            </a:endParaRPr>
          </a:p>
        </p:txBody>
      </p:sp>
      <p:sp>
        <p:nvSpPr>
          <p:cNvPr id="2" name="Date Placeholder 1"/>
          <p:cNvSpPr>
            <a:spLocks noGrp="1"/>
          </p:cNvSpPr>
          <p:nvPr>
            <p:ph type="dt" sz="half" idx="10"/>
          </p:nvPr>
        </p:nvSpPr>
        <p:spPr/>
        <p:txBody>
          <a:bodyPr/>
          <a:lstStyle/>
          <a:p>
            <a:fld id="{94DBA58F-AC52-4863-B90A-7CF97182AADB}" type="datetime1">
              <a:rPr lang="en-US" smtClean="0"/>
              <a:t>5/15/2023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375717" y="6276575"/>
            <a:ext cx="731520" cy="396240"/>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0724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ext Option 2b">
    <p:spTree>
      <p:nvGrpSpPr>
        <p:cNvPr id="1" name=""/>
        <p:cNvGrpSpPr/>
        <p:nvPr/>
      </p:nvGrpSpPr>
      <p:grpSpPr>
        <a:xfrm>
          <a:off x="0" y="0"/>
          <a:ext cx="0" cy="0"/>
          <a:chOff x="0" y="0"/>
          <a:chExt cx="0" cy="0"/>
        </a:xfrm>
      </p:grpSpPr>
      <p:sp>
        <p:nvSpPr>
          <p:cNvPr id="4" name="Subtitle 2"/>
          <p:cNvSpPr>
            <a:spLocks noGrp="1"/>
          </p:cNvSpPr>
          <p:nvPr>
            <p:ph type="subTitle" idx="1" hasCustomPrompt="1"/>
          </p:nvPr>
        </p:nvSpPr>
        <p:spPr>
          <a:xfrm>
            <a:off x="475993" y="1662722"/>
            <a:ext cx="11551889" cy="942605"/>
          </a:xfrm>
        </p:spPr>
        <p:txBody>
          <a:bodyPr>
            <a:normAutofit/>
          </a:bodyPr>
          <a:lstStyle>
            <a:lvl1pPr marL="0" indent="0" algn="l">
              <a:spcBef>
                <a:spcPts val="0"/>
              </a:spcBef>
              <a:spcAft>
                <a:spcPts val="0"/>
              </a:spcAft>
              <a:buNone/>
              <a:defRPr sz="1950" b="1" cap="all" spc="9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Enter Subhead</a:t>
            </a:r>
          </a:p>
        </p:txBody>
      </p:sp>
      <p:sp>
        <p:nvSpPr>
          <p:cNvPr id="5" name="Text Placeholder 11"/>
          <p:cNvSpPr>
            <a:spLocks noGrp="1"/>
          </p:cNvSpPr>
          <p:nvPr>
            <p:ph type="body" sz="quarter" idx="10" hasCustomPrompt="1"/>
          </p:nvPr>
        </p:nvSpPr>
        <p:spPr>
          <a:xfrm>
            <a:off x="475994" y="2830284"/>
            <a:ext cx="5590983" cy="3936276"/>
          </a:xfrm>
        </p:spPr>
        <p:txBody>
          <a:bodyPr>
            <a:noAutofit/>
          </a:bodyPr>
          <a:lstStyle>
            <a:lvl1pPr marL="0" indent="0">
              <a:spcBef>
                <a:spcPts val="0"/>
              </a:spcBef>
              <a:spcAft>
                <a:spcPts val="1350"/>
              </a:spcAft>
              <a:buNone/>
              <a:defRPr sz="1950" b="0">
                <a:solidFill>
                  <a:schemeClr val="bg1"/>
                </a:solidFill>
              </a:defRPr>
            </a:lvl1pPr>
          </a:lstStyle>
          <a:p>
            <a:pPr lvl="0"/>
            <a:r>
              <a:rPr lang="en-US" dirty="0"/>
              <a:t>Add details</a:t>
            </a:r>
          </a:p>
        </p:txBody>
      </p:sp>
      <p:sp>
        <p:nvSpPr>
          <p:cNvPr id="6" name="Text Placeholder 11"/>
          <p:cNvSpPr>
            <a:spLocks noGrp="1"/>
          </p:cNvSpPr>
          <p:nvPr>
            <p:ph type="body" sz="quarter" idx="11" hasCustomPrompt="1"/>
          </p:nvPr>
        </p:nvSpPr>
        <p:spPr>
          <a:xfrm>
            <a:off x="6281706" y="2830284"/>
            <a:ext cx="5590983" cy="3936276"/>
          </a:xfrm>
        </p:spPr>
        <p:txBody>
          <a:bodyPr>
            <a:noAutofit/>
          </a:bodyPr>
          <a:lstStyle>
            <a:lvl1pPr marL="0" indent="0">
              <a:spcBef>
                <a:spcPts val="0"/>
              </a:spcBef>
              <a:spcAft>
                <a:spcPts val="1350"/>
              </a:spcAft>
              <a:buNone/>
              <a:defRPr sz="1950" b="0">
                <a:solidFill>
                  <a:schemeClr val="bg1"/>
                </a:solidFill>
              </a:defRPr>
            </a:lvl1pPr>
          </a:lstStyle>
          <a:p>
            <a:pPr lvl="0"/>
            <a:r>
              <a:rPr lang="en-US" dirty="0"/>
              <a:t>Add details</a:t>
            </a:r>
          </a:p>
        </p:txBody>
      </p:sp>
      <p:sp>
        <p:nvSpPr>
          <p:cNvPr id="7"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137796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ext and Picture 1b">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6311269" y="1654953"/>
            <a:ext cx="5327723" cy="3752536"/>
          </a:xfrm>
        </p:spPr>
        <p:txBody>
          <a:bodyPr/>
          <a:lstStyle>
            <a:lvl1pPr marL="0" indent="0">
              <a:buFontTx/>
              <a:buNone/>
              <a:defRPr>
                <a:solidFill>
                  <a:schemeClr val="bg1"/>
                </a:solidFill>
              </a:defRPr>
            </a:lvl1pPr>
          </a:lstStyle>
          <a:p>
            <a:endParaRPr lang="en-US" dirty="0"/>
          </a:p>
        </p:txBody>
      </p:sp>
      <p:sp>
        <p:nvSpPr>
          <p:cNvPr id="5" name="Text Placeholder 3"/>
          <p:cNvSpPr>
            <a:spLocks noGrp="1"/>
          </p:cNvSpPr>
          <p:nvPr>
            <p:ph type="body" sz="quarter" idx="13" hasCustomPrompt="1"/>
          </p:nvPr>
        </p:nvSpPr>
        <p:spPr>
          <a:xfrm>
            <a:off x="6221117" y="5637256"/>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 or delete</a:t>
            </a:r>
          </a:p>
        </p:txBody>
      </p:sp>
      <p:sp>
        <p:nvSpPr>
          <p:cNvPr id="6" name="Text Placeholder 4"/>
          <p:cNvSpPr>
            <a:spLocks noGrp="1"/>
          </p:cNvSpPr>
          <p:nvPr>
            <p:ph type="body" sz="quarter" idx="10" hasCustomPrompt="1"/>
          </p:nvPr>
        </p:nvSpPr>
        <p:spPr>
          <a:xfrm>
            <a:off x="481018" y="1654965"/>
            <a:ext cx="5522385" cy="5060160"/>
          </a:xfrm>
        </p:spPr>
        <p:txBody>
          <a:bodyPr/>
          <a:lstStyle>
            <a:lvl1pPr marL="0" indent="0">
              <a:spcBef>
                <a:spcPts val="0"/>
              </a:spcBef>
              <a:spcAft>
                <a:spcPts val="1350"/>
              </a:spcAft>
              <a:buFontTx/>
              <a:buNone/>
              <a:defRPr lang="en-US" sz="2175" b="0" dirty="0" smtClean="0"/>
            </a:lvl1pPr>
            <a:lvl2pPr marL="342900" indent="0">
              <a:spcBef>
                <a:spcPts val="0"/>
              </a:spcBef>
              <a:spcAft>
                <a:spcPts val="1350"/>
              </a:spcAft>
              <a:buFontTx/>
              <a:buNone/>
              <a:defRPr lang="en-US" dirty="0" smtClean="0"/>
            </a:lvl2pPr>
            <a:lvl3pPr marL="685800" indent="0">
              <a:buFontTx/>
              <a:buNone/>
              <a:defRPr>
                <a:solidFill>
                  <a:srgbClr val="0067B1"/>
                </a:solidFill>
              </a:defRPr>
            </a:lvl3pPr>
            <a:lvl4pPr marL="1028700" indent="0">
              <a:buFontTx/>
              <a:buNone/>
              <a:defRPr>
                <a:solidFill>
                  <a:srgbClr val="0067B1"/>
                </a:solidFill>
              </a:defRPr>
            </a:lvl4pPr>
            <a:lvl5pPr marL="1371600" indent="0">
              <a:buFontTx/>
              <a:buNone/>
              <a:defRPr>
                <a:solidFill>
                  <a:srgbClr val="0067B1"/>
                </a:solidFill>
              </a:defRPr>
            </a:lvl5pPr>
          </a:lstStyle>
          <a:p>
            <a:pPr lvl="0"/>
            <a:r>
              <a:rPr lang="en-US" dirty="0"/>
              <a:t>Enter Text</a:t>
            </a:r>
          </a:p>
          <a:p>
            <a:pPr lvl="1"/>
            <a:r>
              <a:rPr lang="en-US" dirty="0"/>
              <a:t>Second level</a:t>
            </a:r>
          </a:p>
        </p:txBody>
      </p:sp>
      <p:sp>
        <p:nvSpPr>
          <p:cNvPr id="7"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436501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ext Option 1b">
    <p:spTree>
      <p:nvGrpSpPr>
        <p:cNvPr id="1" name=""/>
        <p:cNvGrpSpPr/>
        <p:nvPr/>
      </p:nvGrpSpPr>
      <p:grpSpPr>
        <a:xfrm>
          <a:off x="0" y="0"/>
          <a:ext cx="0" cy="0"/>
          <a:chOff x="0" y="0"/>
          <a:chExt cx="0" cy="0"/>
        </a:xfrm>
      </p:grpSpPr>
      <p:sp>
        <p:nvSpPr>
          <p:cNvPr id="9" name="Text Placeholder 4"/>
          <p:cNvSpPr>
            <a:spLocks noGrp="1"/>
          </p:cNvSpPr>
          <p:nvPr>
            <p:ph type="body" sz="quarter" idx="10" hasCustomPrompt="1"/>
          </p:nvPr>
        </p:nvSpPr>
        <p:spPr>
          <a:xfrm>
            <a:off x="481018" y="1651000"/>
            <a:ext cx="11217919" cy="5207000"/>
          </a:xfrm>
        </p:spPr>
        <p:txBody>
          <a:bodyPr/>
          <a:lstStyle>
            <a:lvl1pPr marL="0" indent="0">
              <a:spcBef>
                <a:spcPts val="0"/>
              </a:spcBef>
              <a:spcAft>
                <a:spcPts val="1350"/>
              </a:spcAft>
              <a:buFontTx/>
              <a:buNone/>
              <a:defRPr sz="2175" b="0">
                <a:solidFill>
                  <a:schemeClr val="bg1"/>
                </a:solidFill>
              </a:defRPr>
            </a:lvl1pPr>
            <a:lvl2pPr marL="342900" indent="0">
              <a:spcBef>
                <a:spcPts val="0"/>
              </a:spcBef>
              <a:spcAft>
                <a:spcPts val="1350"/>
              </a:spcAft>
              <a:buFontTx/>
              <a:buNone/>
              <a:defRPr>
                <a:solidFill>
                  <a:schemeClr val="bg1"/>
                </a:solidFill>
              </a:defRPr>
            </a:lvl2pPr>
            <a:lvl3pPr marL="685800" indent="0">
              <a:buFontTx/>
              <a:buNone/>
              <a:defRPr>
                <a:solidFill>
                  <a:srgbClr val="0067B1"/>
                </a:solidFill>
              </a:defRPr>
            </a:lvl3pPr>
            <a:lvl4pPr marL="1028700" indent="0">
              <a:buFontTx/>
              <a:buNone/>
              <a:defRPr>
                <a:solidFill>
                  <a:srgbClr val="0067B1"/>
                </a:solidFill>
              </a:defRPr>
            </a:lvl4pPr>
            <a:lvl5pPr marL="1371600" indent="0">
              <a:buFontTx/>
              <a:buNone/>
              <a:defRPr>
                <a:solidFill>
                  <a:srgbClr val="0067B1"/>
                </a:solidFill>
              </a:defRPr>
            </a:lvl5pPr>
          </a:lstStyle>
          <a:p>
            <a:pPr lvl="0"/>
            <a:r>
              <a:rPr lang="en-US" dirty="0"/>
              <a:t>Enter Text</a:t>
            </a:r>
          </a:p>
          <a:p>
            <a:pPr lvl="1"/>
            <a:r>
              <a:rPr lang="en-US" dirty="0"/>
              <a:t>Second level</a:t>
            </a:r>
          </a:p>
        </p:txBody>
      </p:sp>
      <p:sp>
        <p:nvSpPr>
          <p:cNvPr id="4"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807058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Picture Option 2b">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481013" y="1654953"/>
            <a:ext cx="5406936" cy="3752536"/>
          </a:xfrm>
        </p:spPr>
        <p:txBody>
          <a:bodyPr/>
          <a:lstStyle>
            <a:lvl1pPr>
              <a:defRPr>
                <a:solidFill>
                  <a:schemeClr val="bg1"/>
                </a:solidFill>
              </a:defRPr>
            </a:lvl1pPr>
          </a:lstStyle>
          <a:p>
            <a:endParaRPr lang="en-US" dirty="0"/>
          </a:p>
        </p:txBody>
      </p:sp>
      <p:sp>
        <p:nvSpPr>
          <p:cNvPr id="5" name="Picture Placeholder 2"/>
          <p:cNvSpPr>
            <a:spLocks noGrp="1"/>
          </p:cNvSpPr>
          <p:nvPr>
            <p:ph type="pic" sz="quarter" idx="11"/>
          </p:nvPr>
        </p:nvSpPr>
        <p:spPr>
          <a:xfrm>
            <a:off x="6311269" y="1654953"/>
            <a:ext cx="5327723" cy="3752536"/>
          </a:xfrm>
        </p:spPr>
        <p:txBody>
          <a:bodyPr/>
          <a:lstStyle>
            <a:lvl1pPr>
              <a:defRPr>
                <a:solidFill>
                  <a:schemeClr val="bg1"/>
                </a:solidFill>
              </a:defRPr>
            </a:lvl1pPr>
          </a:lstStyle>
          <a:p>
            <a:endParaRPr lang="en-US" dirty="0"/>
          </a:p>
        </p:txBody>
      </p:sp>
      <p:sp>
        <p:nvSpPr>
          <p:cNvPr id="6" name="Text Placeholder 3"/>
          <p:cNvSpPr>
            <a:spLocks noGrp="1"/>
          </p:cNvSpPr>
          <p:nvPr>
            <p:ph type="body" sz="quarter" idx="12" hasCustomPrompt="1"/>
          </p:nvPr>
        </p:nvSpPr>
        <p:spPr>
          <a:xfrm>
            <a:off x="411569" y="5638808"/>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a:t>
            </a:r>
          </a:p>
        </p:txBody>
      </p:sp>
      <p:sp>
        <p:nvSpPr>
          <p:cNvPr id="7" name="Text Placeholder 3"/>
          <p:cNvSpPr>
            <a:spLocks noGrp="1"/>
          </p:cNvSpPr>
          <p:nvPr>
            <p:ph type="body" sz="quarter" idx="13" hasCustomPrompt="1"/>
          </p:nvPr>
        </p:nvSpPr>
        <p:spPr>
          <a:xfrm>
            <a:off x="6221117" y="5637256"/>
            <a:ext cx="5407025" cy="1077277"/>
          </a:xfrm>
        </p:spPr>
        <p:txBody>
          <a:bodyPr>
            <a:normAutofit/>
          </a:bodyPr>
          <a:lstStyle>
            <a:lvl1pPr marL="0" indent="0">
              <a:spcBef>
                <a:spcPts val="0"/>
              </a:spcBef>
              <a:spcAft>
                <a:spcPts val="0"/>
              </a:spcAft>
              <a:buFontTx/>
              <a:buNone/>
              <a:defRPr sz="1950" b="0">
                <a:solidFill>
                  <a:schemeClr val="bg1"/>
                </a:solidFill>
              </a:defRPr>
            </a:lvl1pPr>
            <a:lvl2pPr>
              <a:defRPr>
                <a:solidFill>
                  <a:srgbClr val="0067B1"/>
                </a:solidFill>
              </a:defRPr>
            </a:lvl2pPr>
            <a:lvl3pPr>
              <a:defRPr>
                <a:solidFill>
                  <a:srgbClr val="0067B1"/>
                </a:solidFill>
              </a:defRPr>
            </a:lvl3pPr>
            <a:lvl4pPr>
              <a:defRPr>
                <a:solidFill>
                  <a:srgbClr val="0067B1"/>
                </a:solidFill>
              </a:defRPr>
            </a:lvl4pPr>
            <a:lvl5pPr>
              <a:defRPr>
                <a:solidFill>
                  <a:srgbClr val="0067B1"/>
                </a:solidFill>
              </a:defRPr>
            </a:lvl5pPr>
          </a:lstStyle>
          <a:p>
            <a:pPr lvl="0"/>
            <a:r>
              <a:rPr lang="en-US" dirty="0"/>
              <a:t>Enter caption</a:t>
            </a:r>
          </a:p>
        </p:txBody>
      </p:sp>
      <p:sp>
        <p:nvSpPr>
          <p:cNvPr id="9" name="Title Placeholder 1"/>
          <p:cNvSpPr>
            <a:spLocks noGrp="1"/>
          </p:cNvSpPr>
          <p:nvPr>
            <p:ph type="title" hasCustomPrompt="1"/>
          </p:nvPr>
        </p:nvSpPr>
        <p:spPr>
          <a:xfrm>
            <a:off x="475991" y="335301"/>
            <a:ext cx="9916708" cy="1245961"/>
          </a:xfrm>
          <a:prstGeom prst="rect">
            <a:avLst/>
          </a:prstGeom>
        </p:spPr>
        <p:txBody>
          <a:bodyPr vert="horz" lIns="91440" tIns="45720" rIns="91440" bIns="45720" rtlCol="0" anchor="ctr">
            <a:normAutofit/>
          </a:bodyPr>
          <a:lstStyle>
            <a:lvl1pPr>
              <a:lnSpc>
                <a:spcPct val="100000"/>
              </a:lnSpc>
              <a:defRPr sz="3150" b="1" cap="none" spc="23" baseline="0">
                <a:solidFill>
                  <a:srgbClr val="0067B1"/>
                </a:solidFill>
              </a:defRPr>
            </a:lvl1pPr>
          </a:lstStyle>
          <a:p>
            <a:r>
              <a:rPr lang="en-US" dirty="0"/>
              <a:t>Enter Title</a:t>
            </a:r>
          </a:p>
        </p:txBody>
      </p:sp>
    </p:spTree>
    <p:extLst>
      <p:ext uri="{BB962C8B-B14F-4D97-AF65-F5344CB8AC3E}">
        <p14:creationId xmlns:p14="http://schemas.microsoft.com/office/powerpoint/2010/main" val="937546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160000" cy="1143000"/>
          </a:xfrm>
          <a:prstGeom prst="rect">
            <a:avLst/>
          </a:prstGeom>
        </p:spPr>
        <p:txBody>
          <a:bodyPr vert="horz" lIns="91440" tIns="45720" rIns="91440" bIns="45720" rtlCol="0" anchor="ctr">
            <a:noAutofit/>
          </a:body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57F1E4F-1CFF-5643-939E-217C01CDF565}" type="slidenum">
              <a:rPr lang="en-US" smtClean="0"/>
              <a:pPr/>
              <a:t>‹#›</a:t>
            </a:fld>
            <a:endParaRPr lang="en-US" dirty="0"/>
          </a:p>
        </p:txBody>
      </p:sp>
      <p:sp>
        <p:nvSpPr>
          <p:cNvPr id="5" name="Footer Placeholder 4"/>
          <p:cNvSpPr>
            <a:spLocks noGrp="1"/>
          </p:cNvSpPr>
          <p:nvPr>
            <p:ph type="ftr" sz="quarter" idx="3"/>
          </p:nvPr>
        </p:nvSpPr>
        <p:spPr>
          <a:xfrm>
            <a:off x="101601" y="6456915"/>
            <a:ext cx="3156375" cy="365760"/>
          </a:xfrm>
          <a:prstGeom prst="rect">
            <a:avLst/>
          </a:prstGeom>
        </p:spPr>
        <p:txBody>
          <a:bodyPr vert="horz" lIns="91440" tIns="45720" rIns="91440" bIns="45720" rtlCol="0" anchor="ctr"/>
          <a:lstStyle>
            <a:lvl1pPr algn="l">
              <a:defRPr sz="1200">
                <a:solidFill>
                  <a:schemeClr val="bg1"/>
                </a:solidFill>
              </a:defRPr>
            </a:lvl1pPr>
          </a:lstStyle>
          <a:p>
            <a:endParaRPr lang="en-US" dirty="0"/>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3134B7EA-9695-4482-AFAB-4DB40039FD22}" type="datetime1">
              <a:rPr lang="en-US" smtClean="0"/>
              <a:t>5/15/2023</a:t>
            </a:fld>
            <a:endParaRPr lang="en-US" dirty="0"/>
          </a:p>
        </p:txBody>
      </p:sp>
    </p:spTree>
    <p:extLst>
      <p:ext uri="{BB962C8B-B14F-4D97-AF65-F5344CB8AC3E}">
        <p14:creationId xmlns:p14="http://schemas.microsoft.com/office/powerpoint/2010/main" val="1275933059"/>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4" r:id="rId3"/>
    <p:sldLayoutId id="2147484173" r:id="rId4"/>
    <p:sldLayoutId id="2147484135" r:id="rId5"/>
    <p:sldLayoutId id="2147484136" r:id="rId6"/>
    <p:sldLayoutId id="2147484137" r:id="rId7"/>
    <p:sldLayoutId id="2147484138" r:id="rId8"/>
  </p:sldLayoutIdLst>
  <p:timing>
    <p:tnLst>
      <p:par>
        <p:cTn id="1" dur="indefinite" restart="never" nodeType="tmRoot"/>
      </p:par>
    </p:tnLst>
  </p:timing>
  <p:hf hdr="0" ftr="0" dt="0"/>
  <p:txStyles>
    <p:titleStyle>
      <a:lvl1pPr algn="l" defTabSz="914400" rtl="0" eaLnBrk="1" latinLnBrk="0" hangingPunct="1">
        <a:spcBef>
          <a:spcPct val="0"/>
        </a:spcBef>
        <a:buNone/>
        <a:defRPr sz="4000" kern="1200" cap="none" spc="-100" baseline="0">
          <a:ln>
            <a:noFill/>
          </a:ln>
          <a:solidFill>
            <a:schemeClr val="tx2"/>
          </a:solidFill>
          <a:effectLst/>
          <a:latin typeface="Garamond" panose="02020404030301010803" pitchFamily="18" charset="0"/>
          <a:ea typeface="+mj-ea"/>
          <a:cs typeface="Arial" panose="020B0604020202020204" pitchFamily="34" charset="0"/>
        </a:defRPr>
      </a:lvl1pPr>
    </p:titleStyle>
    <p:bodyStyle>
      <a:lvl1pPr marL="342900" indent="-228600" algn="l" defTabSz="914400" rtl="0" eaLnBrk="1" latinLnBrk="0" hangingPunct="1">
        <a:spcBef>
          <a:spcPct val="20000"/>
        </a:spcBef>
        <a:buClr>
          <a:schemeClr val="tx1"/>
        </a:buClr>
        <a:buFont typeface="Arial" pitchFamily="34" charset="0"/>
        <a:buChar char="•"/>
        <a:defRPr sz="2200" kern="1200">
          <a:solidFill>
            <a:schemeClr val="tx1"/>
          </a:solidFill>
          <a:latin typeface="Garamond" panose="02020404030301010803" pitchFamily="18" charset="0"/>
          <a:ea typeface="+mn-ea"/>
          <a:cs typeface="Arial" panose="020B0604020202020204" pitchFamily="34" charset="0"/>
        </a:defRPr>
      </a:lvl1pPr>
      <a:lvl2pPr marL="640080" indent="-228600" algn="l" defTabSz="914400" rtl="0" eaLnBrk="1" latinLnBrk="0" hangingPunct="1">
        <a:spcBef>
          <a:spcPct val="20000"/>
        </a:spcBef>
        <a:buClr>
          <a:schemeClr val="tx1"/>
        </a:buClr>
        <a:buFont typeface="Arial" pitchFamily="34" charset="0"/>
        <a:buChar char="•"/>
        <a:defRPr sz="2000" kern="1200">
          <a:solidFill>
            <a:schemeClr val="tx1"/>
          </a:solidFill>
          <a:latin typeface="Garamond" panose="02020404030301010803" pitchFamily="18" charset="0"/>
          <a:ea typeface="+mn-ea"/>
          <a:cs typeface="Arial" panose="020B0604020202020204" pitchFamily="34" charset="0"/>
        </a:defRPr>
      </a:lvl2pPr>
      <a:lvl3pPr marL="1005840" indent="-228600" algn="l" defTabSz="914400" rtl="0" eaLnBrk="1" latinLnBrk="0" hangingPunct="1">
        <a:spcBef>
          <a:spcPct val="20000"/>
        </a:spcBef>
        <a:buClr>
          <a:schemeClr val="tx1"/>
        </a:buClr>
        <a:buFont typeface="Arial" pitchFamily="34" charset="0"/>
        <a:buChar char="•"/>
        <a:defRPr sz="1800" kern="1200">
          <a:solidFill>
            <a:schemeClr val="tx1"/>
          </a:solidFill>
          <a:latin typeface="Garamond" panose="02020404030301010803" pitchFamily="18" charset="0"/>
          <a:ea typeface="+mn-ea"/>
          <a:cs typeface="Arial" panose="020B0604020202020204" pitchFamily="34" charset="0"/>
        </a:defRPr>
      </a:lvl3pPr>
      <a:lvl4pPr marL="1280160" indent="-228600" algn="l" defTabSz="914400" rtl="0" eaLnBrk="1" latinLnBrk="0" hangingPunct="1">
        <a:spcBef>
          <a:spcPct val="20000"/>
        </a:spcBef>
        <a:buClr>
          <a:schemeClr val="tx1"/>
        </a:buClr>
        <a:buFont typeface="Arial" pitchFamily="34" charset="0"/>
        <a:buChar char="•"/>
        <a:defRPr sz="1600" kern="1200">
          <a:solidFill>
            <a:schemeClr val="tx1"/>
          </a:solidFill>
          <a:latin typeface="Garamond" panose="02020404030301010803" pitchFamily="18" charset="0"/>
          <a:ea typeface="+mn-ea"/>
          <a:cs typeface="Arial" panose="020B0604020202020204" pitchFamily="34" charset="0"/>
        </a:defRPr>
      </a:lvl4pPr>
      <a:lvl5pPr marL="1554480" indent="-228600" algn="l" defTabSz="914400" rtl="0" eaLnBrk="1" latinLnBrk="0" hangingPunct="1">
        <a:spcBef>
          <a:spcPct val="20000"/>
        </a:spcBef>
        <a:buClr>
          <a:schemeClr val="tx1"/>
        </a:buClr>
        <a:buFont typeface="Arial" pitchFamily="34" charset="0"/>
        <a:buChar char="•"/>
        <a:defRPr sz="1400" kern="1200" baseline="0">
          <a:solidFill>
            <a:schemeClr val="tx1"/>
          </a:solidFill>
          <a:latin typeface="Garamond" panose="02020404030301010803" pitchFamily="18" charset="0"/>
          <a:ea typeface="+mn-ea"/>
          <a:cs typeface="Arial" panose="020B0604020202020204"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www.mrsc.org/training"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t="7421" b="7970"/>
          <a:stretch/>
        </p:blipFill>
        <p:spPr>
          <a:xfrm>
            <a:off x="0" y="-12700"/>
            <a:ext cx="12192000" cy="6877050"/>
          </a:xfrm>
          <a:prstGeom prst="rect">
            <a:avLst/>
          </a:prstGeom>
        </p:spPr>
      </p:pic>
      <p:sp>
        <p:nvSpPr>
          <p:cNvPr id="2" name="Title 1"/>
          <p:cNvSpPr>
            <a:spLocks noGrp="1"/>
          </p:cNvSpPr>
          <p:nvPr>
            <p:ph type="ctrTitle"/>
          </p:nvPr>
        </p:nvSpPr>
        <p:spPr>
          <a:xfrm>
            <a:off x="2066036" y="3611888"/>
            <a:ext cx="7989752" cy="1504844"/>
          </a:xfrm>
        </p:spPr>
        <p:txBody>
          <a:bodyPr>
            <a:normAutofit/>
          </a:bodyPr>
          <a:lstStyle/>
          <a:p>
            <a:pPr algn="ctr"/>
            <a:r>
              <a:rPr lang="en-US" sz="2400" b="1" dirty="0">
                <a:solidFill>
                  <a:schemeClr val="tx2">
                    <a:lumMod val="60000"/>
                    <a:lumOff val="40000"/>
                  </a:schemeClr>
                </a:solidFill>
                <a:latin typeface="Garamond" panose="02020404030301010803" pitchFamily="18" charset="0"/>
                <a:cs typeface="Arial" panose="020B0604020202020204" pitchFamily="34" charset="0"/>
              </a:rPr>
              <a:t/>
            </a:r>
            <a:br>
              <a:rPr lang="en-US" sz="2400" b="1" dirty="0">
                <a:solidFill>
                  <a:schemeClr val="tx2">
                    <a:lumMod val="60000"/>
                    <a:lumOff val="40000"/>
                  </a:schemeClr>
                </a:solidFill>
                <a:latin typeface="Garamond" panose="02020404030301010803" pitchFamily="18" charset="0"/>
                <a:cs typeface="Arial" panose="020B0604020202020204" pitchFamily="34" charset="0"/>
              </a:rPr>
            </a:br>
            <a:r>
              <a:rPr lang="en-US" sz="2400" b="1" i="1" dirty="0">
                <a:solidFill>
                  <a:schemeClr val="tx2">
                    <a:lumMod val="60000"/>
                    <a:lumOff val="40000"/>
                  </a:schemeClr>
                </a:solidFill>
                <a:latin typeface="Garamond" panose="02020404030301010803" pitchFamily="18" charset="0"/>
                <a:cs typeface="Arial" panose="020B0604020202020204" pitchFamily="34" charset="0"/>
              </a:rPr>
              <a:t/>
            </a:r>
            <a:br>
              <a:rPr lang="en-US" sz="2400" b="1" i="1" dirty="0">
                <a:solidFill>
                  <a:schemeClr val="tx2">
                    <a:lumMod val="60000"/>
                    <a:lumOff val="40000"/>
                  </a:schemeClr>
                </a:solidFill>
                <a:latin typeface="Garamond" panose="02020404030301010803" pitchFamily="18" charset="0"/>
                <a:cs typeface="Arial" panose="020B0604020202020204" pitchFamily="34" charset="0"/>
              </a:rPr>
            </a:br>
            <a:endParaRPr lang="en-US" sz="2200" b="1" i="1" dirty="0">
              <a:latin typeface="Garamond" panose="02020404030301010803" pitchFamily="18" charset="0"/>
              <a:cs typeface="Arial" panose="020B0604020202020204" pitchFamily="34" charset="0"/>
            </a:endParaRPr>
          </a:p>
        </p:txBody>
      </p:sp>
      <p:sp>
        <p:nvSpPr>
          <p:cNvPr id="14" name="Rectangle 13"/>
          <p:cNvSpPr/>
          <p:nvPr/>
        </p:nvSpPr>
        <p:spPr>
          <a:xfrm>
            <a:off x="1159241" y="258961"/>
            <a:ext cx="10203627" cy="923330"/>
          </a:xfrm>
          <a:prstGeom prst="rect">
            <a:avLst/>
          </a:prstGeom>
        </p:spPr>
        <p:txBody>
          <a:bodyPr wrap="none">
            <a:spAutoFit/>
          </a:bodyPr>
          <a:lstStyle/>
          <a:p>
            <a:pPr algn="ctr">
              <a:spcBef>
                <a:spcPts val="0"/>
              </a:spcBef>
            </a:pPr>
            <a:r>
              <a:rPr lang="en-US" sz="5400" b="1" dirty="0">
                <a:solidFill>
                  <a:schemeClr val="bg1"/>
                </a:solidFill>
                <a:latin typeface="Garamond" panose="02020404030301010803" pitchFamily="18" charset="0"/>
              </a:rPr>
              <a:t>WAPRO Conference - </a:t>
            </a:r>
            <a:r>
              <a:rPr lang="en-US" sz="5400" b="1" dirty="0" smtClean="0">
                <a:solidFill>
                  <a:schemeClr val="bg1"/>
                </a:solidFill>
                <a:latin typeface="Garamond" panose="02020404030301010803" pitchFamily="18" charset="0"/>
              </a:rPr>
              <a:t>Spring 2023</a:t>
            </a:r>
            <a:endParaRPr lang="en-US" sz="5400" b="1" dirty="0">
              <a:solidFill>
                <a:schemeClr val="bg1"/>
              </a:solidFill>
              <a:latin typeface="Garamond" panose="02020404030301010803" pitchFamily="18" charset="0"/>
            </a:endParaRPr>
          </a:p>
        </p:txBody>
      </p:sp>
      <p:pic>
        <p:nvPicPr>
          <p:cNvPr id="15" name="Picture 14"/>
          <p:cNvPicPr>
            <a:picLocks noChangeAspect="1"/>
          </p:cNvPicPr>
          <p:nvPr/>
        </p:nvPicPr>
        <p:blipFill>
          <a:blip r:embed="rId4"/>
          <a:stretch>
            <a:fillRect/>
          </a:stretch>
        </p:blipFill>
        <p:spPr>
          <a:xfrm>
            <a:off x="0" y="6138247"/>
            <a:ext cx="12192000" cy="733425"/>
          </a:xfrm>
          <a:prstGeom prst="rect">
            <a:avLst/>
          </a:prstGeom>
        </p:spPr>
      </p:pic>
      <p:sp>
        <p:nvSpPr>
          <p:cNvPr id="7" name="TextBox 6"/>
          <p:cNvSpPr txBox="1"/>
          <p:nvPr/>
        </p:nvSpPr>
        <p:spPr>
          <a:xfrm>
            <a:off x="6350" y="6120238"/>
            <a:ext cx="12191999" cy="769441"/>
          </a:xfrm>
          <a:prstGeom prst="rect">
            <a:avLst/>
          </a:prstGeom>
          <a:noFill/>
        </p:spPr>
        <p:txBody>
          <a:bodyPr wrap="square" rtlCol="0">
            <a:spAutoFit/>
          </a:bodyPr>
          <a:lstStyle/>
          <a:p>
            <a:pPr algn="ctr"/>
            <a:r>
              <a:rPr lang="en-US" sz="4400" b="1" dirty="0" smtClean="0">
                <a:solidFill>
                  <a:schemeClr val="bg1"/>
                </a:solidFill>
                <a:latin typeface="Garamond" panose="02020404030301010803" pitchFamily="18" charset="0"/>
              </a:rPr>
              <a:t>Legal Update</a:t>
            </a:r>
            <a:endParaRPr lang="en-US" sz="44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310920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5" y="1567790"/>
            <a:ext cx="10867235" cy="4800600"/>
          </a:xfrm>
        </p:spPr>
        <p:txBody>
          <a:bodyPr>
            <a:noAutofit/>
          </a:bodyPr>
          <a:lstStyle/>
          <a:p>
            <a:pPr marL="0" indent="0">
              <a:lnSpc>
                <a:spcPct val="90000"/>
              </a:lnSpc>
              <a:spcBef>
                <a:spcPts val="0"/>
              </a:spcBef>
              <a:buNone/>
            </a:pPr>
            <a:r>
              <a:rPr lang="en-US" sz="2600" i="1" dirty="0" smtClean="0"/>
              <a:t>Trial Court</a:t>
            </a:r>
          </a:p>
          <a:p>
            <a:pPr marL="228600" lvl="0" indent="0">
              <a:lnSpc>
                <a:spcPct val="90000"/>
              </a:lnSpc>
              <a:spcBef>
                <a:spcPts val="0"/>
              </a:spcBef>
              <a:spcAft>
                <a:spcPts val="1200"/>
              </a:spcAft>
              <a:buNone/>
            </a:pPr>
            <a:r>
              <a:rPr lang="en-US" sz="2600" dirty="0"/>
              <a:t>Requester made a records request to </a:t>
            </a:r>
            <a:r>
              <a:rPr lang="en-US" sz="2600" dirty="0" smtClean="0"/>
              <a:t>the City </a:t>
            </a:r>
            <a:r>
              <a:rPr lang="en-US" sz="2600" dirty="0"/>
              <a:t>for records related to </a:t>
            </a:r>
            <a:r>
              <a:rPr lang="en-US" sz="2600" dirty="0" smtClean="0"/>
              <a:t>a shooting </a:t>
            </a:r>
            <a:r>
              <a:rPr lang="en-US" sz="2600" dirty="0"/>
              <a:t>investigation. Requester </a:t>
            </a:r>
            <a:r>
              <a:rPr lang="en-US" sz="2600" dirty="0" smtClean="0"/>
              <a:t>files a </a:t>
            </a:r>
            <a:r>
              <a:rPr lang="en-US" sz="2600" dirty="0"/>
              <a:t>lawsuit. </a:t>
            </a:r>
            <a:r>
              <a:rPr lang="en-US" sz="2600" dirty="0" smtClean="0"/>
              <a:t>The final </a:t>
            </a:r>
            <a:r>
              <a:rPr lang="en-US" sz="2600" dirty="0"/>
              <a:t>installment of records produced </a:t>
            </a:r>
            <a:r>
              <a:rPr lang="en-US" sz="2600" dirty="0" smtClean="0"/>
              <a:t>occurred on October </a:t>
            </a:r>
            <a:r>
              <a:rPr lang="en-US" sz="2600" dirty="0"/>
              <a:t>2, 2018. In response to </a:t>
            </a:r>
            <a:r>
              <a:rPr lang="en-US" sz="2600" dirty="0" smtClean="0"/>
              <a:t>the trial </a:t>
            </a:r>
            <a:r>
              <a:rPr lang="en-US" sz="2600" dirty="0"/>
              <a:t>court order finding PRA violation and ordering any additional records to be produced within 30 days, </a:t>
            </a:r>
            <a:r>
              <a:rPr lang="en-US" sz="2600" dirty="0" smtClean="0"/>
              <a:t>the City </a:t>
            </a:r>
            <a:r>
              <a:rPr lang="en-US" sz="2600" dirty="0"/>
              <a:t>declares that to best of its knowledge the City has produced all records. </a:t>
            </a:r>
            <a:r>
              <a:rPr lang="en-US" sz="2600" dirty="0" smtClean="0"/>
              <a:t>Tacoma </a:t>
            </a:r>
            <a:r>
              <a:rPr lang="en-US" sz="2600" dirty="0"/>
              <a:t>appealed the final judgment and Court issues </a:t>
            </a:r>
            <a:r>
              <a:rPr lang="en-US" sz="2600" i="1" dirty="0"/>
              <a:t>O’Dea v. City of Tacoma</a:t>
            </a:r>
            <a:r>
              <a:rPr lang="en-US" sz="2600" dirty="0"/>
              <a:t>, 19 </a:t>
            </a:r>
            <a:r>
              <a:rPr lang="en-US" sz="2600" dirty="0" err="1"/>
              <a:t>Wn</a:t>
            </a:r>
            <a:r>
              <a:rPr lang="en-US" sz="2600" dirty="0"/>
              <a:t>. App. 2d 67, 493 P.3d 1245 (2021). On September 30, 2019, during discovery in wrongful termination case City produces </a:t>
            </a:r>
            <a:r>
              <a:rPr lang="en-US" sz="2600" dirty="0" smtClean="0"/>
              <a:t>records </a:t>
            </a:r>
            <a:r>
              <a:rPr lang="en-US" sz="2600" dirty="0"/>
              <a:t>that requester believes is responsive to the request. </a:t>
            </a:r>
            <a:r>
              <a:rPr lang="en-US" sz="2600" dirty="0" smtClean="0"/>
              <a:t>September </a:t>
            </a:r>
            <a:r>
              <a:rPr lang="en-US" sz="2600" dirty="0"/>
              <a:t>29, 2020, requester files lawsuit alleging failure to produce records pursuant to trial court order in </a:t>
            </a:r>
            <a:r>
              <a:rPr lang="en-US" sz="2600" i="1" dirty="0"/>
              <a:t>O’Dea I</a:t>
            </a:r>
            <a:r>
              <a:rPr lang="en-US" sz="2600" dirty="0"/>
              <a:t> and alleges “fraud on the court” regarding </a:t>
            </a:r>
            <a:r>
              <a:rPr lang="en-US" sz="2600" dirty="0" smtClean="0"/>
              <a:t>declaration.</a:t>
            </a:r>
          </a:p>
        </p:txBody>
      </p:sp>
      <p:sp>
        <p:nvSpPr>
          <p:cNvPr id="5" name="Title 4"/>
          <p:cNvSpPr>
            <a:spLocks noGrp="1"/>
          </p:cNvSpPr>
          <p:nvPr>
            <p:ph type="title"/>
          </p:nvPr>
        </p:nvSpPr>
        <p:spPr/>
        <p:txBody>
          <a:bodyPr>
            <a:noAutofit/>
          </a:bodyPr>
          <a:lstStyle/>
          <a:p>
            <a:pPr>
              <a:lnSpc>
                <a:spcPct val="80000"/>
              </a:lnSpc>
            </a:pPr>
            <a:r>
              <a:rPr lang="en-US" sz="3600" b="1" dirty="0" smtClean="0"/>
              <a:t>O’Dea v. City of Tacoma</a:t>
            </a:r>
            <a:endParaRPr lang="en-US" sz="3600" dirty="0"/>
          </a:p>
        </p:txBody>
      </p:sp>
      <p:sp>
        <p:nvSpPr>
          <p:cNvPr id="7" name="Title 4"/>
          <p:cNvSpPr txBox="1">
            <a:spLocks/>
          </p:cNvSpPr>
          <p:nvPr/>
        </p:nvSpPr>
        <p:spPr>
          <a:xfrm>
            <a:off x="947776" y="86231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(January 17, 2023)</a:t>
            </a: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10</a:t>
            </a:fld>
            <a:endParaRPr lang="en-US" dirty="0">
              <a:solidFill>
                <a:schemeClr val="bg1"/>
              </a:solidFill>
            </a:endParaRPr>
          </a:p>
        </p:txBody>
      </p:sp>
    </p:spTree>
    <p:extLst>
      <p:ext uri="{BB962C8B-B14F-4D97-AF65-F5344CB8AC3E}">
        <p14:creationId xmlns:p14="http://schemas.microsoft.com/office/powerpoint/2010/main" val="938007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5" y="1867289"/>
            <a:ext cx="10783013" cy="4800600"/>
          </a:xfrm>
        </p:spPr>
        <p:txBody>
          <a:bodyPr>
            <a:noAutofit/>
          </a:bodyPr>
          <a:lstStyle/>
          <a:p>
            <a:pPr marL="0" lvl="0" indent="0">
              <a:lnSpc>
                <a:spcPct val="90000"/>
              </a:lnSpc>
              <a:spcBef>
                <a:spcPts val="0"/>
              </a:spcBef>
              <a:buNone/>
            </a:pPr>
            <a:r>
              <a:rPr lang="en-US" sz="2600" i="1" dirty="0" smtClean="0"/>
              <a:t>Court of Appeals</a:t>
            </a:r>
          </a:p>
          <a:p>
            <a:pPr marL="228600" lvl="0" indent="0">
              <a:lnSpc>
                <a:spcPct val="90000"/>
              </a:lnSpc>
              <a:spcBef>
                <a:spcPts val="0"/>
              </a:spcBef>
              <a:spcAft>
                <a:spcPts val="1200"/>
              </a:spcAft>
              <a:buNone/>
            </a:pPr>
            <a:r>
              <a:rPr lang="en-US" sz="2600" dirty="0" smtClean="0"/>
              <a:t>The PRA </a:t>
            </a:r>
            <a:r>
              <a:rPr lang="en-US" sz="2600" dirty="0"/>
              <a:t>statute of limitations is 1 year. Subsequent productions of records </a:t>
            </a:r>
            <a:r>
              <a:rPr lang="en-US" sz="2600" dirty="0" smtClean="0"/>
              <a:t>does </a:t>
            </a:r>
            <a:r>
              <a:rPr lang="en-US" sz="2600" dirty="0"/>
              <a:t>not modify the date of the final definitive agency response. Requester argues equitable tolling. </a:t>
            </a:r>
            <a:r>
              <a:rPr lang="en-US" sz="2600" dirty="0" smtClean="0"/>
              <a:t>Because </a:t>
            </a:r>
            <a:r>
              <a:rPr lang="en-US" sz="2600" dirty="0"/>
              <a:t>the court does not know whether the subsequent record produced in discovery is actually responsive, Court cannot conduct equitable tolling analysis or “fraudulent assurances” analysis. Equitable tolling analysis is fact specific (though court notes </a:t>
            </a:r>
            <a:r>
              <a:rPr lang="en-US" sz="2600" dirty="0" smtClean="0"/>
              <a:t>equitable tolling </a:t>
            </a:r>
            <a:r>
              <a:rPr lang="en-US" sz="2600" dirty="0"/>
              <a:t>is sparingly applied</a:t>
            </a:r>
            <a:r>
              <a:rPr lang="en-US" sz="2600" dirty="0" smtClean="0"/>
              <a:t>).</a:t>
            </a:r>
          </a:p>
          <a:p>
            <a:pPr marL="228600" lvl="0" indent="0">
              <a:lnSpc>
                <a:spcPct val="90000"/>
              </a:lnSpc>
              <a:spcBef>
                <a:spcPts val="0"/>
              </a:spcBef>
              <a:spcAft>
                <a:spcPts val="1200"/>
              </a:spcAft>
              <a:buNone/>
            </a:pPr>
            <a:endParaRPr lang="en-US" sz="2600" dirty="0"/>
          </a:p>
        </p:txBody>
      </p:sp>
      <p:sp>
        <p:nvSpPr>
          <p:cNvPr id="5" name="Title 4"/>
          <p:cNvSpPr>
            <a:spLocks noGrp="1"/>
          </p:cNvSpPr>
          <p:nvPr>
            <p:ph type="title"/>
          </p:nvPr>
        </p:nvSpPr>
        <p:spPr/>
        <p:txBody>
          <a:bodyPr>
            <a:noAutofit/>
          </a:bodyPr>
          <a:lstStyle/>
          <a:p>
            <a:pPr>
              <a:lnSpc>
                <a:spcPct val="80000"/>
              </a:lnSpc>
            </a:pPr>
            <a:r>
              <a:rPr lang="en-US" sz="3600" b="1" dirty="0" smtClean="0"/>
              <a:t>O’Dea v. City of Tacoma</a:t>
            </a:r>
            <a:endParaRPr lang="en-US" sz="3600" dirty="0"/>
          </a:p>
        </p:txBody>
      </p:sp>
      <p:sp>
        <p:nvSpPr>
          <p:cNvPr id="7" name="Title 4"/>
          <p:cNvSpPr txBox="1">
            <a:spLocks/>
          </p:cNvSpPr>
          <p:nvPr/>
        </p:nvSpPr>
        <p:spPr>
          <a:xfrm>
            <a:off x="947776" y="87895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(January 17, 2023)</a:t>
            </a: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a:t>2</a:t>
            </a:r>
            <a:r>
              <a:rPr lang="en-US" dirty="0" smtClean="0"/>
              <a:t> of 2</a:t>
            </a:r>
            <a:endParaRPr lang="en-US" dirty="0"/>
          </a:p>
        </p:txBody>
      </p:sp>
      <p:sp>
        <p:nvSpPr>
          <p:cNvPr id="10"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11</a:t>
            </a:fld>
            <a:endParaRPr lang="en-US" dirty="0">
              <a:solidFill>
                <a:schemeClr val="bg1"/>
              </a:solidFill>
            </a:endParaRPr>
          </a:p>
        </p:txBody>
      </p:sp>
    </p:spTree>
    <p:extLst>
      <p:ext uri="{BB962C8B-B14F-4D97-AF65-F5344CB8AC3E}">
        <p14:creationId xmlns:p14="http://schemas.microsoft.com/office/powerpoint/2010/main" val="12835259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6" y="1567790"/>
            <a:ext cx="10722856" cy="4800600"/>
          </a:xfrm>
        </p:spPr>
        <p:txBody>
          <a:bodyPr>
            <a:noAutofit/>
          </a:bodyPr>
          <a:lstStyle/>
          <a:p>
            <a:pPr marL="0" lvl="0" indent="0">
              <a:lnSpc>
                <a:spcPct val="90000"/>
              </a:lnSpc>
              <a:spcBef>
                <a:spcPts val="0"/>
              </a:spcBef>
              <a:buNone/>
            </a:pPr>
            <a:r>
              <a:rPr lang="en-US" sz="2600" i="1" dirty="0" smtClean="0"/>
              <a:t>Trial Court</a:t>
            </a:r>
          </a:p>
          <a:p>
            <a:pPr marL="228600" lvl="0" indent="0">
              <a:lnSpc>
                <a:spcPct val="90000"/>
              </a:lnSpc>
              <a:spcBef>
                <a:spcPts val="0"/>
              </a:spcBef>
              <a:spcAft>
                <a:spcPts val="1200"/>
              </a:spcAft>
              <a:buNone/>
            </a:pPr>
            <a:r>
              <a:rPr lang="en-US" sz="2600" dirty="0"/>
              <a:t>Conklin was an osteopathic surgeon who applied </a:t>
            </a:r>
            <a:r>
              <a:rPr lang="en-US" sz="2600" dirty="0" smtClean="0"/>
              <a:t>for, </a:t>
            </a:r>
            <a:r>
              <a:rPr lang="en-US" sz="2600" dirty="0"/>
              <a:t>but was not accepted </a:t>
            </a:r>
            <a:r>
              <a:rPr lang="en-US" sz="2600" dirty="0" smtClean="0"/>
              <a:t>to, </a:t>
            </a:r>
            <a:r>
              <a:rPr lang="en-US" sz="2600" dirty="0"/>
              <a:t>the UW’s congenital cardiac surgery fellowship program. Over a period of about two years, he and his attorneys submitted four separate records requests. The first request was a very broad request; one of the broadest the assigned PRO had every managed. The others were also </a:t>
            </a:r>
            <a:r>
              <a:rPr lang="en-US" sz="2600" dirty="0" smtClean="0"/>
              <a:t>substantial. In addition the </a:t>
            </a:r>
            <a:r>
              <a:rPr lang="en-US" sz="2600" dirty="0"/>
              <a:t>PRA office was also responding to hundreds of other </a:t>
            </a:r>
            <a:r>
              <a:rPr lang="en-US" sz="2600" dirty="0" smtClean="0"/>
              <a:t>requests.</a:t>
            </a:r>
            <a:endParaRPr lang="en-US" sz="2600" dirty="0"/>
          </a:p>
        </p:txBody>
      </p:sp>
      <p:sp>
        <p:nvSpPr>
          <p:cNvPr id="5" name="Title 4"/>
          <p:cNvSpPr>
            <a:spLocks noGrp="1"/>
          </p:cNvSpPr>
          <p:nvPr>
            <p:ph type="title"/>
          </p:nvPr>
        </p:nvSpPr>
        <p:spPr/>
        <p:txBody>
          <a:bodyPr>
            <a:noAutofit/>
          </a:bodyPr>
          <a:lstStyle/>
          <a:p>
            <a:pPr>
              <a:lnSpc>
                <a:spcPct val="80000"/>
              </a:lnSpc>
            </a:pPr>
            <a:r>
              <a:rPr lang="en-US" sz="3600" b="1" dirty="0" smtClean="0"/>
              <a:t>Conklin v. UW</a:t>
            </a:r>
            <a:endParaRPr lang="en-US" sz="3600" dirty="0"/>
          </a:p>
        </p:txBody>
      </p:sp>
      <p:sp>
        <p:nvSpPr>
          <p:cNvPr id="7" name="Title 4"/>
          <p:cNvSpPr txBox="1">
            <a:spLocks/>
          </p:cNvSpPr>
          <p:nvPr/>
        </p:nvSpPr>
        <p:spPr>
          <a:xfrm>
            <a:off x="947776" y="879609"/>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(January 3, 2023)</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b="1" dirty="0"/>
              <a:t>Records</a:t>
            </a:r>
            <a:r>
              <a:rPr lang="en-US" dirty="0" smtClean="0"/>
              <a:t>	</a:t>
            </a:r>
            <a:r>
              <a:rPr lang="en-US" b="1" dirty="0"/>
              <a:t>Exemptions</a:t>
            </a:r>
            <a:r>
              <a:rPr lang="en-US" b="1" dirty="0" smtClean="0"/>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12</a:t>
            </a:fld>
            <a:endParaRPr lang="en-US" dirty="0">
              <a:solidFill>
                <a:schemeClr val="bg1"/>
              </a:solidFill>
            </a:endParaRPr>
          </a:p>
        </p:txBody>
      </p:sp>
    </p:spTree>
    <p:extLst>
      <p:ext uri="{BB962C8B-B14F-4D97-AF65-F5344CB8AC3E}">
        <p14:creationId xmlns:p14="http://schemas.microsoft.com/office/powerpoint/2010/main" val="41365585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6" y="1567790"/>
            <a:ext cx="10831140" cy="4800600"/>
          </a:xfrm>
        </p:spPr>
        <p:txBody>
          <a:bodyPr>
            <a:noAutofit/>
          </a:bodyPr>
          <a:lstStyle/>
          <a:p>
            <a:pPr marL="0" lvl="0" indent="0">
              <a:lnSpc>
                <a:spcPct val="90000"/>
              </a:lnSpc>
              <a:spcBef>
                <a:spcPts val="0"/>
              </a:spcBef>
              <a:buNone/>
            </a:pPr>
            <a:r>
              <a:rPr lang="en-US" sz="2400" i="1" dirty="0" smtClean="0"/>
              <a:t>Court of Appeals</a:t>
            </a:r>
          </a:p>
          <a:p>
            <a:pPr marL="228600" lvl="0" indent="0">
              <a:lnSpc>
                <a:spcPct val="90000"/>
              </a:lnSpc>
              <a:spcBef>
                <a:spcPts val="0"/>
              </a:spcBef>
              <a:spcAft>
                <a:spcPts val="1200"/>
              </a:spcAft>
              <a:buNone/>
            </a:pPr>
            <a:r>
              <a:rPr lang="en-US" sz="2400" dirty="0"/>
              <a:t>The estimates of time, </a:t>
            </a:r>
            <a:r>
              <a:rPr lang="en-US" sz="2400" dirty="0" smtClean="0"/>
              <a:t>assessed </a:t>
            </a:r>
            <a:r>
              <a:rPr lang="en-US" sz="2400" dirty="0"/>
              <a:t>by a forward looking evaluation at the time of the </a:t>
            </a:r>
            <a:r>
              <a:rPr lang="en-US" sz="2400" dirty="0" smtClean="0"/>
              <a:t>request, </a:t>
            </a:r>
            <a:r>
              <a:rPr lang="en-US" sz="2400" dirty="0"/>
              <a:t>was reasonable. An agency must respond promptly to a public records request </a:t>
            </a:r>
            <a:r>
              <a:rPr lang="en-US" sz="2400" dirty="0" smtClean="0"/>
              <a:t>judged </a:t>
            </a:r>
            <a:r>
              <a:rPr lang="en-US" sz="2400" dirty="0"/>
              <a:t>by </a:t>
            </a:r>
            <a:r>
              <a:rPr lang="en-US" sz="2400" dirty="0" smtClean="0"/>
              <a:t>(a) UW’s </a:t>
            </a:r>
            <a:r>
              <a:rPr lang="en-US" sz="2400" dirty="0"/>
              <a:t>thoroughness </a:t>
            </a:r>
            <a:r>
              <a:rPr lang="en-US" sz="2400" dirty="0" smtClean="0"/>
              <a:t>in responding </a:t>
            </a:r>
            <a:r>
              <a:rPr lang="en-US" sz="2400" dirty="0"/>
              <a:t>to the </a:t>
            </a:r>
            <a:r>
              <a:rPr lang="en-US" sz="2400" dirty="0" smtClean="0"/>
              <a:t>request, (b) UW’s demonstration </a:t>
            </a:r>
            <a:r>
              <a:rPr lang="en-US" sz="2400" dirty="0"/>
              <a:t>it was diligently working on the </a:t>
            </a:r>
            <a:r>
              <a:rPr lang="en-US" sz="2400" dirty="0" smtClean="0"/>
              <a:t>requests, (E.g</a:t>
            </a:r>
            <a:r>
              <a:rPr lang="en-US" sz="2400" dirty="0"/>
              <a:t>. while 307 and 282 days between installments for one of the requests is a long wait, it was a very broad and complex request, with tens of thousands of documents to review, requiring large exemption </a:t>
            </a:r>
            <a:r>
              <a:rPr lang="en-US" sz="2400" dirty="0" smtClean="0"/>
              <a:t>logs), </a:t>
            </a:r>
            <a:r>
              <a:rPr lang="en-US" sz="2400" dirty="0"/>
              <a:t>and </a:t>
            </a:r>
            <a:r>
              <a:rPr lang="en-US" sz="2400" dirty="0" smtClean="0"/>
              <a:t>(c) the PRO’s other requests. UW’s </a:t>
            </a:r>
            <a:r>
              <a:rPr lang="en-US" sz="2400" dirty="0"/>
              <a:t>records search for the second request was not </a:t>
            </a:r>
            <a:r>
              <a:rPr lang="en-US" sz="2400" dirty="0" smtClean="0"/>
              <a:t>reasonable, it </a:t>
            </a:r>
            <a:r>
              <a:rPr lang="en-US" sz="2400" dirty="0"/>
              <a:t>failed to search the </a:t>
            </a:r>
            <a:r>
              <a:rPr lang="en-US" sz="2400" dirty="0" smtClean="0"/>
              <a:t>director’s email for contracts. Whether requested in-camera </a:t>
            </a:r>
            <a:r>
              <a:rPr lang="en-US" sz="2400" dirty="0"/>
              <a:t>review is needed to evaluate applicability of an </a:t>
            </a:r>
            <a:r>
              <a:rPr lang="en-US" sz="2400" dirty="0" smtClean="0"/>
              <a:t>exemption</a:t>
            </a:r>
            <a:r>
              <a:rPr lang="en-US" sz="2400" dirty="0"/>
              <a:t> </a:t>
            </a:r>
            <a:r>
              <a:rPr lang="en-US" sz="2400" dirty="0" smtClean="0"/>
              <a:t>is determined by: </a:t>
            </a:r>
            <a:r>
              <a:rPr lang="en-US" sz="2400" dirty="0"/>
              <a:t>“(1) judicial economy, (2) the conclusory nature of the agency affidavits, (3) bad faith on the part of the agency, (4) disputes concerning the contents of the documents, (5) whether the agency requests an in camera inspection, and (6) the strong public interest in disclosure. Remanded on this issue and for penalty determination</a:t>
            </a:r>
            <a:r>
              <a:rPr lang="en-US" sz="2400" dirty="0" smtClean="0"/>
              <a:t>.</a:t>
            </a:r>
            <a:endParaRPr lang="en-US" sz="2400" dirty="0"/>
          </a:p>
        </p:txBody>
      </p:sp>
      <p:sp>
        <p:nvSpPr>
          <p:cNvPr id="5" name="Title 4"/>
          <p:cNvSpPr>
            <a:spLocks noGrp="1"/>
          </p:cNvSpPr>
          <p:nvPr>
            <p:ph type="title"/>
          </p:nvPr>
        </p:nvSpPr>
        <p:spPr/>
        <p:txBody>
          <a:bodyPr>
            <a:noAutofit/>
          </a:bodyPr>
          <a:lstStyle/>
          <a:p>
            <a:pPr>
              <a:lnSpc>
                <a:spcPct val="80000"/>
              </a:lnSpc>
            </a:pPr>
            <a:r>
              <a:rPr lang="en-US" sz="3600" b="1" dirty="0" smtClean="0"/>
              <a:t>Conklin v. UW</a:t>
            </a:r>
            <a:endParaRPr lang="en-US" sz="3600" dirty="0"/>
          </a:p>
        </p:txBody>
      </p:sp>
      <p:sp>
        <p:nvSpPr>
          <p:cNvPr id="7" name="Title 4"/>
          <p:cNvSpPr txBox="1">
            <a:spLocks/>
          </p:cNvSpPr>
          <p:nvPr/>
        </p:nvSpPr>
        <p:spPr>
          <a:xfrm>
            <a:off x="947776" y="87895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(January 3, 2023)</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b="1" dirty="0"/>
              <a:t>Records</a:t>
            </a:r>
            <a:r>
              <a:rPr lang="en-US" dirty="0" smtClean="0"/>
              <a:t>	</a:t>
            </a:r>
            <a:r>
              <a:rPr lang="en-US" b="1" dirty="0"/>
              <a:t>Exemptions</a:t>
            </a:r>
            <a:r>
              <a:rPr lang="en-US" b="1" dirty="0" smtClean="0"/>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a:t>2</a:t>
            </a:r>
            <a:r>
              <a:rPr lang="en-US" dirty="0" smtClean="0"/>
              <a:t>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13</a:t>
            </a:fld>
            <a:endParaRPr lang="en-US" dirty="0">
              <a:solidFill>
                <a:schemeClr val="bg1"/>
              </a:solidFill>
            </a:endParaRPr>
          </a:p>
        </p:txBody>
      </p:sp>
    </p:spTree>
    <p:extLst>
      <p:ext uri="{BB962C8B-B14F-4D97-AF65-F5344CB8AC3E}">
        <p14:creationId xmlns:p14="http://schemas.microsoft.com/office/powerpoint/2010/main" val="3283405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6" y="1567790"/>
            <a:ext cx="10831140" cy="4800600"/>
          </a:xfrm>
        </p:spPr>
        <p:txBody>
          <a:bodyPr>
            <a:noAutofit/>
          </a:bodyPr>
          <a:lstStyle/>
          <a:p>
            <a:pPr marL="0" lvl="0" indent="0">
              <a:lnSpc>
                <a:spcPct val="90000"/>
              </a:lnSpc>
              <a:spcBef>
                <a:spcPts val="0"/>
              </a:spcBef>
              <a:buNone/>
            </a:pPr>
            <a:r>
              <a:rPr lang="en-US" sz="2400" i="1" dirty="0" smtClean="0"/>
              <a:t>Trial Court</a:t>
            </a:r>
          </a:p>
          <a:p>
            <a:pPr marL="228600" lvl="0" indent="0">
              <a:lnSpc>
                <a:spcPct val="90000"/>
              </a:lnSpc>
              <a:spcBef>
                <a:spcPts val="0"/>
              </a:spcBef>
              <a:spcAft>
                <a:spcPts val="1200"/>
              </a:spcAft>
              <a:buNone/>
            </a:pPr>
            <a:r>
              <a:rPr lang="en-US" sz="2400" dirty="0"/>
              <a:t>On March 12, 2021, </a:t>
            </a:r>
            <a:r>
              <a:rPr lang="en-US" sz="2400" dirty="0" err="1"/>
              <a:t>Beidler</a:t>
            </a:r>
            <a:r>
              <a:rPr lang="en-US" sz="2400" dirty="0"/>
              <a:t> requested primarily records relating to the County’s Driving Review Board but also litigation and maintenance records from other departments, and records related to collisions and injuries. The county complied over 6300 pages of records and other media files of potentially responsive to the request. It produced records in seven installments between May 4 and December 8, 2021, producing 824 pages and other media files actually responsive. </a:t>
            </a:r>
            <a:r>
              <a:rPr lang="en-US" sz="2400" dirty="0" err="1"/>
              <a:t>Beidler</a:t>
            </a:r>
            <a:r>
              <a:rPr lang="en-US" sz="2400" dirty="0"/>
              <a:t> sent a demand letter to the city on December 21, 2021 seeking remaining records and attorney fees. Between January 13 and June 10, 2022 the County provided 7 more installments of 3,564 pages along with other media files. March 9, 2022 </a:t>
            </a:r>
            <a:r>
              <a:rPr lang="en-US" sz="2400" dirty="0" err="1"/>
              <a:t>Beidler</a:t>
            </a:r>
            <a:r>
              <a:rPr lang="en-US" sz="2400" dirty="0"/>
              <a:t> files suit</a:t>
            </a:r>
            <a:r>
              <a:rPr lang="en-US" sz="2400" dirty="0" smtClean="0"/>
              <a:t>.</a:t>
            </a:r>
            <a:endParaRPr lang="en-US" sz="2400" dirty="0"/>
          </a:p>
        </p:txBody>
      </p:sp>
      <p:sp>
        <p:nvSpPr>
          <p:cNvPr id="5" name="Title 4"/>
          <p:cNvSpPr>
            <a:spLocks noGrp="1"/>
          </p:cNvSpPr>
          <p:nvPr>
            <p:ph type="title"/>
          </p:nvPr>
        </p:nvSpPr>
        <p:spPr/>
        <p:txBody>
          <a:bodyPr>
            <a:noAutofit/>
          </a:bodyPr>
          <a:lstStyle/>
          <a:p>
            <a:pPr>
              <a:lnSpc>
                <a:spcPct val="80000"/>
              </a:lnSpc>
            </a:pPr>
            <a:r>
              <a:rPr lang="en-US" sz="3600" b="1" dirty="0" err="1" smtClean="0"/>
              <a:t>Beidler</a:t>
            </a:r>
            <a:r>
              <a:rPr lang="en-US" sz="3600" b="1" dirty="0" smtClean="0"/>
              <a:t> v. Snohomish County</a:t>
            </a:r>
            <a:endParaRPr lang="en-US" sz="3600" dirty="0"/>
          </a:p>
        </p:txBody>
      </p:sp>
      <p:sp>
        <p:nvSpPr>
          <p:cNvPr id="7" name="Title 4"/>
          <p:cNvSpPr txBox="1">
            <a:spLocks/>
          </p:cNvSpPr>
          <p:nvPr/>
        </p:nvSpPr>
        <p:spPr>
          <a:xfrm>
            <a:off x="947776" y="87895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(May 8, 2023)</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14</a:t>
            </a:fld>
            <a:endParaRPr lang="en-US" dirty="0">
              <a:solidFill>
                <a:schemeClr val="bg1"/>
              </a:solidFill>
            </a:endParaRPr>
          </a:p>
        </p:txBody>
      </p:sp>
    </p:spTree>
    <p:extLst>
      <p:ext uri="{BB962C8B-B14F-4D97-AF65-F5344CB8AC3E}">
        <p14:creationId xmlns:p14="http://schemas.microsoft.com/office/powerpoint/2010/main" val="29521137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6" y="1567790"/>
            <a:ext cx="10831140" cy="4800600"/>
          </a:xfrm>
        </p:spPr>
        <p:txBody>
          <a:bodyPr>
            <a:noAutofit/>
          </a:bodyPr>
          <a:lstStyle/>
          <a:p>
            <a:pPr marL="0" lvl="0" indent="0">
              <a:lnSpc>
                <a:spcPct val="90000"/>
              </a:lnSpc>
              <a:spcBef>
                <a:spcPts val="0"/>
              </a:spcBef>
              <a:buNone/>
            </a:pPr>
            <a:r>
              <a:rPr lang="en-US" sz="2400" i="1" dirty="0" smtClean="0"/>
              <a:t>Court of Appeals</a:t>
            </a:r>
          </a:p>
          <a:p>
            <a:pPr marL="228600" lvl="0" indent="0">
              <a:lnSpc>
                <a:spcPct val="90000"/>
              </a:lnSpc>
              <a:spcBef>
                <a:spcPts val="0"/>
              </a:spcBef>
              <a:spcAft>
                <a:spcPts val="1200"/>
              </a:spcAft>
              <a:buNone/>
            </a:pPr>
            <a:r>
              <a:rPr lang="en-US" sz="2400" dirty="0"/>
              <a:t>COA affirms Trial court’s grant of summary judgment to the County. Agencies must disclose records in a timely fashion based on whether the agency’s response was thorough and diligent. The County provided its initial response within 5 business days as required. Considering the size of the request and the complexity of the review process, providing records in installments was not unreasonable. Unlike </a:t>
            </a:r>
            <a:r>
              <a:rPr lang="en-US" sz="2400" i="1" dirty="0" smtClean="0"/>
              <a:t>Cantu</a:t>
            </a:r>
            <a:r>
              <a:rPr lang="en-US" sz="2400" dirty="0"/>
              <a:t>, here the county responded within 5 business day, provided the first installment as indicated, provided installments every four to six weeks, provided accurate information on its ongoing installment estimates, and unrebutted evidence of its efforts to satisfy the request. </a:t>
            </a:r>
            <a:r>
              <a:rPr lang="en-US" sz="2400" dirty="0" err="1"/>
              <a:t>Beidler’s</a:t>
            </a:r>
            <a:r>
              <a:rPr lang="en-US" sz="2400" dirty="0"/>
              <a:t> claim that the County filed to allocate sufficient resources failed, no unreasonable delay</a:t>
            </a:r>
            <a:r>
              <a:rPr lang="en-US" sz="2400" dirty="0" smtClean="0"/>
              <a:t>.</a:t>
            </a:r>
            <a:endParaRPr lang="en-US" sz="2400" dirty="0"/>
          </a:p>
        </p:txBody>
      </p:sp>
      <p:sp>
        <p:nvSpPr>
          <p:cNvPr id="5" name="Title 4"/>
          <p:cNvSpPr>
            <a:spLocks noGrp="1"/>
          </p:cNvSpPr>
          <p:nvPr>
            <p:ph type="title"/>
          </p:nvPr>
        </p:nvSpPr>
        <p:spPr/>
        <p:txBody>
          <a:bodyPr>
            <a:noAutofit/>
          </a:bodyPr>
          <a:lstStyle/>
          <a:p>
            <a:pPr>
              <a:lnSpc>
                <a:spcPct val="80000"/>
              </a:lnSpc>
            </a:pPr>
            <a:r>
              <a:rPr lang="en-US" sz="3600" b="1" dirty="0" err="1" smtClean="0"/>
              <a:t>Beidler</a:t>
            </a:r>
            <a:r>
              <a:rPr lang="en-US" sz="3600" b="1" dirty="0" smtClean="0"/>
              <a:t> v. Snohomish County</a:t>
            </a:r>
            <a:endParaRPr lang="en-US" sz="3600" dirty="0"/>
          </a:p>
        </p:txBody>
      </p:sp>
      <p:sp>
        <p:nvSpPr>
          <p:cNvPr id="7" name="Title 4"/>
          <p:cNvSpPr txBox="1">
            <a:spLocks/>
          </p:cNvSpPr>
          <p:nvPr/>
        </p:nvSpPr>
        <p:spPr>
          <a:xfrm>
            <a:off x="947776" y="87895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(May 8, 2023)</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15</a:t>
            </a:fld>
            <a:endParaRPr lang="en-US" dirty="0">
              <a:solidFill>
                <a:schemeClr val="bg1"/>
              </a:solidFill>
            </a:endParaRPr>
          </a:p>
        </p:txBody>
      </p:sp>
    </p:spTree>
    <p:extLst>
      <p:ext uri="{BB962C8B-B14F-4D97-AF65-F5344CB8AC3E}">
        <p14:creationId xmlns:p14="http://schemas.microsoft.com/office/powerpoint/2010/main" val="16013362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86972A-E053-4FC2-8575-995C6E30F1E7}" type="slidenum">
              <a:rPr lang="en-US" smtClean="0"/>
              <a:pPr>
                <a:defRPr/>
              </a:pPr>
              <a:t>16</a:t>
            </a:fld>
            <a:endParaRPr lang="en-US" dirty="0"/>
          </a:p>
        </p:txBody>
      </p:sp>
      <p:sp>
        <p:nvSpPr>
          <p:cNvPr id="5" name="Title 4"/>
          <p:cNvSpPr>
            <a:spLocks noGrp="1"/>
          </p:cNvSpPr>
          <p:nvPr>
            <p:ph type="title"/>
          </p:nvPr>
        </p:nvSpPr>
        <p:spPr>
          <a:xfrm>
            <a:off x="1086731" y="231440"/>
            <a:ext cx="11029616" cy="988332"/>
          </a:xfrm>
        </p:spPr>
        <p:txBody>
          <a:bodyPr>
            <a:noAutofit/>
          </a:bodyPr>
          <a:lstStyle/>
          <a:p>
            <a:pPr>
              <a:lnSpc>
                <a:spcPct val="80000"/>
              </a:lnSpc>
            </a:pPr>
            <a:r>
              <a:rPr lang="en-US" sz="3600" b="1" dirty="0" smtClean="0"/>
              <a:t>Worthington v. Washington State Legislature</a:t>
            </a:r>
            <a:endParaRPr lang="en-US" sz="3600" dirty="0"/>
          </a:p>
        </p:txBody>
      </p:sp>
      <p:sp>
        <p:nvSpPr>
          <p:cNvPr id="7" name="Title 4"/>
          <p:cNvSpPr txBox="1">
            <a:spLocks/>
          </p:cNvSpPr>
          <p:nvPr/>
        </p:nvSpPr>
        <p:spPr>
          <a:xfrm>
            <a:off x="1086731" y="957083"/>
            <a:ext cx="7999844" cy="5560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(October 25, 2022)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967018" y="6405282"/>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a:t>Procedural</a:t>
            </a:r>
            <a:r>
              <a:rPr lang="en-US" dirty="0" smtClean="0"/>
              <a:t>	</a:t>
            </a:r>
            <a:r>
              <a:rPr lang="en-US" b="1" dirty="0"/>
              <a:t>Records</a:t>
            </a:r>
            <a:r>
              <a:rPr lang="en-US" dirty="0" smtClean="0"/>
              <a:t>	</a:t>
            </a:r>
            <a:r>
              <a:rPr lang="en-US" dirty="0">
                <a:solidFill>
                  <a:schemeClr val="bg1">
                    <a:lumMod val="50000"/>
                  </a:schemeClr>
                </a:solidFill>
              </a:rPr>
              <a:t>Exemptions</a:t>
            </a:r>
            <a:r>
              <a:rPr lang="en-US" dirty="0" smtClean="0">
                <a:solidFill>
                  <a:schemeClr val="bg1">
                    <a:lumMod val="50000"/>
                  </a:schemeClr>
                </a:solidFill>
              </a:rPr>
              <a:t>	</a:t>
            </a:r>
            <a:r>
              <a:rPr lang="en-US" dirty="0">
                <a:solidFill>
                  <a:schemeClr val="bg1">
                    <a:lumMod val="50000"/>
                  </a:schemeClr>
                </a:solidFill>
              </a:rPr>
              <a:t>Penalties</a:t>
            </a:r>
            <a:r>
              <a:rPr lang="en-US" dirty="0" smtClean="0">
                <a:solidFill>
                  <a:schemeClr val="bg1">
                    <a:lumMod val="50000"/>
                  </a:schemeClr>
                </a:solidFill>
              </a:rPr>
              <a:t> 	Constitutionality</a:t>
            </a:r>
            <a:endParaRPr lang="en-US" dirty="0">
              <a:solidFill>
                <a:schemeClr val="bg1">
                  <a:lumMod val="50000"/>
                </a:schemeClr>
              </a:solidFill>
            </a:endParaRPr>
          </a:p>
        </p:txBody>
      </p:sp>
      <p:sp>
        <p:nvSpPr>
          <p:cNvPr id="3" name="Content Placeholder 2"/>
          <p:cNvSpPr>
            <a:spLocks noGrp="1"/>
          </p:cNvSpPr>
          <p:nvPr>
            <p:ph idx="1"/>
          </p:nvPr>
        </p:nvSpPr>
        <p:spPr>
          <a:xfrm>
            <a:off x="1086731" y="1580335"/>
            <a:ext cx="10609969" cy="3548743"/>
          </a:xfrm>
        </p:spPr>
        <p:txBody>
          <a:bodyPr>
            <a:noAutofit/>
          </a:bodyPr>
          <a:lstStyle/>
          <a:p>
            <a:pPr marL="0" indent="0">
              <a:spcBef>
                <a:spcPts val="0"/>
              </a:spcBef>
              <a:buNone/>
            </a:pPr>
            <a:r>
              <a:rPr lang="en-US" sz="2400" i="1" dirty="0" smtClean="0"/>
              <a:t>Trial Court</a:t>
            </a:r>
          </a:p>
          <a:p>
            <a:pPr marL="228600" indent="0">
              <a:spcBef>
                <a:spcPts val="0"/>
              </a:spcBef>
              <a:spcAft>
                <a:spcPts val="1200"/>
              </a:spcAft>
              <a:buNone/>
            </a:pPr>
            <a:r>
              <a:rPr lang="en-US" sz="2400" dirty="0" smtClean="0"/>
              <a:t>Requester </a:t>
            </a:r>
            <a:r>
              <a:rPr lang="en-US" sz="2400" dirty="0"/>
              <a:t>sought records from Senator </a:t>
            </a:r>
            <a:r>
              <a:rPr lang="en-US" sz="2400" dirty="0" smtClean="0"/>
              <a:t>Hasegawa, the </a:t>
            </a:r>
            <a:r>
              <a:rPr lang="en-US" sz="2400" dirty="0"/>
              <a:t>2016 House Rules committee and aides regarding a communication from Joy Beckerman on a specified date and time. Each chamber produced some records, but none from the specified date/time were located. The Senate informed requester that Senator Hasegawa did not have the same cell phone that he did in 2016 and therefore records from that phone no longer existed and could not be searched. Requester filed a lawsuit alleging improper destruction of records and inadequate search</a:t>
            </a:r>
            <a:r>
              <a:rPr lang="en-US" sz="2400" dirty="0" smtClean="0"/>
              <a:t>. </a:t>
            </a: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Tree>
    <p:extLst>
      <p:ext uri="{BB962C8B-B14F-4D97-AF65-F5344CB8AC3E}">
        <p14:creationId xmlns:p14="http://schemas.microsoft.com/office/powerpoint/2010/main" val="2836029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86972A-E053-4FC2-8575-995C6E30F1E7}" type="slidenum">
              <a:rPr lang="en-US" smtClean="0"/>
              <a:pPr>
                <a:defRPr/>
              </a:pPr>
              <a:t>17</a:t>
            </a:fld>
            <a:endParaRPr lang="en-US" dirty="0"/>
          </a:p>
        </p:txBody>
      </p:sp>
      <p:sp>
        <p:nvSpPr>
          <p:cNvPr id="5" name="Title 4"/>
          <p:cNvSpPr>
            <a:spLocks noGrp="1"/>
          </p:cNvSpPr>
          <p:nvPr>
            <p:ph type="title"/>
          </p:nvPr>
        </p:nvSpPr>
        <p:spPr>
          <a:xfrm>
            <a:off x="1086731" y="231440"/>
            <a:ext cx="11029616" cy="988332"/>
          </a:xfrm>
        </p:spPr>
        <p:txBody>
          <a:bodyPr>
            <a:noAutofit/>
          </a:bodyPr>
          <a:lstStyle/>
          <a:p>
            <a:pPr>
              <a:lnSpc>
                <a:spcPct val="80000"/>
              </a:lnSpc>
            </a:pPr>
            <a:r>
              <a:rPr lang="en-US" sz="3600" b="1" dirty="0" smtClean="0"/>
              <a:t>Worthington v. Washington State Legislature</a:t>
            </a:r>
            <a:endParaRPr lang="en-US" sz="3600" dirty="0"/>
          </a:p>
        </p:txBody>
      </p:sp>
      <p:sp>
        <p:nvSpPr>
          <p:cNvPr id="7" name="Title 4"/>
          <p:cNvSpPr txBox="1">
            <a:spLocks/>
          </p:cNvSpPr>
          <p:nvPr/>
        </p:nvSpPr>
        <p:spPr>
          <a:xfrm>
            <a:off x="1086731" y="957083"/>
            <a:ext cx="7999844" cy="5560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(October 25, 2022)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967018" y="6405282"/>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a:t>Procedural</a:t>
            </a:r>
            <a:r>
              <a:rPr lang="en-US" dirty="0" smtClean="0"/>
              <a:t>	</a:t>
            </a:r>
            <a:r>
              <a:rPr lang="en-US" b="1" dirty="0"/>
              <a:t>Records</a:t>
            </a:r>
            <a:r>
              <a:rPr lang="en-US" dirty="0" smtClean="0"/>
              <a:t>	</a:t>
            </a:r>
            <a:r>
              <a:rPr lang="en-US" dirty="0">
                <a:solidFill>
                  <a:schemeClr val="bg1">
                    <a:lumMod val="50000"/>
                  </a:schemeClr>
                </a:solidFill>
              </a:rPr>
              <a:t>Exemptions</a:t>
            </a:r>
            <a:r>
              <a:rPr lang="en-US" dirty="0" smtClean="0">
                <a:solidFill>
                  <a:schemeClr val="bg1">
                    <a:lumMod val="50000"/>
                  </a:schemeClr>
                </a:solidFill>
              </a:rPr>
              <a:t>	</a:t>
            </a:r>
            <a:r>
              <a:rPr lang="en-US" dirty="0">
                <a:solidFill>
                  <a:schemeClr val="bg1">
                    <a:lumMod val="50000"/>
                  </a:schemeClr>
                </a:solidFill>
              </a:rPr>
              <a:t>Penalties</a:t>
            </a:r>
            <a:r>
              <a:rPr lang="en-US" dirty="0" smtClean="0">
                <a:solidFill>
                  <a:schemeClr val="bg1">
                    <a:lumMod val="50000"/>
                  </a:schemeClr>
                </a:solidFill>
              </a:rPr>
              <a:t> 	Constitutionality</a:t>
            </a:r>
            <a:endParaRPr lang="en-US" dirty="0">
              <a:solidFill>
                <a:schemeClr val="bg1">
                  <a:lumMod val="50000"/>
                </a:schemeClr>
              </a:solidFill>
            </a:endParaRPr>
          </a:p>
        </p:txBody>
      </p:sp>
      <p:sp>
        <p:nvSpPr>
          <p:cNvPr id="3" name="Content Placeholder 2"/>
          <p:cNvSpPr>
            <a:spLocks noGrp="1"/>
          </p:cNvSpPr>
          <p:nvPr>
            <p:ph idx="1"/>
          </p:nvPr>
        </p:nvSpPr>
        <p:spPr>
          <a:xfrm>
            <a:off x="1086731" y="1580335"/>
            <a:ext cx="10609969" cy="3548743"/>
          </a:xfrm>
        </p:spPr>
        <p:txBody>
          <a:bodyPr>
            <a:noAutofit/>
          </a:bodyPr>
          <a:lstStyle/>
          <a:p>
            <a:pPr marL="0" indent="0">
              <a:spcBef>
                <a:spcPts val="0"/>
              </a:spcBef>
              <a:buNone/>
            </a:pPr>
            <a:r>
              <a:rPr lang="en-US" sz="2400" i="1" dirty="0" smtClean="0"/>
              <a:t>Court of Appeals</a:t>
            </a:r>
          </a:p>
          <a:p>
            <a:pPr marL="228600" indent="0">
              <a:spcBef>
                <a:spcPts val="0"/>
              </a:spcBef>
              <a:spcAft>
                <a:spcPts val="1200"/>
              </a:spcAft>
              <a:buNone/>
            </a:pPr>
            <a:r>
              <a:rPr lang="en-US" sz="2400" dirty="0" smtClean="0"/>
              <a:t>Motion </a:t>
            </a:r>
            <a:r>
              <a:rPr lang="en-US" sz="2400" dirty="0"/>
              <a:t>to dismiss regarding Senator Hasegawa’s phone </a:t>
            </a:r>
            <a:r>
              <a:rPr lang="en-US" sz="2400" dirty="0" smtClean="0"/>
              <a:t>records affirmed. Senate </a:t>
            </a:r>
            <a:r>
              <a:rPr lang="en-US" sz="2400" dirty="0"/>
              <a:t>established and Worthington failed to refute that cell phone records did not exist at the time of the request and therefore were not destroyed. Senate was not obligated to obtain phone records from service provider. Centralized email/calendar/voicemail/text message searches were conducted of named legislators and of aides’ email/calendar (as aides did not receive cell phones). Former employees did not need to be contacted. The search was adequate</a:t>
            </a:r>
            <a:r>
              <a:rPr lang="en-US" sz="2400" dirty="0" smtClean="0"/>
              <a:t>.</a:t>
            </a: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a:t>2</a:t>
            </a:r>
            <a:r>
              <a:rPr lang="en-US" dirty="0" smtClean="0"/>
              <a:t> of 2</a:t>
            </a:r>
            <a:endParaRPr lang="en-US" dirty="0"/>
          </a:p>
        </p:txBody>
      </p:sp>
    </p:spTree>
    <p:extLst>
      <p:ext uri="{BB962C8B-B14F-4D97-AF65-F5344CB8AC3E}">
        <p14:creationId xmlns:p14="http://schemas.microsoft.com/office/powerpoint/2010/main" val="23449335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86972A-E053-4FC2-8575-995C6E30F1E7}" type="slidenum">
              <a:rPr lang="en-US" smtClean="0"/>
              <a:pPr>
                <a:defRPr/>
              </a:pPr>
              <a:t>18</a:t>
            </a:fld>
            <a:endParaRPr lang="en-US" dirty="0"/>
          </a:p>
        </p:txBody>
      </p:sp>
      <p:sp>
        <p:nvSpPr>
          <p:cNvPr id="5" name="Title 4"/>
          <p:cNvSpPr>
            <a:spLocks noGrp="1"/>
          </p:cNvSpPr>
          <p:nvPr>
            <p:ph type="title"/>
          </p:nvPr>
        </p:nvSpPr>
        <p:spPr>
          <a:xfrm>
            <a:off x="1086731" y="231440"/>
            <a:ext cx="10234985" cy="988332"/>
          </a:xfrm>
        </p:spPr>
        <p:txBody>
          <a:bodyPr>
            <a:noAutofit/>
          </a:bodyPr>
          <a:lstStyle/>
          <a:p>
            <a:r>
              <a:rPr lang="en-US" sz="3600" b="1" dirty="0" smtClean="0"/>
              <a:t>Matter of Tax Foreclosure Sale Surplus of 58 </a:t>
            </a:r>
            <a:r>
              <a:rPr lang="en-US" sz="3600" b="1" dirty="0" err="1" smtClean="0"/>
              <a:t>Rosehaven</a:t>
            </a:r>
            <a:r>
              <a:rPr lang="en-US" sz="3600" b="1" dirty="0" smtClean="0"/>
              <a:t> Circle</a:t>
            </a:r>
            <a:endParaRPr lang="en-US" sz="3600" dirty="0"/>
          </a:p>
        </p:txBody>
      </p:sp>
      <p:sp>
        <p:nvSpPr>
          <p:cNvPr id="7" name="Title 4"/>
          <p:cNvSpPr txBox="1">
            <a:spLocks/>
          </p:cNvSpPr>
          <p:nvPr/>
        </p:nvSpPr>
        <p:spPr>
          <a:xfrm>
            <a:off x="1086731" y="1220345"/>
            <a:ext cx="7999844" cy="56900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(October 20, </a:t>
            </a:r>
            <a:r>
              <a:rPr lang="en-US" sz="2800" b="1" dirty="0" smtClean="0">
                <a:latin typeface="Garamond" panose="02020404030301010803" pitchFamily="18" charset="0"/>
                <a:cs typeface="Arial" panose="020B0604020202020204" pitchFamily="34" charset="0"/>
              </a:rPr>
              <a:t>2022)</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967018" y="6405282"/>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a:t>Procedural</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dirty="0" smtClean="0">
                <a:solidFill>
                  <a:schemeClr val="bg1">
                    <a:lumMod val="50000"/>
                  </a:schemeClr>
                </a:solidFill>
              </a:rPr>
              <a:t>	</a:t>
            </a:r>
            <a:r>
              <a:rPr lang="en-US" dirty="0">
                <a:solidFill>
                  <a:schemeClr val="bg1">
                    <a:lumMod val="50000"/>
                  </a:schemeClr>
                </a:solidFill>
              </a:rPr>
              <a:t>Penalties</a:t>
            </a:r>
            <a:r>
              <a:rPr lang="en-US" dirty="0" smtClean="0">
                <a:solidFill>
                  <a:schemeClr val="bg1">
                    <a:lumMod val="50000"/>
                  </a:schemeClr>
                </a:solidFill>
              </a:rPr>
              <a:t> 	Constitutionality</a:t>
            </a:r>
            <a:endParaRPr lang="en-US" dirty="0">
              <a:solidFill>
                <a:schemeClr val="bg1">
                  <a:lumMod val="50000"/>
                </a:schemeClr>
              </a:solidFill>
            </a:endParaRPr>
          </a:p>
        </p:txBody>
      </p:sp>
      <p:sp>
        <p:nvSpPr>
          <p:cNvPr id="3" name="Content Placeholder 2"/>
          <p:cNvSpPr>
            <a:spLocks noGrp="1"/>
          </p:cNvSpPr>
          <p:nvPr>
            <p:ph idx="1"/>
          </p:nvPr>
        </p:nvSpPr>
        <p:spPr>
          <a:xfrm>
            <a:off x="1115612" y="1717726"/>
            <a:ext cx="10741252" cy="4615934"/>
          </a:xfrm>
        </p:spPr>
        <p:txBody>
          <a:bodyPr>
            <a:noAutofit/>
          </a:bodyPr>
          <a:lstStyle/>
          <a:p>
            <a:pPr marL="0" lvl="0" indent="0">
              <a:spcBef>
                <a:spcPts val="0"/>
              </a:spcBef>
              <a:buNone/>
            </a:pPr>
            <a:r>
              <a:rPr lang="en-US" sz="2800" i="1" dirty="0" smtClean="0"/>
              <a:t>Trial Court</a:t>
            </a:r>
          </a:p>
          <a:p>
            <a:pPr marL="0" lvl="0" indent="0">
              <a:spcBef>
                <a:spcPts val="0"/>
              </a:spcBef>
              <a:spcAft>
                <a:spcPts val="1200"/>
              </a:spcAft>
              <a:buNone/>
            </a:pPr>
            <a:r>
              <a:rPr lang="en-US" sz="2800" dirty="0" smtClean="0"/>
              <a:t>In </a:t>
            </a:r>
            <a:r>
              <a:rPr lang="en-US" sz="2800" dirty="0"/>
              <a:t>2016, through a civil </a:t>
            </a:r>
            <a:r>
              <a:rPr lang="en-US" sz="2800" dirty="0" smtClean="0"/>
              <a:t>lawsuit, </a:t>
            </a:r>
            <a:r>
              <a:rPr lang="en-US" sz="2800" dirty="0"/>
              <a:t>an attorney obtained a judgement against the property owner. In 2018 the property was later foreclosed resulting in surplus funds held by the county.  During the foreclosure and a year later the attorney discussed the judgment and surplus funds with the prosecutor and </a:t>
            </a:r>
            <a:r>
              <a:rPr lang="en-US" sz="2800" dirty="0" smtClean="0"/>
              <a:t>treasurer; in 2020, filing a </a:t>
            </a:r>
            <a:r>
              <a:rPr lang="en-US" sz="2800" dirty="0"/>
              <a:t>Writ of Mandamus. The county filed a motion to dismiss which was converted by the trial court into a summary judgment. Before that was heard, the attorney filed a motion to amend adding a “vague claim the prosecutor had failed to respond to a public records request within five business days.” Trial court denied the motion to </a:t>
            </a:r>
            <a:r>
              <a:rPr lang="en-US" sz="2800" dirty="0" smtClean="0"/>
              <a:t>amend</a:t>
            </a:r>
            <a:r>
              <a:rPr lang="en-US" sz="2800" dirty="0" smtClean="0"/>
              <a:t>.</a:t>
            </a:r>
            <a:endParaRPr lang="en-US" sz="2800" dirty="0">
              <a:solidFill>
                <a:schemeClr val="dk1"/>
              </a:solidFill>
            </a:endParaRP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smtClean="0"/>
              <a:t>1 of </a:t>
            </a:r>
            <a:r>
              <a:rPr lang="en-US" dirty="0" smtClean="0"/>
              <a:t>2</a:t>
            </a:r>
            <a:endParaRPr lang="en-US" dirty="0"/>
          </a:p>
        </p:txBody>
      </p:sp>
    </p:spTree>
    <p:extLst>
      <p:ext uri="{BB962C8B-B14F-4D97-AF65-F5344CB8AC3E}">
        <p14:creationId xmlns:p14="http://schemas.microsoft.com/office/powerpoint/2010/main" val="6391100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86972A-E053-4FC2-8575-995C6E30F1E7}" type="slidenum">
              <a:rPr lang="en-US" smtClean="0"/>
              <a:pPr>
                <a:defRPr/>
              </a:pPr>
              <a:t>19</a:t>
            </a:fld>
            <a:endParaRPr lang="en-US" dirty="0"/>
          </a:p>
        </p:txBody>
      </p:sp>
      <p:sp>
        <p:nvSpPr>
          <p:cNvPr id="5" name="Title 4"/>
          <p:cNvSpPr>
            <a:spLocks noGrp="1"/>
          </p:cNvSpPr>
          <p:nvPr>
            <p:ph type="title"/>
          </p:nvPr>
        </p:nvSpPr>
        <p:spPr>
          <a:xfrm>
            <a:off x="1086731" y="231440"/>
            <a:ext cx="10234985" cy="988332"/>
          </a:xfrm>
        </p:spPr>
        <p:txBody>
          <a:bodyPr>
            <a:noAutofit/>
          </a:bodyPr>
          <a:lstStyle/>
          <a:p>
            <a:r>
              <a:rPr lang="en-US" sz="3600" b="1" dirty="0" smtClean="0"/>
              <a:t>Matter of Tax Foreclosure Sale Surplus of 58 </a:t>
            </a:r>
            <a:r>
              <a:rPr lang="en-US" sz="3600" b="1" dirty="0" err="1" smtClean="0"/>
              <a:t>Rosehaven</a:t>
            </a:r>
            <a:r>
              <a:rPr lang="en-US" sz="3600" b="1" dirty="0" smtClean="0"/>
              <a:t> Circle</a:t>
            </a:r>
            <a:endParaRPr lang="en-US" sz="3600" dirty="0"/>
          </a:p>
        </p:txBody>
      </p:sp>
      <p:sp>
        <p:nvSpPr>
          <p:cNvPr id="7" name="Title 4"/>
          <p:cNvSpPr txBox="1">
            <a:spLocks/>
          </p:cNvSpPr>
          <p:nvPr/>
        </p:nvSpPr>
        <p:spPr>
          <a:xfrm>
            <a:off x="1086731" y="1220345"/>
            <a:ext cx="7999844" cy="56900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Unpublished (October 20, </a:t>
            </a:r>
            <a:r>
              <a:rPr lang="en-US" sz="2800" b="1" dirty="0" smtClean="0">
                <a:latin typeface="Garamond" panose="02020404030301010803" pitchFamily="18" charset="0"/>
                <a:cs typeface="Arial" panose="020B0604020202020204" pitchFamily="34" charset="0"/>
              </a:rPr>
              <a:t>2022)</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967018" y="6405282"/>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a:t>Procedural</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dirty="0" smtClean="0">
                <a:solidFill>
                  <a:schemeClr val="bg1">
                    <a:lumMod val="50000"/>
                  </a:schemeClr>
                </a:solidFill>
              </a:rPr>
              <a:t>	</a:t>
            </a:r>
            <a:r>
              <a:rPr lang="en-US" dirty="0">
                <a:solidFill>
                  <a:schemeClr val="bg1">
                    <a:lumMod val="50000"/>
                  </a:schemeClr>
                </a:solidFill>
              </a:rPr>
              <a:t>Penalties</a:t>
            </a:r>
            <a:r>
              <a:rPr lang="en-US" dirty="0" smtClean="0">
                <a:solidFill>
                  <a:schemeClr val="bg1">
                    <a:lumMod val="50000"/>
                  </a:schemeClr>
                </a:solidFill>
              </a:rPr>
              <a:t> 	Constitutionality</a:t>
            </a:r>
            <a:endParaRPr lang="en-US" dirty="0">
              <a:solidFill>
                <a:schemeClr val="bg1">
                  <a:lumMod val="50000"/>
                </a:schemeClr>
              </a:solidFill>
            </a:endParaRPr>
          </a:p>
        </p:txBody>
      </p:sp>
      <p:sp>
        <p:nvSpPr>
          <p:cNvPr id="3" name="Content Placeholder 2"/>
          <p:cNvSpPr>
            <a:spLocks noGrp="1"/>
          </p:cNvSpPr>
          <p:nvPr>
            <p:ph idx="1"/>
          </p:nvPr>
        </p:nvSpPr>
        <p:spPr>
          <a:xfrm>
            <a:off x="1090875" y="1856403"/>
            <a:ext cx="10741252" cy="4615934"/>
          </a:xfrm>
        </p:spPr>
        <p:txBody>
          <a:bodyPr>
            <a:noAutofit/>
          </a:bodyPr>
          <a:lstStyle/>
          <a:p>
            <a:pPr marL="0" indent="0">
              <a:spcBef>
                <a:spcPts val="0"/>
              </a:spcBef>
              <a:buNone/>
            </a:pPr>
            <a:r>
              <a:rPr lang="en-US" sz="2800" i="1" dirty="0" smtClean="0"/>
              <a:t>Court </a:t>
            </a:r>
            <a:r>
              <a:rPr lang="en-US" sz="2800" i="1" dirty="0"/>
              <a:t>of Appeals</a:t>
            </a:r>
          </a:p>
          <a:p>
            <a:pPr marL="0" lvl="0" indent="0">
              <a:spcBef>
                <a:spcPts val="0"/>
              </a:spcBef>
              <a:spcAft>
                <a:spcPts val="1200"/>
              </a:spcAft>
              <a:buNone/>
            </a:pPr>
            <a:r>
              <a:rPr lang="en-US" sz="2800" dirty="0" smtClean="0"/>
              <a:t>COA </a:t>
            </a:r>
            <a:r>
              <a:rPr lang="en-US" sz="2800" dirty="0"/>
              <a:t>affirmed the trial court. A PRA claim may not be pursued in a mandamus action because there are other plain and adequate legal </a:t>
            </a:r>
            <a:r>
              <a:rPr lang="en-US" sz="2800" dirty="0" smtClean="0"/>
              <a:t>remedies </a:t>
            </a:r>
            <a:r>
              <a:rPr lang="en-US" sz="2800" dirty="0"/>
              <a:t>for this claim through a separate action. A remedy is not inadequate merely because it is attended with delay, expenses, annoyance, or even some </a:t>
            </a:r>
            <a:r>
              <a:rPr lang="en-US" sz="2800" dirty="0" smtClean="0"/>
              <a:t>hardship.</a:t>
            </a:r>
            <a:endParaRPr lang="en-US" sz="2800" dirty="0">
              <a:ea typeface="Times New Roman" panose="02020603050405020304" pitchFamily="18" charset="0"/>
            </a:endParaRP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smtClean="0"/>
              <a:t>2 </a:t>
            </a:r>
            <a:r>
              <a:rPr lang="en-US" dirty="0" smtClean="0"/>
              <a:t>of </a:t>
            </a:r>
            <a:r>
              <a:rPr lang="en-US" dirty="0" smtClean="0"/>
              <a:t>2</a:t>
            </a:r>
            <a:endParaRPr lang="en-US" dirty="0"/>
          </a:p>
        </p:txBody>
      </p:sp>
    </p:spTree>
    <p:extLst>
      <p:ext uri="{BB962C8B-B14F-4D97-AF65-F5344CB8AC3E}">
        <p14:creationId xmlns:p14="http://schemas.microsoft.com/office/powerpoint/2010/main" val="2309458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9B6DA2BE-93A6-4C0E-BC3B-5C91D8DE6623}" type="slidenum">
              <a:rPr lang="en-US" smtClean="0">
                <a:solidFill>
                  <a:schemeClr val="bg1"/>
                </a:solidFill>
              </a:rPr>
              <a:pPr>
                <a:defRPr/>
              </a:pPr>
              <a:t>2</a:t>
            </a:fld>
            <a:endParaRPr lang="en-US" dirty="0">
              <a:solidFill>
                <a:schemeClr val="bg1"/>
              </a:solidFill>
            </a:endParaRPr>
          </a:p>
        </p:txBody>
      </p:sp>
      <p:sp>
        <p:nvSpPr>
          <p:cNvPr id="5" name="Rectangle 4"/>
          <p:cNvSpPr/>
          <p:nvPr/>
        </p:nvSpPr>
        <p:spPr>
          <a:xfrm>
            <a:off x="1465142" y="1074172"/>
            <a:ext cx="9761517" cy="2169825"/>
          </a:xfrm>
          <a:prstGeom prst="rect">
            <a:avLst/>
          </a:prstGeom>
        </p:spPr>
        <p:txBody>
          <a:bodyPr wrap="square">
            <a:spAutoFit/>
          </a:bodyPr>
          <a:lstStyle/>
          <a:p>
            <a:pPr>
              <a:spcBef>
                <a:spcPts val="1800"/>
              </a:spcBef>
            </a:pPr>
            <a:r>
              <a:rPr lang="en-US" sz="2400" b="1" dirty="0" smtClean="0">
                <a:latin typeface="Garamond" panose="02020404030301010803" pitchFamily="18" charset="0"/>
                <a:cs typeface="Arial" panose="020B0604020202020204" pitchFamily="34" charset="0"/>
              </a:rPr>
              <a:t>The </a:t>
            </a:r>
            <a:r>
              <a:rPr lang="en-US" sz="2400" b="1" dirty="0">
                <a:latin typeface="Garamond" panose="02020404030301010803" pitchFamily="18" charset="0"/>
                <a:cs typeface="Arial" panose="020B0604020202020204" pitchFamily="34" charset="0"/>
              </a:rPr>
              <a:t>case law discussion includes </a:t>
            </a:r>
            <a:r>
              <a:rPr lang="en-US" sz="2400" b="1" dirty="0" smtClean="0">
                <a:latin typeface="Garamond" panose="02020404030301010803" pitchFamily="18" charset="0"/>
                <a:cs typeface="Arial" panose="020B0604020202020204" pitchFamily="34" charset="0"/>
              </a:rPr>
              <a:t>decisions issued from October 20, 2022 through May 12, 2023.</a:t>
            </a:r>
            <a:endParaRPr lang="en-US" sz="2400" b="1" dirty="0">
              <a:latin typeface="Garamond" panose="02020404030301010803" pitchFamily="18" charset="0"/>
              <a:cs typeface="Arial" panose="020B0604020202020204" pitchFamily="34" charset="0"/>
            </a:endParaRPr>
          </a:p>
          <a:p>
            <a:pPr>
              <a:spcBef>
                <a:spcPts val="1800"/>
              </a:spcBef>
            </a:pPr>
            <a:r>
              <a:rPr lang="en-US" sz="2400" b="1" dirty="0">
                <a:latin typeface="Garamond" panose="02020404030301010803" pitchFamily="18" charset="0"/>
                <a:cs typeface="Arial" panose="020B0604020202020204" pitchFamily="34" charset="0"/>
              </a:rPr>
              <a:t>Several unpublished appellate decisions are summarized for this presentation. While they may not be citied as precedent they are </a:t>
            </a:r>
            <a:r>
              <a:rPr lang="en-US" sz="2400" b="1" dirty="0" smtClean="0">
                <a:latin typeface="Garamond" panose="02020404030301010803" pitchFamily="18" charset="0"/>
                <a:cs typeface="Arial" panose="020B0604020202020204" pitchFamily="34" charset="0"/>
              </a:rPr>
              <a:t>nonetheless </a:t>
            </a:r>
            <a:r>
              <a:rPr lang="en-US" sz="2400" b="1" dirty="0">
                <a:latin typeface="Garamond" panose="02020404030301010803" pitchFamily="18" charset="0"/>
                <a:cs typeface="Arial" panose="020B0604020202020204" pitchFamily="34" charset="0"/>
              </a:rPr>
              <a:t>instructive</a:t>
            </a:r>
            <a:r>
              <a:rPr lang="en-US" sz="2400" b="1" dirty="0" smtClean="0">
                <a:latin typeface="Garamond" panose="02020404030301010803" pitchFamily="18" charset="0"/>
                <a:cs typeface="Arial" panose="020B0604020202020204" pitchFamily="34" charset="0"/>
              </a:rPr>
              <a:t>.</a:t>
            </a:r>
            <a:endParaRPr lang="en-US" sz="2400" b="1" dirty="0">
              <a:latin typeface="Garamond" panose="02020404030301010803" pitchFamily="18" charset="0"/>
              <a:cs typeface="Arial" panose="020B0604020202020204" pitchFamily="34" charset="0"/>
            </a:endParaRPr>
          </a:p>
        </p:txBody>
      </p:sp>
      <p:sp>
        <p:nvSpPr>
          <p:cNvPr id="9" name="Rectangle 8"/>
          <p:cNvSpPr/>
          <p:nvPr/>
        </p:nvSpPr>
        <p:spPr>
          <a:xfrm>
            <a:off x="1413734" y="4054301"/>
            <a:ext cx="9761517" cy="1800493"/>
          </a:xfrm>
          <a:prstGeom prst="rect">
            <a:avLst/>
          </a:prstGeom>
          <a:ln w="57150">
            <a:solidFill>
              <a:schemeClr val="tx1"/>
            </a:solidFill>
          </a:ln>
        </p:spPr>
        <p:txBody>
          <a:bodyPr wrap="square">
            <a:spAutoFit/>
          </a:bodyPr>
          <a:lstStyle/>
          <a:p>
            <a:pPr algn="ctr">
              <a:spcBef>
                <a:spcPts val="1800"/>
              </a:spcBef>
            </a:pPr>
            <a:r>
              <a:rPr lang="en-US" sz="2400" b="1" dirty="0" smtClean="0">
                <a:latin typeface="Garamond" panose="02020404030301010803" pitchFamily="18" charset="0"/>
                <a:cs typeface="Arial" panose="020B0604020202020204" pitchFamily="34" charset="0"/>
              </a:rPr>
              <a:t>DISCLAIMER</a:t>
            </a:r>
          </a:p>
          <a:p>
            <a:pPr algn="ctr">
              <a:spcBef>
                <a:spcPts val="1800"/>
              </a:spcBef>
            </a:pPr>
            <a:r>
              <a:rPr lang="en-US" sz="2400" b="1" dirty="0" smtClean="0">
                <a:latin typeface="Garamond" panose="02020404030301010803" pitchFamily="18" charset="0"/>
                <a:cs typeface="Arial" panose="020B0604020202020204" pitchFamily="34" charset="0"/>
              </a:rPr>
              <a:t>This </a:t>
            </a:r>
            <a:r>
              <a:rPr lang="en-US" sz="2400" b="1" dirty="0">
                <a:latin typeface="Garamond" panose="02020404030301010803" pitchFamily="18" charset="0"/>
                <a:cs typeface="Arial" panose="020B0604020202020204" pitchFamily="34" charset="0"/>
              </a:rPr>
              <a:t>presentation is educational only and is not legal advice or a legal opinion. The PRA changes over time. Later court decisions or changes in statutes can impact these decisions and an agency’s obligations</a:t>
            </a:r>
            <a:r>
              <a:rPr lang="en-US" b="1" dirty="0">
                <a:latin typeface="Garamond" panose="02020404030301010803" pitchFamily="18" charset="0"/>
                <a:cs typeface="Arial" panose="020B0604020202020204" pitchFamily="34" charset="0"/>
              </a:rPr>
              <a:t>.</a:t>
            </a:r>
          </a:p>
        </p:txBody>
      </p:sp>
    </p:spTree>
    <p:extLst>
      <p:ext uri="{BB962C8B-B14F-4D97-AF65-F5344CB8AC3E}">
        <p14:creationId xmlns:p14="http://schemas.microsoft.com/office/powerpoint/2010/main" val="24135494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1256" y="1564762"/>
            <a:ext cx="10795045" cy="4800600"/>
          </a:xfrm>
        </p:spPr>
        <p:txBody>
          <a:bodyPr>
            <a:noAutofit/>
          </a:bodyPr>
          <a:lstStyle/>
          <a:p>
            <a:pPr marL="0" lvl="0" indent="0">
              <a:lnSpc>
                <a:spcPct val="90000"/>
              </a:lnSpc>
              <a:spcBef>
                <a:spcPts val="0"/>
              </a:spcBef>
              <a:spcAft>
                <a:spcPts val="1200"/>
              </a:spcAft>
              <a:buNone/>
            </a:pPr>
            <a:r>
              <a:rPr lang="en-US" sz="2800" i="1" dirty="0" smtClean="0"/>
              <a:t>Trial Court</a:t>
            </a:r>
          </a:p>
          <a:p>
            <a:pPr marL="228600" lvl="0" indent="0">
              <a:lnSpc>
                <a:spcPct val="90000"/>
              </a:lnSpc>
              <a:spcBef>
                <a:spcPts val="0"/>
              </a:spcBef>
              <a:spcAft>
                <a:spcPts val="1200"/>
              </a:spcAft>
              <a:buNone/>
            </a:pPr>
            <a:r>
              <a:rPr lang="en-US" sz="2800" dirty="0" smtClean="0"/>
              <a:t>On </a:t>
            </a:r>
            <a:r>
              <a:rPr lang="en-US" sz="2800" dirty="0"/>
              <a:t>October 20, 2020, West requested records and communications concerning the investigation, apprehension and killing of Michael </a:t>
            </a:r>
            <a:r>
              <a:rPr lang="en-US" sz="2800" dirty="0" err="1"/>
              <a:t>Reinoehl</a:t>
            </a:r>
            <a:r>
              <a:rPr lang="en-US" sz="2800" dirty="0"/>
              <a:t>. The police action involved a consortium of agency officers, none of which were Thurston County Sheriff’s Office (</a:t>
            </a:r>
            <a:r>
              <a:rPr lang="en-US" sz="2800" dirty="0" smtClean="0"/>
              <a:t>TCSO</a:t>
            </a:r>
            <a:r>
              <a:rPr lang="en-US" sz="2800" dirty="0"/>
              <a:t>) deputies. TCSO became the lead agency for the required Independent Investigation Team (IIT). The County explained the invitation was active and ongoing asserting all records were exempt under RCW 42.56.240(1). From discussions at a hearing on the </a:t>
            </a:r>
            <a:r>
              <a:rPr lang="en-US" sz="2800" dirty="0" smtClean="0"/>
              <a:t>matter, </a:t>
            </a:r>
            <a:r>
              <a:rPr lang="en-US" sz="2800" dirty="0"/>
              <a:t>the County understood West clarified his </a:t>
            </a:r>
            <a:r>
              <a:rPr lang="en-US" sz="2800" dirty="0" smtClean="0"/>
              <a:t>request, </a:t>
            </a:r>
            <a:r>
              <a:rPr lang="en-US" sz="2800" dirty="0"/>
              <a:t>producing approx. 80 pages of non-investigative records on Nov. 30, 2020. West asserted the records were always within the scope of his request</a:t>
            </a:r>
            <a:r>
              <a:rPr lang="en-US" sz="2800" dirty="0" smtClean="0"/>
              <a:t>.</a:t>
            </a:r>
            <a:endParaRPr lang="en-US" sz="2800" dirty="0"/>
          </a:p>
        </p:txBody>
      </p:sp>
      <p:sp>
        <p:nvSpPr>
          <p:cNvPr id="5" name="Title 4"/>
          <p:cNvSpPr>
            <a:spLocks noGrp="1"/>
          </p:cNvSpPr>
          <p:nvPr>
            <p:ph type="title"/>
          </p:nvPr>
        </p:nvSpPr>
        <p:spPr>
          <a:xfrm>
            <a:off x="1083463" y="258736"/>
            <a:ext cx="11029616" cy="988332"/>
          </a:xfrm>
        </p:spPr>
        <p:txBody>
          <a:bodyPr>
            <a:noAutofit/>
          </a:bodyPr>
          <a:lstStyle/>
          <a:p>
            <a:pPr>
              <a:lnSpc>
                <a:spcPct val="80000"/>
              </a:lnSpc>
            </a:pPr>
            <a:r>
              <a:rPr lang="en-US" sz="3600" b="1" dirty="0" smtClean="0"/>
              <a:t>West v. Thurston County</a:t>
            </a:r>
            <a:endParaRPr lang="en-US" sz="3600" dirty="0"/>
          </a:p>
        </p:txBody>
      </p:sp>
      <p:sp>
        <p:nvSpPr>
          <p:cNvPr id="7" name="Title 4"/>
          <p:cNvSpPr txBox="1">
            <a:spLocks/>
          </p:cNvSpPr>
          <p:nvPr/>
        </p:nvSpPr>
        <p:spPr>
          <a:xfrm>
            <a:off x="1083463" y="892605"/>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a:t>
            </a:r>
            <a:r>
              <a:rPr lang="en-US" sz="2800" b="1" dirty="0" smtClean="0">
                <a:latin typeface="Garamond" panose="02020404030301010803" pitchFamily="18" charset="0"/>
                <a:cs typeface="Arial" panose="020B0604020202020204" pitchFamily="34" charset="0"/>
              </a:rPr>
              <a:t>(April 13, 2023)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solidFill>
                  <a:schemeClr val="bg1">
                    <a:lumMod val="50000"/>
                  </a:schemeClr>
                </a:solidFill>
              </a:rPr>
              <a:t>	Procedure	</a:t>
            </a:r>
            <a:r>
              <a:rPr lang="en-US" dirty="0">
                <a:solidFill>
                  <a:schemeClr val="bg1">
                    <a:lumMod val="50000"/>
                  </a:schemeClr>
                </a:solidFill>
              </a:rPr>
              <a:t>Records</a:t>
            </a:r>
            <a:r>
              <a:rPr lang="en-US" dirty="0" smtClean="0"/>
              <a:t>	</a:t>
            </a:r>
            <a:r>
              <a:rPr lang="en-US" b="1" dirty="0"/>
              <a:t>Exemptions</a:t>
            </a:r>
            <a:r>
              <a:rPr lang="en-US" b="1" dirty="0" smtClean="0"/>
              <a:t>	</a:t>
            </a:r>
            <a:r>
              <a:rPr lang="en-US" b="1" dirty="0"/>
              <a:t>Penalties</a:t>
            </a:r>
            <a:r>
              <a:rPr lang="en-US" b="1" dirty="0" smtClean="0"/>
              <a:t> </a:t>
            </a:r>
            <a:r>
              <a:rPr lang="en-US" dirty="0" smtClean="0"/>
              <a:t>	</a:t>
            </a:r>
            <a:r>
              <a:rPr lang="en-US" dirty="0" smtClean="0">
                <a:solidFill>
                  <a:schemeClr val="bg1">
                    <a:lumMod val="50000"/>
                  </a:schemeClr>
                </a:solidFill>
              </a:rPr>
              <a:t>Constitutional</a:t>
            </a:r>
            <a:endParaRPr lang="en-US" dirty="0">
              <a:solidFill>
                <a:schemeClr val="bg1">
                  <a:lumMod val="50000"/>
                </a:schemeClr>
              </a:solidFill>
            </a:endParaRP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10" name="Slide Number Placeholder 3"/>
          <p:cNvSpPr>
            <a:spLocks noGrp="1"/>
          </p:cNvSpPr>
          <p:nvPr>
            <p:ph type="sldNum" sz="quarter" idx="12"/>
          </p:nvPr>
        </p:nvSpPr>
        <p:spPr>
          <a:xfrm>
            <a:off x="33376" y="6325441"/>
            <a:ext cx="731520" cy="396240"/>
          </a:xfrm>
        </p:spPr>
        <p:txBody>
          <a:bodyPr/>
          <a:lstStyle/>
          <a:p>
            <a:pPr>
              <a:defRPr/>
            </a:pPr>
            <a:fld id="{D886972A-E053-4FC2-8575-995C6E30F1E7}" type="slidenum">
              <a:rPr lang="en-US" smtClean="0"/>
              <a:pPr>
                <a:defRPr/>
              </a:pPr>
              <a:t>20</a:t>
            </a:fld>
            <a:endParaRPr lang="en-US" dirty="0"/>
          </a:p>
        </p:txBody>
      </p:sp>
    </p:spTree>
    <p:extLst>
      <p:ext uri="{BB962C8B-B14F-4D97-AF65-F5344CB8AC3E}">
        <p14:creationId xmlns:p14="http://schemas.microsoft.com/office/powerpoint/2010/main" val="3618499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3462" y="1524841"/>
            <a:ext cx="10695453" cy="4800600"/>
          </a:xfrm>
        </p:spPr>
        <p:txBody>
          <a:bodyPr>
            <a:noAutofit/>
          </a:bodyPr>
          <a:lstStyle/>
          <a:p>
            <a:pPr marL="0" lvl="0" indent="0">
              <a:lnSpc>
                <a:spcPct val="90000"/>
              </a:lnSpc>
              <a:spcBef>
                <a:spcPts val="0"/>
              </a:spcBef>
              <a:spcAft>
                <a:spcPts val="1200"/>
              </a:spcAft>
              <a:buNone/>
            </a:pPr>
            <a:r>
              <a:rPr lang="en-US" sz="2800" i="1" dirty="0"/>
              <a:t>Court of Appeals</a:t>
            </a:r>
          </a:p>
          <a:p>
            <a:pPr marL="228600" lvl="0" indent="0">
              <a:lnSpc>
                <a:spcPct val="90000"/>
              </a:lnSpc>
              <a:spcBef>
                <a:spcPts val="0"/>
              </a:spcBef>
              <a:buNone/>
            </a:pPr>
            <a:r>
              <a:rPr lang="en-US" sz="2800" dirty="0"/>
              <a:t>The IIT investigation into the use of deadly force under RCW 10.114.011 determines the officer’s criminal liability. Active criminal investigations are categorically exempt under RCW 42.56.240(1), </a:t>
            </a:r>
            <a:r>
              <a:rPr lang="en-US" sz="2800" i="1" dirty="0"/>
              <a:t>(Newman v. King County, Sargent v. City of Seattle.) </a:t>
            </a:r>
            <a:r>
              <a:rPr lang="en-US" sz="2800" dirty="0" smtClean="0"/>
              <a:t>West encouraged the COA to </a:t>
            </a:r>
            <a:r>
              <a:rPr lang="en-US" sz="2800" dirty="0"/>
              <a:t>override the categorical exemption based on public policy </a:t>
            </a:r>
            <a:r>
              <a:rPr lang="en-US" sz="2800" dirty="0" smtClean="0"/>
              <a:t>reasons, it declined to do so. Other agencies release </a:t>
            </a:r>
            <a:r>
              <a:rPr lang="en-US" sz="2800" dirty="0" smtClean="0"/>
              <a:t>of records </a:t>
            </a:r>
            <a:r>
              <a:rPr lang="en-US" sz="2800" dirty="0" smtClean="0"/>
              <a:t>involving this </a:t>
            </a:r>
            <a:r>
              <a:rPr lang="en-US" sz="2800" dirty="0" smtClean="0"/>
              <a:t>incident </a:t>
            </a:r>
            <a:r>
              <a:rPr lang="en-US" sz="2800" dirty="0" smtClean="0"/>
              <a:t>does </a:t>
            </a:r>
            <a:r>
              <a:rPr lang="en-US" sz="2800" dirty="0"/>
              <a:t>not alter the County’s ability to rely on the categorical exemption; the County’s investigation was unique. The majority of the records from the Nov. 30 production </a:t>
            </a:r>
            <a:r>
              <a:rPr lang="en-US" sz="2800" dirty="0" smtClean="0"/>
              <a:t>were </a:t>
            </a:r>
            <a:r>
              <a:rPr lang="en-US" sz="2800" dirty="0"/>
              <a:t>not requested with sufficient </a:t>
            </a:r>
            <a:r>
              <a:rPr lang="en-US" sz="2800" dirty="0" smtClean="0"/>
              <a:t>clarity, </a:t>
            </a:r>
            <a:r>
              <a:rPr lang="en-US" sz="2800" dirty="0"/>
              <a:t>however, public updates about the investigation, were wrongfully withheld</a:t>
            </a:r>
            <a:r>
              <a:rPr lang="en-US" sz="3600" dirty="0" smtClean="0"/>
              <a:t>.</a:t>
            </a:r>
            <a:endParaRPr lang="en-US" sz="3600" dirty="0"/>
          </a:p>
          <a:p>
            <a:pPr marL="228600" lvl="0" indent="0">
              <a:lnSpc>
                <a:spcPct val="90000"/>
              </a:lnSpc>
              <a:spcBef>
                <a:spcPts val="0"/>
              </a:spcBef>
              <a:spcAft>
                <a:spcPts val="1200"/>
              </a:spcAft>
              <a:buNone/>
            </a:pPr>
            <a:endParaRPr lang="en-US" sz="2800" dirty="0"/>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solidFill>
                  <a:schemeClr val="bg1">
                    <a:lumMod val="50000"/>
                  </a:schemeClr>
                </a:solidFill>
              </a:rPr>
              <a:t>	Procedure	</a:t>
            </a:r>
            <a:r>
              <a:rPr lang="en-US" dirty="0">
                <a:solidFill>
                  <a:schemeClr val="bg1">
                    <a:lumMod val="50000"/>
                  </a:schemeClr>
                </a:solidFill>
              </a:rPr>
              <a:t>Records</a:t>
            </a:r>
            <a:r>
              <a:rPr lang="en-US" dirty="0" smtClean="0"/>
              <a:t>	</a:t>
            </a:r>
            <a:r>
              <a:rPr lang="en-US" b="1" dirty="0"/>
              <a:t>Exemptions</a:t>
            </a:r>
            <a:r>
              <a:rPr lang="en-US" b="1" dirty="0" smtClean="0"/>
              <a:t>	</a:t>
            </a:r>
            <a:r>
              <a:rPr lang="en-US" b="1" dirty="0"/>
              <a:t>Penalties</a:t>
            </a:r>
            <a:r>
              <a:rPr lang="en-US" b="1" dirty="0" smtClean="0"/>
              <a:t> </a:t>
            </a:r>
            <a:r>
              <a:rPr lang="en-US" dirty="0" smtClean="0"/>
              <a:t>	</a:t>
            </a:r>
            <a:r>
              <a:rPr lang="en-US" dirty="0" smtClean="0">
                <a:solidFill>
                  <a:schemeClr val="bg1">
                    <a:lumMod val="50000"/>
                  </a:schemeClr>
                </a:solidFill>
              </a:rPr>
              <a:t>Constitutional</a:t>
            </a:r>
            <a:endParaRPr lang="en-US" dirty="0">
              <a:solidFill>
                <a:schemeClr val="bg1">
                  <a:lumMod val="50000"/>
                </a:schemeClr>
              </a:solidFill>
            </a:endParaRPr>
          </a:p>
        </p:txBody>
      </p:sp>
      <p:sp>
        <p:nvSpPr>
          <p:cNvPr id="2" name="TextBox 1"/>
          <p:cNvSpPr txBox="1"/>
          <p:nvPr/>
        </p:nvSpPr>
        <p:spPr>
          <a:xfrm>
            <a:off x="11396216" y="74070"/>
            <a:ext cx="716863" cy="369332"/>
          </a:xfrm>
          <a:prstGeom prst="rect">
            <a:avLst/>
          </a:prstGeom>
          <a:noFill/>
        </p:spPr>
        <p:txBody>
          <a:bodyPr wrap="none" rtlCol="0">
            <a:spAutoFit/>
          </a:bodyPr>
          <a:lstStyle/>
          <a:p>
            <a:r>
              <a:rPr lang="en-US" dirty="0"/>
              <a:t>2</a:t>
            </a:r>
            <a:r>
              <a:rPr lang="en-US" dirty="0" smtClean="0"/>
              <a:t> of 2</a:t>
            </a:r>
            <a:endParaRPr lang="en-US" dirty="0"/>
          </a:p>
        </p:txBody>
      </p:sp>
      <p:sp>
        <p:nvSpPr>
          <p:cNvPr id="9" name="Slide Number Placeholder 3"/>
          <p:cNvSpPr>
            <a:spLocks noGrp="1"/>
          </p:cNvSpPr>
          <p:nvPr>
            <p:ph type="sldNum" sz="quarter" idx="12"/>
          </p:nvPr>
        </p:nvSpPr>
        <p:spPr>
          <a:xfrm>
            <a:off x="33376" y="6325441"/>
            <a:ext cx="731520" cy="396240"/>
          </a:xfrm>
        </p:spPr>
        <p:txBody>
          <a:bodyPr/>
          <a:lstStyle/>
          <a:p>
            <a:pPr>
              <a:defRPr/>
            </a:pPr>
            <a:fld id="{D886972A-E053-4FC2-8575-995C6E30F1E7}" type="slidenum">
              <a:rPr lang="en-US" smtClean="0">
                <a:solidFill>
                  <a:schemeClr val="bg1"/>
                </a:solidFill>
              </a:rPr>
              <a:pPr>
                <a:defRPr/>
              </a:pPr>
              <a:t>21</a:t>
            </a:fld>
            <a:endParaRPr lang="en-US" dirty="0">
              <a:solidFill>
                <a:schemeClr val="bg1"/>
              </a:solidFill>
            </a:endParaRPr>
          </a:p>
        </p:txBody>
      </p:sp>
      <p:sp>
        <p:nvSpPr>
          <p:cNvPr id="10" name="Title 4"/>
          <p:cNvSpPr>
            <a:spLocks noGrp="1"/>
          </p:cNvSpPr>
          <p:nvPr>
            <p:ph type="title"/>
          </p:nvPr>
        </p:nvSpPr>
        <p:spPr>
          <a:xfrm>
            <a:off x="1083463" y="258736"/>
            <a:ext cx="11029616" cy="988332"/>
          </a:xfrm>
        </p:spPr>
        <p:txBody>
          <a:bodyPr>
            <a:noAutofit/>
          </a:bodyPr>
          <a:lstStyle/>
          <a:p>
            <a:pPr>
              <a:lnSpc>
                <a:spcPct val="80000"/>
              </a:lnSpc>
            </a:pPr>
            <a:r>
              <a:rPr lang="en-US" sz="3600" b="1" dirty="0" smtClean="0"/>
              <a:t>West v. Thurston County</a:t>
            </a:r>
            <a:endParaRPr lang="en-US" sz="3600" dirty="0"/>
          </a:p>
        </p:txBody>
      </p:sp>
      <p:sp>
        <p:nvSpPr>
          <p:cNvPr id="11" name="Title 4"/>
          <p:cNvSpPr txBox="1">
            <a:spLocks/>
          </p:cNvSpPr>
          <p:nvPr/>
        </p:nvSpPr>
        <p:spPr>
          <a:xfrm>
            <a:off x="1083463" y="892605"/>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a:t>
            </a:r>
            <a:r>
              <a:rPr lang="en-US" sz="2800" b="1" dirty="0" smtClean="0">
                <a:latin typeface="Garamond" panose="02020404030301010803" pitchFamily="18" charset="0"/>
                <a:cs typeface="Arial" panose="020B0604020202020204" pitchFamily="34" charset="0"/>
              </a:rPr>
              <a:t>(April 13, 2023) </a:t>
            </a:r>
            <a:endParaRPr lang="en-US" sz="2800" b="1" dirty="0">
              <a:latin typeface="Garamond" panose="02020404030301010803" pitchFamily="18" charset="0"/>
              <a:cs typeface="Arial" panose="020B0604020202020204" pitchFamily="34" charset="0"/>
            </a:endParaRPr>
          </a:p>
        </p:txBody>
      </p:sp>
    </p:spTree>
    <p:extLst>
      <p:ext uri="{BB962C8B-B14F-4D97-AF65-F5344CB8AC3E}">
        <p14:creationId xmlns:p14="http://schemas.microsoft.com/office/powerpoint/2010/main" val="8552179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86972A-E053-4FC2-8575-995C6E30F1E7}" type="slidenum">
              <a:rPr lang="en-US" smtClean="0"/>
              <a:pPr>
                <a:defRPr/>
              </a:pPr>
              <a:t>22</a:t>
            </a:fld>
            <a:endParaRPr lang="en-US" dirty="0"/>
          </a:p>
        </p:txBody>
      </p:sp>
      <p:sp>
        <p:nvSpPr>
          <p:cNvPr id="5" name="Title 4"/>
          <p:cNvSpPr>
            <a:spLocks noGrp="1"/>
          </p:cNvSpPr>
          <p:nvPr>
            <p:ph type="title"/>
          </p:nvPr>
        </p:nvSpPr>
        <p:spPr>
          <a:xfrm>
            <a:off x="1162384" y="111696"/>
            <a:ext cx="10123237" cy="988332"/>
          </a:xfrm>
        </p:spPr>
        <p:txBody>
          <a:bodyPr>
            <a:noAutofit/>
          </a:bodyPr>
          <a:lstStyle/>
          <a:p>
            <a:pPr>
              <a:lnSpc>
                <a:spcPct val="80000"/>
              </a:lnSpc>
            </a:pPr>
            <a:r>
              <a:rPr lang="en-US" sz="3600" b="1" dirty="0"/>
              <a:t>Washington State Council of County and City Employees </a:t>
            </a:r>
            <a:r>
              <a:rPr lang="en-US" sz="3600" b="1" dirty="0" smtClean="0"/>
              <a:t> v. City of Spokane</a:t>
            </a:r>
            <a:endParaRPr lang="en-US" sz="3600" dirty="0"/>
          </a:p>
        </p:txBody>
      </p:sp>
      <p:sp>
        <p:nvSpPr>
          <p:cNvPr id="7" name="Title 4"/>
          <p:cNvSpPr txBox="1">
            <a:spLocks/>
          </p:cNvSpPr>
          <p:nvPr/>
        </p:nvSpPr>
        <p:spPr>
          <a:xfrm>
            <a:off x="1105973" y="1022402"/>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200 Wn.2d 678, 520 P.3d 991, 2022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967018" y="6405282"/>
            <a:ext cx="10988966" cy="369332"/>
          </a:xfrm>
          <a:prstGeom prst="rect">
            <a:avLst/>
          </a:prstGeom>
          <a:noFill/>
          <a:ln>
            <a:solidFill>
              <a:schemeClr val="accent3">
                <a:lumMod val="50000"/>
              </a:schemeClr>
            </a:solidFill>
          </a:ln>
        </p:spPr>
        <p:txBody>
          <a:bodyPr wrap="square" rtlCol="0">
            <a:spAutoFit/>
          </a:bodyPr>
          <a:lstStyle/>
          <a:p>
            <a:pP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solidFill>
                  <a:schemeClr val="bg1">
                    <a:lumMod val="50000"/>
                  </a:schemeClr>
                </a:solidFill>
              </a:rPr>
              <a:t>	</a:t>
            </a:r>
            <a:r>
              <a:rPr lang="en-US" dirty="0">
                <a:solidFill>
                  <a:schemeClr val="bg1">
                    <a:lumMod val="50000"/>
                  </a:schemeClr>
                </a:solidFill>
              </a:rPr>
              <a:t>Procedural</a:t>
            </a:r>
            <a:r>
              <a:rPr lang="en-US" dirty="0" smtClean="0">
                <a:solidFill>
                  <a:schemeClr val="bg1">
                    <a:lumMod val="50000"/>
                  </a:schemeClr>
                </a:solidFill>
              </a:rPr>
              <a:t>	</a:t>
            </a:r>
            <a:r>
              <a:rPr lang="en-US" dirty="0">
                <a:solidFill>
                  <a:schemeClr val="bg1">
                    <a:lumMod val="50000"/>
                  </a:schemeClr>
                </a:solidFill>
              </a:rPr>
              <a:t>Records</a:t>
            </a:r>
            <a:r>
              <a:rPr lang="en-US" dirty="0" smtClean="0">
                <a:solidFill>
                  <a:schemeClr val="bg1">
                    <a:lumMod val="50000"/>
                  </a:schemeClr>
                </a:solidFill>
              </a:rPr>
              <a:t>	</a:t>
            </a:r>
            <a:r>
              <a:rPr lang="en-US" b="1" dirty="0"/>
              <a:t>Exemptions</a:t>
            </a:r>
            <a:r>
              <a:rPr lang="en-US" dirty="0" smtClean="0"/>
              <a:t>	</a:t>
            </a:r>
            <a:r>
              <a:rPr lang="en-US" dirty="0">
                <a:solidFill>
                  <a:schemeClr val="bg1">
                    <a:lumMod val="50000"/>
                  </a:schemeClr>
                </a:solidFill>
              </a:rPr>
              <a:t>Penalties</a:t>
            </a:r>
            <a:r>
              <a:rPr lang="en-US" dirty="0" smtClean="0">
                <a:solidFill>
                  <a:schemeClr val="bg1">
                    <a:lumMod val="50000"/>
                  </a:schemeClr>
                </a:solidFill>
              </a:rPr>
              <a:t> 	Constitutionality</a:t>
            </a:r>
            <a:endParaRPr lang="en-US" dirty="0">
              <a:solidFill>
                <a:schemeClr val="bg1">
                  <a:lumMod val="50000"/>
                </a:schemeClr>
              </a:solidFill>
            </a:endParaRPr>
          </a:p>
        </p:txBody>
      </p:sp>
      <p:sp>
        <p:nvSpPr>
          <p:cNvPr id="3" name="Content Placeholder 2"/>
          <p:cNvSpPr>
            <a:spLocks noGrp="1"/>
          </p:cNvSpPr>
          <p:nvPr>
            <p:ph idx="1"/>
          </p:nvPr>
        </p:nvSpPr>
        <p:spPr>
          <a:xfrm>
            <a:off x="1162383" y="1537226"/>
            <a:ext cx="10793601" cy="4157502"/>
          </a:xfrm>
        </p:spPr>
        <p:txBody>
          <a:bodyPr>
            <a:noAutofit/>
          </a:bodyPr>
          <a:lstStyle/>
          <a:p>
            <a:pPr marL="0" lvl="0" indent="0">
              <a:lnSpc>
                <a:spcPct val="90000"/>
              </a:lnSpc>
              <a:spcBef>
                <a:spcPts val="0"/>
              </a:spcBef>
              <a:buNone/>
            </a:pPr>
            <a:r>
              <a:rPr lang="en-US" sz="2400" i="1" dirty="0" smtClean="0"/>
              <a:t>Trial Court</a:t>
            </a:r>
          </a:p>
          <a:p>
            <a:pPr marL="228600" indent="0">
              <a:lnSpc>
                <a:spcPct val="90000"/>
              </a:lnSpc>
              <a:spcBef>
                <a:spcPts val="0"/>
              </a:spcBef>
              <a:spcAft>
                <a:spcPts val="1200"/>
              </a:spcAft>
              <a:buNone/>
            </a:pPr>
            <a:r>
              <a:rPr lang="en-US" sz="2400" dirty="0"/>
              <a:t>A City ordinance required collective bargaining between the city and union representatives be conducted in a manner that was open to the public. The Union challenged the ordinance alleging the matter was preempted by state law and therefore unconstitutional. The trial court ruled in favor of the union. </a:t>
            </a:r>
          </a:p>
          <a:p>
            <a:pPr marL="0" indent="0">
              <a:lnSpc>
                <a:spcPct val="90000"/>
              </a:lnSpc>
              <a:spcBef>
                <a:spcPts val="0"/>
              </a:spcBef>
              <a:spcAft>
                <a:spcPts val="1200"/>
              </a:spcAft>
              <a:buNone/>
            </a:pPr>
            <a:r>
              <a:rPr lang="en-US" sz="2400" i="1" dirty="0" smtClean="0"/>
              <a:t>Court of Appeals</a:t>
            </a:r>
          </a:p>
          <a:p>
            <a:pPr marL="228600" indent="0">
              <a:lnSpc>
                <a:spcPct val="90000"/>
              </a:lnSpc>
              <a:spcBef>
                <a:spcPts val="0"/>
              </a:spcBef>
              <a:spcAft>
                <a:spcPts val="1200"/>
              </a:spcAft>
              <a:buNone/>
            </a:pPr>
            <a:r>
              <a:rPr lang="en-US" sz="2400" dirty="0"/>
              <a:t>Trial court affirmed on direct review to the Supreme Court. The Public Employees’ Collective Bargaining Act (PECBA), chapter 41.56 RCW, preempts the field of collective bargaining through the PECBA and the Public Employment Relations Commission regulations. The Court found support for legislative preemption in the PRA’s deliberative process exemption as held in </a:t>
            </a:r>
            <a:r>
              <a:rPr lang="en-US" sz="2400" i="1" dirty="0"/>
              <a:t>Am. Civ. Liberties Union of Wash. V. City of Seattle</a:t>
            </a:r>
            <a:r>
              <a:rPr lang="en-US" sz="2400" dirty="0"/>
              <a:t>, 121 </a:t>
            </a:r>
            <a:r>
              <a:rPr lang="en-US" sz="2400" dirty="0" err="1"/>
              <a:t>Wn</a:t>
            </a:r>
            <a:r>
              <a:rPr lang="en-US" sz="2400" dirty="0"/>
              <a:t>. App 544, 89 P.3d 295 (2004), commenting that the PRA excludes labor negotiations from the public disclosure requirements.</a:t>
            </a:r>
          </a:p>
        </p:txBody>
      </p:sp>
      <p:sp>
        <p:nvSpPr>
          <p:cNvPr id="9" name="TextBox 8"/>
          <p:cNvSpPr txBox="1"/>
          <p:nvPr/>
        </p:nvSpPr>
        <p:spPr>
          <a:xfrm>
            <a:off x="11396216" y="74070"/>
            <a:ext cx="716863" cy="369332"/>
          </a:xfrm>
          <a:prstGeom prst="rect">
            <a:avLst/>
          </a:prstGeom>
          <a:noFill/>
        </p:spPr>
        <p:txBody>
          <a:bodyPr wrap="none" rtlCol="0">
            <a:spAutoFit/>
          </a:bodyPr>
          <a:lstStyle/>
          <a:p>
            <a:r>
              <a:rPr lang="en-US" dirty="0" smtClean="0"/>
              <a:t>1 of </a:t>
            </a:r>
            <a:r>
              <a:rPr lang="en-US" dirty="0"/>
              <a:t>1</a:t>
            </a:r>
          </a:p>
        </p:txBody>
      </p:sp>
    </p:spTree>
    <p:extLst>
      <p:ext uri="{BB962C8B-B14F-4D97-AF65-F5344CB8AC3E}">
        <p14:creationId xmlns:p14="http://schemas.microsoft.com/office/powerpoint/2010/main" val="17466743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1"/>
            <a:ext cx="12192000" cy="6871672"/>
          </a:xfrm>
          <a:prstGeom prst="rect">
            <a:avLst/>
          </a:prstGeom>
        </p:spPr>
      </p:pic>
      <p:sp>
        <p:nvSpPr>
          <p:cNvPr id="5" name="Title 4"/>
          <p:cNvSpPr>
            <a:spLocks noGrp="1"/>
          </p:cNvSpPr>
          <p:nvPr>
            <p:ph type="title" idx="4294967295"/>
          </p:nvPr>
        </p:nvSpPr>
        <p:spPr>
          <a:xfrm>
            <a:off x="1111250" y="633413"/>
            <a:ext cx="10204450" cy="819150"/>
          </a:xfrm>
        </p:spPr>
        <p:txBody>
          <a:bodyPr/>
          <a:lstStyle/>
          <a:p>
            <a:pPr algn="ctr"/>
            <a:r>
              <a:rPr lang="en-US" sz="6600" b="1" dirty="0" smtClean="0">
                <a:solidFill>
                  <a:schemeClr val="bg1"/>
                </a:solidFill>
              </a:rPr>
              <a:t>Legislation</a:t>
            </a:r>
            <a:endParaRPr lang="en-US" sz="6600" b="1" dirty="0">
              <a:solidFill>
                <a:schemeClr val="bg1"/>
              </a:solidFill>
            </a:endParaRPr>
          </a:p>
        </p:txBody>
      </p:sp>
      <p:pic>
        <p:nvPicPr>
          <p:cNvPr id="6" name="Picture Placeholder 3"/>
          <p:cNvPicPr>
            <a:picLocks noChangeAspect="1"/>
          </p:cNvPicPr>
          <p:nvPr/>
        </p:nvPicPr>
        <p:blipFill>
          <a:blip r:embed="rId3">
            <a:extLst>
              <a:ext uri="{28A0092B-C50C-407E-A947-70E740481C1C}">
                <a14:useLocalDpi xmlns:a14="http://schemas.microsoft.com/office/drawing/2010/main" val="0"/>
              </a:ext>
            </a:extLst>
          </a:blip>
          <a:srcRect t="15859" b="15859"/>
          <a:stretch>
            <a:fillRect/>
          </a:stretch>
        </p:blipFill>
        <p:spPr>
          <a:xfrm>
            <a:off x="985837" y="2231858"/>
            <a:ext cx="10220325" cy="3478213"/>
          </a:xfrm>
          <a:prstGeom prst="rect">
            <a:avLst/>
          </a:prstGeom>
        </p:spPr>
      </p:pic>
    </p:spTree>
    <p:extLst>
      <p:ext uri="{BB962C8B-B14F-4D97-AF65-F5344CB8AC3E}">
        <p14:creationId xmlns:p14="http://schemas.microsoft.com/office/powerpoint/2010/main" val="3235433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30547" y="-96098"/>
            <a:ext cx="11029616" cy="988332"/>
          </a:xfrm>
        </p:spPr>
        <p:txBody>
          <a:bodyPr/>
          <a:lstStyle/>
          <a:p>
            <a:pPr algn="ctr"/>
            <a:r>
              <a:rPr lang="en-US" dirty="0" smtClean="0">
                <a:solidFill>
                  <a:schemeClr val="bg1"/>
                </a:solidFill>
              </a:rPr>
              <a:t>Select Bills from the 2023 Session</a:t>
            </a:r>
            <a:endParaRPr lang="en-US"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077693392"/>
              </p:ext>
            </p:extLst>
          </p:nvPr>
        </p:nvGraphicFramePr>
        <p:xfrm>
          <a:off x="443247" y="1142891"/>
          <a:ext cx="11292308" cy="5430866"/>
        </p:xfrm>
        <a:graphic>
          <a:graphicData uri="http://schemas.openxmlformats.org/drawingml/2006/table">
            <a:tbl>
              <a:tblPr>
                <a:tableStyleId>{37CE84F3-28C3-443E-9E96-99CF82512B78}</a:tableStyleId>
              </a:tblPr>
              <a:tblGrid>
                <a:gridCol w="1505629">
                  <a:extLst>
                    <a:ext uri="{9D8B030D-6E8A-4147-A177-3AD203B41FA5}">
                      <a16:colId xmlns:a16="http://schemas.microsoft.com/office/drawing/2014/main" val="899164289"/>
                    </a:ext>
                  </a:extLst>
                </a:gridCol>
                <a:gridCol w="5086243">
                  <a:extLst>
                    <a:ext uri="{9D8B030D-6E8A-4147-A177-3AD203B41FA5}">
                      <a16:colId xmlns:a16="http://schemas.microsoft.com/office/drawing/2014/main" val="2490077714"/>
                    </a:ext>
                  </a:extLst>
                </a:gridCol>
                <a:gridCol w="1665136">
                  <a:extLst>
                    <a:ext uri="{9D8B030D-6E8A-4147-A177-3AD203B41FA5}">
                      <a16:colId xmlns:a16="http://schemas.microsoft.com/office/drawing/2014/main" val="3025011901"/>
                    </a:ext>
                  </a:extLst>
                </a:gridCol>
                <a:gridCol w="3035300">
                  <a:extLst>
                    <a:ext uri="{9D8B030D-6E8A-4147-A177-3AD203B41FA5}">
                      <a16:colId xmlns:a16="http://schemas.microsoft.com/office/drawing/2014/main" val="1885089855"/>
                    </a:ext>
                  </a:extLst>
                </a:gridCol>
              </a:tblGrid>
              <a:tr h="564185">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ESHB 1187</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Concerning privileged communication between employees and the unions that represent them.</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RCW 5.60.060</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Signed, effective 7/23/2023</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9816785"/>
                  </a:ext>
                </a:extLst>
              </a:tr>
              <a:tr h="1128371">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HB 1370</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Providing the payment of awards to whistleblowers who report violations of state or federal securities laws and providing protection to whistleblowers and internal reporters.</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RCW 42.56.400</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Signed, effective 7/23/2023</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8638295"/>
                  </a:ext>
                </a:extLst>
              </a:tr>
              <a:tr h="1128371">
                <a:tc>
                  <a:txBody>
                    <a:bodyPr/>
                    <a:lstStyle/>
                    <a:p>
                      <a:pPr marL="60325" indent="0" algn="l" defTabSz="914400" rtl="0" eaLnBrk="1" fontAlgn="b" latinLnBrk="0" hangingPunct="1"/>
                      <a:r>
                        <a:rPr lang="en-US" sz="1800" b="1" u="none" strike="noStrike" kern="1200">
                          <a:solidFill>
                            <a:schemeClr val="tx1"/>
                          </a:solidFill>
                          <a:effectLst/>
                          <a:latin typeface="Garamond" panose="02020404030301010803" pitchFamily="18" charset="0"/>
                          <a:ea typeface="+mn-ea"/>
                          <a:cs typeface="+mn-cs"/>
                        </a:rPr>
                        <a:t>2SHB 1474</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Creating the covenant homeownership account and program to address the history of housing discrimination due to racially restrictive real estate covenants in Washington state.</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RCW 42.56.270 and others</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Signed, effective </a:t>
                      </a:r>
                      <a:r>
                        <a:rPr lang="en-US" sz="1800" b="1" u="none" strike="noStrike" kern="1200" dirty="0" smtClean="0">
                          <a:solidFill>
                            <a:schemeClr val="tx1"/>
                          </a:solidFill>
                          <a:effectLst/>
                          <a:latin typeface="Garamond" panose="02020404030301010803" pitchFamily="18" charset="0"/>
                          <a:ea typeface="+mn-ea"/>
                          <a:cs typeface="+mn-cs"/>
                        </a:rPr>
                        <a:t>7/23/2023*</a:t>
                      </a:r>
                      <a:endParaRPr lang="en-US" sz="1800" b="1" u="none" strike="noStrike" kern="1200" dirty="0">
                        <a:solidFill>
                          <a:schemeClr val="tx1"/>
                        </a:solidFill>
                        <a:effectLst/>
                        <a:latin typeface="Garamond" panose="02020404030301010803" pitchFamily="18" charset="0"/>
                        <a:ea typeface="+mn-ea"/>
                        <a:cs typeface="+mn-cs"/>
                      </a:endParaRP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5719357"/>
                  </a:ext>
                </a:extLst>
              </a:tr>
              <a:tr h="940310">
                <a:tc>
                  <a:txBody>
                    <a:bodyPr/>
                    <a:lstStyle/>
                    <a:p>
                      <a:pPr marL="60325" indent="0" algn="l" defTabSz="914400" rtl="0" eaLnBrk="1" fontAlgn="b" latinLnBrk="0" hangingPunct="1"/>
                      <a:r>
                        <a:rPr lang="en-US" sz="1800" b="1" u="none" strike="noStrike" kern="1200">
                          <a:solidFill>
                            <a:schemeClr val="tx1"/>
                          </a:solidFill>
                          <a:effectLst/>
                          <a:latin typeface="Garamond" panose="02020404030301010803" pitchFamily="18" charset="0"/>
                          <a:ea typeface="+mn-ea"/>
                          <a:cs typeface="+mn-cs"/>
                        </a:rPr>
                        <a:t>ESHB 1533</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Exempting the disclosure of certain information of agency employees or their dependents who are survivors of domestic violence, sexual assault, harassment, or stalking</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RCW 42.56.250</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Awaiting Governor Action (5/11/2023)</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3425086"/>
                  </a:ext>
                </a:extLst>
              </a:tr>
              <a:tr h="940310">
                <a:tc>
                  <a:txBody>
                    <a:bodyPr/>
                    <a:lstStyle/>
                    <a:p>
                      <a:pPr marL="60325" indent="0" algn="l" defTabSz="914400" rtl="0" eaLnBrk="1" fontAlgn="b" latinLnBrk="0" hangingPunct="1"/>
                      <a:r>
                        <a:rPr lang="en-US" sz="1800" b="1" u="none" strike="noStrike" kern="1200">
                          <a:solidFill>
                            <a:schemeClr val="tx1"/>
                          </a:solidFill>
                          <a:effectLst/>
                          <a:latin typeface="Garamond" panose="02020404030301010803" pitchFamily="18" charset="0"/>
                          <a:ea typeface="+mn-ea"/>
                          <a:cs typeface="+mn-cs"/>
                        </a:rPr>
                        <a:t>ESHB 1744</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a:solidFill>
                            <a:schemeClr val="tx1"/>
                          </a:solidFill>
                          <a:effectLst/>
                          <a:latin typeface="Garamond" panose="02020404030301010803" pitchFamily="18" charset="0"/>
                          <a:ea typeface="+mn-ea"/>
                          <a:cs typeface="+mn-cs"/>
                        </a:rPr>
                        <a:t>Clarifying the responsibilities and accountability for the effective delivery and oversight of public education services to charter school students</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28A.710.030</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Awaiting Governor Action (5/11/2023)</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9981156"/>
                  </a:ext>
                </a:extLst>
              </a:tr>
              <a:tr h="564185">
                <a:tc>
                  <a:txBody>
                    <a:bodyPr/>
                    <a:lstStyle/>
                    <a:p>
                      <a:pPr marL="60325" indent="0" algn="l" defTabSz="914400" rtl="0" eaLnBrk="1" fontAlgn="b" latinLnBrk="0" hangingPunct="1"/>
                      <a:r>
                        <a:rPr lang="en-US" sz="1800" b="1" u="none" strike="noStrike" kern="1200">
                          <a:solidFill>
                            <a:schemeClr val="tx1"/>
                          </a:solidFill>
                          <a:effectLst/>
                          <a:latin typeface="Garamond" panose="02020404030301010803" pitchFamily="18" charset="0"/>
                          <a:ea typeface="+mn-ea"/>
                          <a:cs typeface="+mn-cs"/>
                        </a:rPr>
                        <a:t>SB 5127</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a:solidFill>
                            <a:schemeClr val="tx1"/>
                          </a:solidFill>
                          <a:effectLst/>
                          <a:latin typeface="Garamond" panose="02020404030301010803" pitchFamily="18" charset="0"/>
                          <a:ea typeface="+mn-ea"/>
                          <a:cs typeface="+mn-cs"/>
                        </a:rPr>
                        <a:t>Clarifying school districts' ability to redact personal information related to a student.</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RCW 42.56.230</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0325" indent="0" algn="l" defTabSz="914400" rtl="0" eaLnBrk="1" fontAlgn="b" latinLnBrk="0" hangingPunct="1"/>
                      <a:r>
                        <a:rPr lang="en-US" sz="1800" b="1" u="none" strike="noStrike" kern="1200" dirty="0">
                          <a:solidFill>
                            <a:schemeClr val="tx1"/>
                          </a:solidFill>
                          <a:effectLst/>
                          <a:latin typeface="Garamond" panose="02020404030301010803" pitchFamily="18" charset="0"/>
                          <a:ea typeface="+mn-ea"/>
                          <a:cs typeface="+mn-cs"/>
                        </a:rPr>
                        <a:t>Signed, effective 7/23/2023</a:t>
                      </a:r>
                    </a:p>
                  </a:txBody>
                  <a:tcPr marL="8164" marR="8164" marT="81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4224144"/>
                  </a:ext>
                </a:extLst>
              </a:tr>
            </a:tbl>
          </a:graphicData>
        </a:graphic>
      </p:graphicFrame>
    </p:spTree>
    <p:extLst>
      <p:ext uri="{BB962C8B-B14F-4D97-AF65-F5344CB8AC3E}">
        <p14:creationId xmlns:p14="http://schemas.microsoft.com/office/powerpoint/2010/main" val="3384112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605301"/>
            <a:ext cx="5509289" cy="1245961"/>
          </a:xfrm>
        </p:spPr>
        <p:txBody>
          <a:bodyPr>
            <a:noAutofit/>
          </a:bodyPr>
          <a:lstStyle/>
          <a:p>
            <a:pPr algn="ctr"/>
            <a:r>
              <a:rPr lang="en-US" sz="3600" dirty="0" smtClean="0">
                <a:solidFill>
                  <a:schemeClr val="tx1"/>
                </a:solidFill>
              </a:rPr>
              <a:t>Legislative Update</a:t>
            </a:r>
            <a:br>
              <a:rPr lang="en-US" sz="3600" dirty="0" smtClean="0">
                <a:solidFill>
                  <a:schemeClr val="tx1"/>
                </a:solidFill>
              </a:rPr>
            </a:br>
            <a:r>
              <a:rPr lang="en-US" sz="1200" dirty="0" smtClean="0">
                <a:solidFill>
                  <a:schemeClr val="tx1"/>
                </a:solidFill>
              </a:rPr>
              <a:t/>
            </a:r>
            <a:br>
              <a:rPr lang="en-US" sz="1200" dirty="0" smtClean="0">
                <a:solidFill>
                  <a:schemeClr val="tx1"/>
                </a:solidFill>
              </a:rPr>
            </a:br>
            <a:r>
              <a:rPr lang="en-US" sz="3600" dirty="0" smtClean="0">
                <a:solidFill>
                  <a:schemeClr val="tx1"/>
                </a:solidFill>
              </a:rPr>
              <a:t> 2023 Public</a:t>
            </a:r>
            <a:br>
              <a:rPr lang="en-US" sz="3600" dirty="0" smtClean="0">
                <a:solidFill>
                  <a:schemeClr val="tx1"/>
                </a:solidFill>
              </a:rPr>
            </a:br>
            <a:r>
              <a:rPr lang="en-US" sz="3600" dirty="0" smtClean="0">
                <a:solidFill>
                  <a:schemeClr val="tx1"/>
                </a:solidFill>
              </a:rPr>
              <a:t>Records Bills</a:t>
            </a:r>
            <a:endParaRPr lang="en-US" sz="3600" dirty="0">
              <a:solidFill>
                <a:schemeClr val="tx1"/>
              </a:solidFill>
            </a:endParaRPr>
          </a:p>
        </p:txBody>
      </p:sp>
      <p:sp>
        <p:nvSpPr>
          <p:cNvPr id="5" name="Subtitle 4"/>
          <p:cNvSpPr>
            <a:spLocks noGrp="1"/>
          </p:cNvSpPr>
          <p:nvPr>
            <p:ph type="subTitle" idx="1"/>
          </p:nvPr>
        </p:nvSpPr>
        <p:spPr>
          <a:xfrm>
            <a:off x="300240" y="3441700"/>
            <a:ext cx="4908807" cy="2299678"/>
          </a:xfrm>
        </p:spPr>
        <p:txBody>
          <a:bodyPr/>
          <a:lstStyle/>
          <a:p>
            <a:pPr algn="ctr"/>
            <a:r>
              <a:rPr lang="en-US" sz="1600" b="0" i="1" dirty="0" smtClean="0">
                <a:solidFill>
                  <a:srgbClr val="CC3300"/>
                </a:solidFill>
                <a:latin typeface="Lucida Handwriting" panose="03010101010101010101" pitchFamily="66" charset="0"/>
              </a:rPr>
              <a:t>FREE</a:t>
            </a:r>
            <a:r>
              <a:rPr lang="en-US" sz="1600" dirty="0" smtClean="0">
                <a:solidFill>
                  <a:schemeClr val="tx1"/>
                </a:solidFill>
              </a:rPr>
              <a:t> </a:t>
            </a:r>
            <a:r>
              <a:rPr lang="en-US" sz="1800" dirty="0" smtClean="0">
                <a:solidFill>
                  <a:schemeClr val="tx1"/>
                </a:solidFill>
              </a:rPr>
              <a:t>- MRSC webinar - </a:t>
            </a:r>
            <a:r>
              <a:rPr lang="en-US" sz="1600" b="0" i="1" dirty="0">
                <a:solidFill>
                  <a:srgbClr val="CC3300"/>
                </a:solidFill>
                <a:latin typeface="Lucida Handwriting" panose="03010101010101010101" pitchFamily="66" charset="0"/>
              </a:rPr>
              <a:t>Free</a:t>
            </a:r>
            <a:endParaRPr lang="en-US" sz="1800" b="0" i="1" dirty="0">
              <a:solidFill>
                <a:srgbClr val="CC3300"/>
              </a:solidFill>
              <a:latin typeface="Lucida Handwriting" panose="03010101010101010101" pitchFamily="66" charset="0"/>
            </a:endParaRPr>
          </a:p>
          <a:p>
            <a:pPr algn="ctr"/>
            <a:r>
              <a:rPr lang="en-US" sz="1800" dirty="0" smtClean="0">
                <a:solidFill>
                  <a:schemeClr val="tx1"/>
                </a:solidFill>
              </a:rPr>
              <a:t>PRA </a:t>
            </a:r>
            <a:r>
              <a:rPr lang="en-US" sz="1800" dirty="0">
                <a:solidFill>
                  <a:schemeClr val="tx1"/>
                </a:solidFill>
              </a:rPr>
              <a:t>bills from the 2023 </a:t>
            </a:r>
            <a:r>
              <a:rPr lang="en-US" sz="1800" dirty="0" smtClean="0">
                <a:solidFill>
                  <a:schemeClr val="tx1"/>
                </a:solidFill>
              </a:rPr>
              <a:t>session</a:t>
            </a:r>
          </a:p>
          <a:p>
            <a:pPr algn="ctr"/>
            <a:r>
              <a:rPr lang="en-US" sz="1800" dirty="0" smtClean="0">
                <a:solidFill>
                  <a:schemeClr val="tx1"/>
                </a:solidFill>
              </a:rPr>
              <a:t>May </a:t>
            </a:r>
            <a:r>
              <a:rPr lang="en-US" sz="1800" dirty="0">
                <a:solidFill>
                  <a:schemeClr val="tx1"/>
                </a:solidFill>
              </a:rPr>
              <a:t>31, </a:t>
            </a:r>
            <a:r>
              <a:rPr lang="en-US" sz="1800" dirty="0" smtClean="0">
                <a:solidFill>
                  <a:schemeClr val="tx1"/>
                </a:solidFill>
              </a:rPr>
              <a:t>2023 </a:t>
            </a:r>
            <a:endParaRPr lang="en-US" sz="1800" dirty="0">
              <a:solidFill>
                <a:schemeClr val="tx1"/>
              </a:solidFill>
            </a:endParaRPr>
          </a:p>
          <a:p>
            <a:pPr algn="ctr"/>
            <a:r>
              <a:rPr lang="en-US" sz="1800" dirty="0" smtClean="0">
                <a:solidFill>
                  <a:schemeClr val="tx1"/>
                </a:solidFill>
              </a:rPr>
              <a:t> </a:t>
            </a:r>
            <a:endParaRPr lang="en-US" sz="1800" dirty="0">
              <a:solidFill>
                <a:schemeClr val="tx1"/>
              </a:solidFill>
            </a:endParaRPr>
          </a:p>
          <a:p>
            <a:pPr algn="ctr"/>
            <a:r>
              <a:rPr lang="en-US" sz="1800" dirty="0">
                <a:solidFill>
                  <a:schemeClr val="tx1"/>
                </a:solidFill>
              </a:rPr>
              <a:t>Register </a:t>
            </a:r>
            <a:r>
              <a:rPr lang="en-US" sz="1800" dirty="0" smtClean="0">
                <a:solidFill>
                  <a:schemeClr val="tx1"/>
                </a:solidFill>
              </a:rPr>
              <a:t>at</a:t>
            </a:r>
          </a:p>
          <a:p>
            <a:pPr algn="ctr"/>
            <a:r>
              <a:rPr lang="en-US" sz="1800" dirty="0" smtClean="0">
                <a:hlinkClick r:id="rId2"/>
              </a:rPr>
              <a:t>www.MRSC.org/training</a:t>
            </a:r>
            <a:r>
              <a:rPr lang="en-US" sz="1800" dirty="0"/>
              <a:t>.</a:t>
            </a:r>
          </a:p>
          <a:p>
            <a:endParaRPr lang="en-US"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4390" r="2832"/>
          <a:stretch/>
        </p:blipFill>
        <p:spPr>
          <a:xfrm>
            <a:off x="5509290" y="0"/>
            <a:ext cx="6654801" cy="6858000"/>
          </a:xfrm>
          <a:prstGeom prst="rect">
            <a:avLst/>
          </a:prstGeom>
        </p:spPr>
      </p:pic>
    </p:spTree>
    <p:extLst>
      <p:ext uri="{BB962C8B-B14F-4D97-AF65-F5344CB8AC3E}">
        <p14:creationId xmlns:p14="http://schemas.microsoft.com/office/powerpoint/2010/main" val="3626055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t="7421" b="7970"/>
          <a:stretch/>
        </p:blipFill>
        <p:spPr>
          <a:xfrm>
            <a:off x="0" y="-12700"/>
            <a:ext cx="12192000" cy="6877050"/>
          </a:xfrm>
          <a:prstGeom prst="rect">
            <a:avLst/>
          </a:prstGeom>
        </p:spPr>
      </p:pic>
      <p:sp>
        <p:nvSpPr>
          <p:cNvPr id="2" name="Title 1"/>
          <p:cNvSpPr>
            <a:spLocks noGrp="1"/>
          </p:cNvSpPr>
          <p:nvPr>
            <p:ph type="ctrTitle"/>
          </p:nvPr>
        </p:nvSpPr>
        <p:spPr>
          <a:xfrm>
            <a:off x="2066036" y="3611888"/>
            <a:ext cx="7989752" cy="1504844"/>
          </a:xfrm>
        </p:spPr>
        <p:txBody>
          <a:bodyPr>
            <a:normAutofit/>
          </a:bodyPr>
          <a:lstStyle/>
          <a:p>
            <a:pPr algn="ctr"/>
            <a:r>
              <a:rPr lang="en-US" sz="2400" b="1" dirty="0">
                <a:solidFill>
                  <a:schemeClr val="tx2">
                    <a:lumMod val="60000"/>
                    <a:lumOff val="40000"/>
                  </a:schemeClr>
                </a:solidFill>
                <a:latin typeface="Garamond" panose="02020404030301010803" pitchFamily="18" charset="0"/>
                <a:cs typeface="Arial" panose="020B0604020202020204" pitchFamily="34" charset="0"/>
              </a:rPr>
              <a:t/>
            </a:r>
            <a:br>
              <a:rPr lang="en-US" sz="2400" b="1" dirty="0">
                <a:solidFill>
                  <a:schemeClr val="tx2">
                    <a:lumMod val="60000"/>
                    <a:lumOff val="40000"/>
                  </a:schemeClr>
                </a:solidFill>
                <a:latin typeface="Garamond" panose="02020404030301010803" pitchFamily="18" charset="0"/>
                <a:cs typeface="Arial" panose="020B0604020202020204" pitchFamily="34" charset="0"/>
              </a:rPr>
            </a:br>
            <a:r>
              <a:rPr lang="en-US" sz="2400" b="1" i="1" dirty="0">
                <a:solidFill>
                  <a:schemeClr val="tx2">
                    <a:lumMod val="60000"/>
                    <a:lumOff val="40000"/>
                  </a:schemeClr>
                </a:solidFill>
                <a:latin typeface="Garamond" panose="02020404030301010803" pitchFamily="18" charset="0"/>
                <a:cs typeface="Arial" panose="020B0604020202020204" pitchFamily="34" charset="0"/>
              </a:rPr>
              <a:t/>
            </a:r>
            <a:br>
              <a:rPr lang="en-US" sz="2400" b="1" i="1" dirty="0">
                <a:solidFill>
                  <a:schemeClr val="tx2">
                    <a:lumMod val="60000"/>
                    <a:lumOff val="40000"/>
                  </a:schemeClr>
                </a:solidFill>
                <a:latin typeface="Garamond" panose="02020404030301010803" pitchFamily="18" charset="0"/>
                <a:cs typeface="Arial" panose="020B0604020202020204" pitchFamily="34" charset="0"/>
              </a:rPr>
            </a:br>
            <a:endParaRPr lang="en-US" sz="2200" b="1" i="1" dirty="0">
              <a:latin typeface="Garamond" panose="02020404030301010803" pitchFamily="18" charset="0"/>
              <a:cs typeface="Arial" panose="020B0604020202020204" pitchFamily="34" charset="0"/>
            </a:endParaRPr>
          </a:p>
        </p:txBody>
      </p:sp>
      <p:sp>
        <p:nvSpPr>
          <p:cNvPr id="14" name="Rectangle 13"/>
          <p:cNvSpPr/>
          <p:nvPr/>
        </p:nvSpPr>
        <p:spPr>
          <a:xfrm>
            <a:off x="1159241" y="258961"/>
            <a:ext cx="10203627" cy="923330"/>
          </a:xfrm>
          <a:prstGeom prst="rect">
            <a:avLst/>
          </a:prstGeom>
        </p:spPr>
        <p:txBody>
          <a:bodyPr wrap="none">
            <a:spAutoFit/>
          </a:bodyPr>
          <a:lstStyle/>
          <a:p>
            <a:pPr algn="ctr">
              <a:spcBef>
                <a:spcPts val="0"/>
              </a:spcBef>
            </a:pPr>
            <a:r>
              <a:rPr lang="en-US" sz="5400" b="1" dirty="0">
                <a:solidFill>
                  <a:schemeClr val="bg1"/>
                </a:solidFill>
                <a:latin typeface="Garamond" panose="02020404030301010803" pitchFamily="18" charset="0"/>
              </a:rPr>
              <a:t>WAPRO Conference - </a:t>
            </a:r>
            <a:r>
              <a:rPr lang="en-US" sz="5400" b="1" dirty="0" smtClean="0">
                <a:solidFill>
                  <a:schemeClr val="bg1"/>
                </a:solidFill>
                <a:latin typeface="Garamond" panose="02020404030301010803" pitchFamily="18" charset="0"/>
              </a:rPr>
              <a:t>Spring 2023</a:t>
            </a:r>
            <a:endParaRPr lang="en-US" sz="5400" b="1" dirty="0">
              <a:solidFill>
                <a:schemeClr val="bg1"/>
              </a:solidFill>
              <a:latin typeface="Garamond" panose="02020404030301010803" pitchFamily="18" charset="0"/>
            </a:endParaRPr>
          </a:p>
        </p:txBody>
      </p:sp>
      <p:pic>
        <p:nvPicPr>
          <p:cNvPr id="15" name="Picture 14"/>
          <p:cNvPicPr>
            <a:picLocks noChangeAspect="1"/>
          </p:cNvPicPr>
          <p:nvPr/>
        </p:nvPicPr>
        <p:blipFill>
          <a:blip r:embed="rId4"/>
          <a:stretch>
            <a:fillRect/>
          </a:stretch>
        </p:blipFill>
        <p:spPr>
          <a:xfrm>
            <a:off x="0" y="6138247"/>
            <a:ext cx="12192000" cy="733425"/>
          </a:xfrm>
          <a:prstGeom prst="rect">
            <a:avLst/>
          </a:prstGeom>
        </p:spPr>
      </p:pic>
      <p:sp>
        <p:nvSpPr>
          <p:cNvPr id="7" name="TextBox 6"/>
          <p:cNvSpPr txBox="1"/>
          <p:nvPr/>
        </p:nvSpPr>
        <p:spPr>
          <a:xfrm>
            <a:off x="6350" y="6120238"/>
            <a:ext cx="12191999" cy="769441"/>
          </a:xfrm>
          <a:prstGeom prst="rect">
            <a:avLst/>
          </a:prstGeom>
          <a:noFill/>
        </p:spPr>
        <p:txBody>
          <a:bodyPr wrap="square" rtlCol="0">
            <a:spAutoFit/>
          </a:bodyPr>
          <a:lstStyle/>
          <a:p>
            <a:pPr algn="ctr"/>
            <a:r>
              <a:rPr lang="en-US" sz="4400" b="1" dirty="0" smtClean="0">
                <a:solidFill>
                  <a:schemeClr val="bg1"/>
                </a:solidFill>
                <a:latin typeface="Garamond" panose="02020404030301010803" pitchFamily="18" charset="0"/>
              </a:rPr>
              <a:t>Legal Update - Finis</a:t>
            </a:r>
            <a:endParaRPr lang="en-US" sz="44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853335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1"/>
            <a:ext cx="12192000" cy="6871672"/>
          </a:xfrm>
          <a:prstGeom prst="rect">
            <a:avLst/>
          </a:prstGeom>
        </p:spPr>
      </p:pic>
      <p:sp>
        <p:nvSpPr>
          <p:cNvPr id="5" name="Title 4"/>
          <p:cNvSpPr>
            <a:spLocks noGrp="1"/>
          </p:cNvSpPr>
          <p:nvPr>
            <p:ph type="title" idx="4294967295"/>
          </p:nvPr>
        </p:nvSpPr>
        <p:spPr>
          <a:xfrm>
            <a:off x="1033895" y="1849441"/>
            <a:ext cx="3629193" cy="819150"/>
          </a:xfrm>
        </p:spPr>
        <p:txBody>
          <a:bodyPr/>
          <a:lstStyle/>
          <a:p>
            <a:pPr algn="ctr"/>
            <a:r>
              <a:rPr lang="en-US" sz="6600" b="1" dirty="0" smtClean="0">
                <a:solidFill>
                  <a:schemeClr val="bg1"/>
                </a:solidFill>
              </a:rPr>
              <a:t>Court Decisions</a:t>
            </a:r>
            <a:endParaRPr lang="en-US" sz="6600" b="1"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4351" y="962526"/>
            <a:ext cx="6272463" cy="4704347"/>
          </a:xfrm>
          <a:prstGeom prst="rect">
            <a:avLst/>
          </a:prstGeom>
        </p:spPr>
      </p:pic>
    </p:spTree>
    <p:extLst>
      <p:ext uri="{BB962C8B-B14F-4D97-AF65-F5344CB8AC3E}">
        <p14:creationId xmlns:p14="http://schemas.microsoft.com/office/powerpoint/2010/main" val="2119864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lvl="0" indent="0">
              <a:lnSpc>
                <a:spcPct val="90000"/>
              </a:lnSpc>
              <a:spcBef>
                <a:spcPts val="0"/>
              </a:spcBef>
              <a:buNone/>
            </a:pPr>
            <a:r>
              <a:rPr lang="en-US" sz="2800" i="1" dirty="0" smtClean="0"/>
              <a:t>District Court</a:t>
            </a:r>
          </a:p>
          <a:p>
            <a:pPr marL="228600" lvl="0" indent="0">
              <a:lnSpc>
                <a:spcPct val="90000"/>
              </a:lnSpc>
              <a:spcBef>
                <a:spcPts val="0"/>
              </a:spcBef>
              <a:spcAft>
                <a:spcPts val="1200"/>
              </a:spcAft>
              <a:buNone/>
            </a:pPr>
            <a:r>
              <a:rPr lang="en-US" sz="2800" dirty="0"/>
              <a:t>The UW, as required by the Animal Welfare Act, appoints a committee to assess animal </a:t>
            </a:r>
            <a:r>
              <a:rPr lang="en-US" sz="2800" dirty="0" smtClean="0"/>
              <a:t>care and </a:t>
            </a:r>
            <a:r>
              <a:rPr lang="en-US" sz="2800" dirty="0"/>
              <a:t>treatment practices as required in experimental research facilities. Some committee members participate anonymously because of personal, family and pet safety concerns. PETA requested committee appointment letters under the PRA. UW provided 3</a:t>
            </a:r>
            <a:r>
              <a:rPr lang="en-US" sz="2800" baseline="30000" dirty="0"/>
              <a:t>rd</a:t>
            </a:r>
            <a:r>
              <a:rPr lang="en-US" sz="2800" dirty="0"/>
              <a:t> party notice of </a:t>
            </a:r>
            <a:r>
              <a:rPr lang="en-US" sz="2800" dirty="0" smtClean="0"/>
              <a:t>intended </a:t>
            </a:r>
            <a:r>
              <a:rPr lang="en-US" sz="2800" dirty="0"/>
              <a:t>records release to the committee </a:t>
            </a:r>
            <a:r>
              <a:rPr lang="en-US" sz="2800" dirty="0" smtClean="0"/>
              <a:t>members. They sought </a:t>
            </a:r>
            <a:r>
              <a:rPr lang="en-US" sz="2800" dirty="0"/>
              <a:t>to enjoin release as a violation of US and State Constitutional rights affiliation, association and expression. The District Court granted a preliminary injunction. PETA appealed</a:t>
            </a:r>
            <a:r>
              <a:rPr lang="en-US" sz="2800" dirty="0" smtClean="0"/>
              <a:t>.</a:t>
            </a:r>
            <a:endParaRPr lang="en-US" sz="2800" dirty="0"/>
          </a:p>
        </p:txBody>
      </p:sp>
      <p:sp>
        <p:nvSpPr>
          <p:cNvPr id="5" name="Title 4"/>
          <p:cNvSpPr>
            <a:spLocks noGrp="1"/>
          </p:cNvSpPr>
          <p:nvPr>
            <p:ph type="title"/>
          </p:nvPr>
        </p:nvSpPr>
        <p:spPr/>
        <p:txBody>
          <a:bodyPr>
            <a:noAutofit/>
          </a:bodyPr>
          <a:lstStyle/>
          <a:p>
            <a:pPr>
              <a:lnSpc>
                <a:spcPct val="80000"/>
              </a:lnSpc>
            </a:pPr>
            <a:r>
              <a:rPr lang="en-US" sz="3600" b="1" dirty="0" smtClean="0"/>
              <a:t>Sullivan v. University of Washington</a:t>
            </a:r>
            <a:endParaRPr lang="en-US" sz="3600" dirty="0"/>
          </a:p>
        </p:txBody>
      </p:sp>
      <p:sp>
        <p:nvSpPr>
          <p:cNvPr id="7" name="Title 4"/>
          <p:cNvSpPr txBox="1">
            <a:spLocks/>
          </p:cNvSpPr>
          <p:nvPr/>
        </p:nvSpPr>
        <p:spPr>
          <a:xfrm>
            <a:off x="947776" y="907603"/>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60 F.4</a:t>
            </a:r>
            <a:r>
              <a:rPr lang="en-US" sz="2800" b="1" baseline="30000" dirty="0" smtClean="0">
                <a:latin typeface="Garamond" panose="02020404030301010803" pitchFamily="18" charset="0"/>
                <a:cs typeface="Arial" panose="020B0604020202020204" pitchFamily="34" charset="0"/>
              </a:rPr>
              <a:t>th</a:t>
            </a:r>
            <a:r>
              <a:rPr lang="en-US" sz="2800" b="1" dirty="0" smtClean="0">
                <a:latin typeface="Garamond" panose="02020404030301010803" pitchFamily="18" charset="0"/>
                <a:cs typeface="Arial" panose="020B0604020202020204" pitchFamily="34" charset="0"/>
              </a:rPr>
              <a:t> 574 (2023</a:t>
            </a:r>
            <a:r>
              <a:rPr lang="en-US" sz="2800" b="1" dirty="0">
                <a:latin typeface="Garamond" panose="02020404030301010803" pitchFamily="18" charset="0"/>
                <a:cs typeface="Arial" panose="020B0604020202020204" pitchFamily="34" charset="0"/>
              </a:rPr>
              <a:t>)</a:t>
            </a: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solidFill>
                  <a:schemeClr val="bg1">
                    <a:lumMod val="50000"/>
                  </a:schemeClr>
                </a:solidFill>
              </a:rPr>
              <a:t>	</a:t>
            </a:r>
            <a:r>
              <a:rPr lang="en-US" dirty="0">
                <a:solidFill>
                  <a:schemeClr val="bg1">
                    <a:lumMod val="50000"/>
                  </a:schemeClr>
                </a:solidFill>
              </a:rPr>
              <a:t>Procedure</a:t>
            </a:r>
            <a:r>
              <a:rPr lang="en-US" dirty="0" smtClean="0">
                <a:solidFill>
                  <a:schemeClr val="bg1">
                    <a:lumMod val="50000"/>
                  </a:schemeClr>
                </a:solidFill>
              </a:rPr>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t>	</a:t>
            </a:r>
            <a:r>
              <a:rPr lang="en-US" b="1" dirty="0"/>
              <a:t>Constitutional</a:t>
            </a: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4</a:t>
            </a:fld>
            <a:endParaRPr lang="en-US" dirty="0">
              <a:solidFill>
                <a:schemeClr val="bg1"/>
              </a:solidFill>
            </a:endParaRPr>
          </a:p>
        </p:txBody>
      </p:sp>
    </p:spTree>
    <p:extLst>
      <p:ext uri="{BB962C8B-B14F-4D97-AF65-F5344CB8AC3E}">
        <p14:creationId xmlns:p14="http://schemas.microsoft.com/office/powerpoint/2010/main" val="1469004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lvl="0" indent="0">
              <a:lnSpc>
                <a:spcPct val="90000"/>
              </a:lnSpc>
              <a:spcBef>
                <a:spcPts val="0"/>
              </a:spcBef>
              <a:buNone/>
            </a:pPr>
            <a:r>
              <a:rPr lang="en-US" sz="2800" i="1" dirty="0" smtClean="0"/>
              <a:t>9</a:t>
            </a:r>
            <a:r>
              <a:rPr lang="en-US" sz="2800" i="1" baseline="30000" dirty="0" smtClean="0"/>
              <a:t>th</a:t>
            </a:r>
            <a:r>
              <a:rPr lang="en-US" sz="2800" i="1" dirty="0" smtClean="0"/>
              <a:t> Circuit Court of Appeals</a:t>
            </a:r>
          </a:p>
          <a:p>
            <a:pPr marL="228600" lvl="0" indent="0">
              <a:lnSpc>
                <a:spcPct val="90000"/>
              </a:lnSpc>
              <a:spcBef>
                <a:spcPts val="0"/>
              </a:spcBef>
              <a:spcAft>
                <a:spcPts val="1200"/>
              </a:spcAft>
              <a:buNone/>
            </a:pPr>
            <a:r>
              <a:rPr lang="en-US" sz="2800" dirty="0"/>
              <a:t>The US Constitution’s </a:t>
            </a:r>
            <a:r>
              <a:rPr lang="en-US" sz="2800" dirty="0" smtClean="0"/>
              <a:t>First Amendment protects </a:t>
            </a:r>
            <a:r>
              <a:rPr lang="en-US" sz="2800" dirty="0"/>
              <a:t>the right of those who join together to advance shared beliefs, goals, and ideas, which, if pursued individually, would be protected by the First </a:t>
            </a:r>
            <a:r>
              <a:rPr lang="en-US" sz="2800" dirty="0" smtClean="0"/>
              <a:t>Amendment. This </a:t>
            </a:r>
            <a:r>
              <a:rPr lang="en-US" sz="2800" dirty="0"/>
              <a:t>may be infringed </a:t>
            </a:r>
            <a:r>
              <a:rPr lang="en-US" sz="2800" dirty="0" smtClean="0"/>
              <a:t>by </a:t>
            </a:r>
            <a:r>
              <a:rPr lang="en-US" sz="2800" dirty="0"/>
              <a:t>compelled “disclosure of the fact of membership in a group seeking anonymity.  The letters of appointment exist only because the Committee members appointment, not to enhance effective advocacy of their views or lawful private interests, but rather to fulfill federal requirements</a:t>
            </a:r>
            <a:r>
              <a:rPr lang="en-US" sz="2800" dirty="0" smtClean="0"/>
              <a:t>.</a:t>
            </a:r>
          </a:p>
          <a:p>
            <a:pPr marL="228600" lvl="0" indent="0">
              <a:lnSpc>
                <a:spcPct val="90000"/>
              </a:lnSpc>
              <a:spcBef>
                <a:spcPts val="0"/>
              </a:spcBef>
              <a:spcAft>
                <a:spcPts val="1200"/>
              </a:spcAft>
              <a:buNone/>
            </a:pPr>
            <a:endParaRPr lang="en-US" sz="2600" dirty="0" smtClean="0"/>
          </a:p>
          <a:p>
            <a:pPr marL="228600" lvl="0" indent="0">
              <a:lnSpc>
                <a:spcPct val="90000"/>
              </a:lnSpc>
              <a:spcBef>
                <a:spcPts val="0"/>
              </a:spcBef>
              <a:spcAft>
                <a:spcPts val="1200"/>
              </a:spcAft>
              <a:buNone/>
            </a:pPr>
            <a:endParaRPr lang="en-US" sz="2600" dirty="0"/>
          </a:p>
        </p:txBody>
      </p:sp>
      <p:sp>
        <p:nvSpPr>
          <p:cNvPr id="5" name="Title 4"/>
          <p:cNvSpPr>
            <a:spLocks noGrp="1"/>
          </p:cNvSpPr>
          <p:nvPr>
            <p:ph type="title"/>
          </p:nvPr>
        </p:nvSpPr>
        <p:spPr/>
        <p:txBody>
          <a:bodyPr>
            <a:noAutofit/>
          </a:bodyPr>
          <a:lstStyle/>
          <a:p>
            <a:pPr>
              <a:lnSpc>
                <a:spcPct val="80000"/>
              </a:lnSpc>
            </a:pPr>
            <a:r>
              <a:rPr lang="en-US" sz="3600" b="1" dirty="0" smtClean="0"/>
              <a:t>Sullivan v. University of Washington</a:t>
            </a:r>
            <a:endParaRPr lang="en-US" sz="3600" dirty="0"/>
          </a:p>
        </p:txBody>
      </p:sp>
      <p:sp>
        <p:nvSpPr>
          <p:cNvPr id="7" name="Title 4"/>
          <p:cNvSpPr txBox="1">
            <a:spLocks/>
          </p:cNvSpPr>
          <p:nvPr/>
        </p:nvSpPr>
        <p:spPr>
          <a:xfrm>
            <a:off x="947776" y="87895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60 F.4</a:t>
            </a:r>
            <a:r>
              <a:rPr lang="en-US" sz="2800" b="1" baseline="30000" dirty="0" smtClean="0">
                <a:latin typeface="Garamond" panose="02020404030301010803" pitchFamily="18" charset="0"/>
                <a:cs typeface="Arial" panose="020B0604020202020204" pitchFamily="34" charset="0"/>
              </a:rPr>
              <a:t>th</a:t>
            </a:r>
            <a:r>
              <a:rPr lang="en-US" sz="2800" b="1" dirty="0" smtClean="0">
                <a:latin typeface="Garamond" panose="02020404030301010803" pitchFamily="18" charset="0"/>
                <a:cs typeface="Arial" panose="020B0604020202020204" pitchFamily="34" charset="0"/>
              </a:rPr>
              <a:t> 574 (2023</a:t>
            </a:r>
            <a:r>
              <a:rPr lang="en-US" sz="2800" b="1" dirty="0">
                <a:latin typeface="Garamond" panose="02020404030301010803" pitchFamily="18" charset="0"/>
                <a:cs typeface="Arial" panose="020B0604020202020204" pitchFamily="34" charset="0"/>
              </a:rPr>
              <a:t>)</a:t>
            </a: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solidFill>
                  <a:schemeClr val="bg1">
                    <a:lumMod val="50000"/>
                  </a:schemeClr>
                </a:solidFill>
              </a:rPr>
              <a:t>	</a:t>
            </a:r>
            <a:r>
              <a:rPr lang="en-US" dirty="0">
                <a:solidFill>
                  <a:schemeClr val="bg1">
                    <a:lumMod val="50000"/>
                  </a:schemeClr>
                </a:solidFill>
              </a:rPr>
              <a:t>Procedure</a:t>
            </a:r>
            <a:r>
              <a:rPr lang="en-US" dirty="0" smtClean="0">
                <a:solidFill>
                  <a:schemeClr val="bg1">
                    <a:lumMod val="50000"/>
                  </a:schemeClr>
                </a:solidFill>
              </a:rPr>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t>	</a:t>
            </a:r>
            <a:r>
              <a:rPr lang="en-US" b="1" dirty="0"/>
              <a:t>Constitutional</a:t>
            </a: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2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5</a:t>
            </a:fld>
            <a:endParaRPr lang="en-US" dirty="0">
              <a:solidFill>
                <a:schemeClr val="bg1"/>
              </a:solidFill>
            </a:endParaRPr>
          </a:p>
        </p:txBody>
      </p:sp>
    </p:spTree>
    <p:extLst>
      <p:ext uri="{BB962C8B-B14F-4D97-AF65-F5344CB8AC3E}">
        <p14:creationId xmlns:p14="http://schemas.microsoft.com/office/powerpoint/2010/main" val="553886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7860" y="1567790"/>
            <a:ext cx="10079915" cy="4800600"/>
          </a:xfrm>
        </p:spPr>
        <p:txBody>
          <a:bodyPr>
            <a:noAutofit/>
          </a:bodyPr>
          <a:lstStyle/>
          <a:p>
            <a:pPr marL="0" indent="0">
              <a:lnSpc>
                <a:spcPct val="90000"/>
              </a:lnSpc>
              <a:spcBef>
                <a:spcPts val="0"/>
              </a:spcBef>
              <a:buNone/>
            </a:pPr>
            <a:r>
              <a:rPr lang="en-US" sz="2600" i="1" dirty="0" smtClean="0"/>
              <a:t>Trial Court</a:t>
            </a:r>
          </a:p>
          <a:p>
            <a:pPr marL="228600" lvl="0" indent="0">
              <a:lnSpc>
                <a:spcPct val="90000"/>
              </a:lnSpc>
              <a:spcBef>
                <a:spcPts val="0"/>
              </a:spcBef>
              <a:spcAft>
                <a:spcPts val="1200"/>
              </a:spcAft>
              <a:buNone/>
            </a:pPr>
            <a:r>
              <a:rPr lang="en-US" sz="2600" dirty="0" smtClean="0"/>
              <a:t>On remand from </a:t>
            </a:r>
            <a:r>
              <a:rPr lang="en-US" sz="2600" i="1" dirty="0" smtClean="0"/>
              <a:t>Herrick v. Dep’t Soc. And Health Services</a:t>
            </a:r>
            <a:r>
              <a:rPr lang="en-US" sz="2600" dirty="0" smtClean="0"/>
              <a:t>, No. 37362-2 (unpublished) (2020), through a motion to show cause, DSHS established it does not maintain individual mail logs and the production of general mail log contained information requester sought. Trial court ordered $1 a day penalty for improperly redacted photograph.</a:t>
            </a:r>
          </a:p>
          <a:p>
            <a:pPr marL="0" lvl="0" indent="0">
              <a:lnSpc>
                <a:spcPct val="90000"/>
              </a:lnSpc>
              <a:spcBef>
                <a:spcPts val="0"/>
              </a:spcBef>
              <a:buNone/>
            </a:pPr>
            <a:r>
              <a:rPr lang="en-US" sz="2600" i="1" dirty="0" smtClean="0"/>
              <a:t>Court of Appeals</a:t>
            </a:r>
          </a:p>
          <a:p>
            <a:pPr marL="228600" lvl="0" indent="0">
              <a:lnSpc>
                <a:spcPct val="90000"/>
              </a:lnSpc>
              <a:spcBef>
                <a:spcPts val="0"/>
              </a:spcBef>
              <a:spcAft>
                <a:spcPts val="1200"/>
              </a:spcAft>
              <a:buNone/>
            </a:pPr>
            <a:r>
              <a:rPr lang="en-US" sz="2600" dirty="0" smtClean="0"/>
              <a:t>Agencies may make motions to show cause in PRA actions. DSHS is not obligated to create an individual mail log. Production of general mail log contained information that requester sought. No abuse of discretion in ordering total penalty of $636. Prevailing requesters are entitled to award of costs and trial court did not award costs. This was an error..</a:t>
            </a:r>
            <a:endParaRPr lang="en-US" sz="2600" dirty="0"/>
          </a:p>
        </p:txBody>
      </p:sp>
      <p:sp>
        <p:nvSpPr>
          <p:cNvPr id="5" name="Title 4"/>
          <p:cNvSpPr>
            <a:spLocks noGrp="1"/>
          </p:cNvSpPr>
          <p:nvPr>
            <p:ph type="title"/>
          </p:nvPr>
        </p:nvSpPr>
        <p:spPr>
          <a:xfrm>
            <a:off x="1034716" y="231440"/>
            <a:ext cx="10942676" cy="988332"/>
          </a:xfrm>
        </p:spPr>
        <p:txBody>
          <a:bodyPr>
            <a:noAutofit/>
          </a:bodyPr>
          <a:lstStyle/>
          <a:p>
            <a:pPr>
              <a:lnSpc>
                <a:spcPct val="80000"/>
              </a:lnSpc>
            </a:pPr>
            <a:r>
              <a:rPr lang="en-US" sz="3600" b="1" dirty="0" smtClean="0"/>
              <a:t>Herrick v. DSHS</a:t>
            </a:r>
            <a:endParaRPr lang="en-US" sz="3600" dirty="0"/>
          </a:p>
        </p:txBody>
      </p:sp>
      <p:sp>
        <p:nvSpPr>
          <p:cNvPr id="7" name="Title 4"/>
          <p:cNvSpPr txBox="1">
            <a:spLocks/>
          </p:cNvSpPr>
          <p:nvPr/>
        </p:nvSpPr>
        <p:spPr>
          <a:xfrm>
            <a:off x="1034716" y="879935"/>
            <a:ext cx="7511228"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a:t>
            </a:r>
            <a:r>
              <a:rPr lang="en-US" sz="2800" b="1" dirty="0" smtClean="0">
                <a:latin typeface="Garamond" panose="02020404030301010803" pitchFamily="18" charset="0"/>
                <a:cs typeface="Arial" panose="020B0604020202020204" pitchFamily="34" charset="0"/>
              </a:rPr>
              <a:t>(February 22, 2023)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96102" y="6405282"/>
            <a:ext cx="12095898"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b="1" dirty="0"/>
              <a:t>Records</a:t>
            </a:r>
            <a:r>
              <a:rPr lang="en-US" dirty="0" smtClean="0"/>
              <a:t>	</a:t>
            </a:r>
            <a:r>
              <a:rPr lang="en-US" dirty="0">
                <a:solidFill>
                  <a:schemeClr val="bg1">
                    <a:lumMod val="50000"/>
                  </a:schemeClr>
                </a:solidFill>
              </a:rPr>
              <a:t>Exemptions</a:t>
            </a:r>
            <a:r>
              <a:rPr lang="en-US" b="1" dirty="0" smtClean="0"/>
              <a:t>	</a:t>
            </a:r>
            <a:r>
              <a:rPr lang="en-US" b="1" dirty="0"/>
              <a:t>Penalties</a:t>
            </a:r>
            <a:r>
              <a:rPr lang="en-US" b="1" dirty="0" smtClean="0"/>
              <a:t> </a:t>
            </a:r>
            <a:r>
              <a:rPr lang="en-US" dirty="0" smtClean="0"/>
              <a:t>	</a:t>
            </a:r>
            <a:r>
              <a:rPr lang="en-US" dirty="0">
                <a:solidFill>
                  <a:schemeClr val="bg1">
                    <a:lumMod val="50000"/>
                  </a:schemeClr>
                </a:solidFill>
              </a:rPr>
              <a:t>Constitutional</a:t>
            </a:r>
          </a:p>
        </p:txBody>
      </p:sp>
      <p:sp>
        <p:nvSpPr>
          <p:cNvPr id="6" name="TextBox 5"/>
          <p:cNvSpPr txBox="1"/>
          <p:nvPr/>
        </p:nvSpPr>
        <p:spPr>
          <a:xfrm>
            <a:off x="11401867" y="74070"/>
            <a:ext cx="711212" cy="369332"/>
          </a:xfrm>
          <a:prstGeom prst="rect">
            <a:avLst/>
          </a:prstGeom>
          <a:noFill/>
        </p:spPr>
        <p:txBody>
          <a:bodyPr wrap="square" rtlCol="0">
            <a:spAutoFit/>
          </a:bodyPr>
          <a:lstStyle/>
          <a:p>
            <a:r>
              <a:rPr lang="en-US" dirty="0" smtClean="0"/>
              <a:t>1 of 1</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6</a:t>
            </a:fld>
            <a:endParaRPr lang="en-US" dirty="0">
              <a:solidFill>
                <a:schemeClr val="bg1"/>
              </a:solidFill>
            </a:endParaRPr>
          </a:p>
        </p:txBody>
      </p:sp>
    </p:spTree>
    <p:extLst>
      <p:ext uri="{BB962C8B-B14F-4D97-AF65-F5344CB8AC3E}">
        <p14:creationId xmlns:p14="http://schemas.microsoft.com/office/powerpoint/2010/main" val="24921058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6" y="1299613"/>
            <a:ext cx="10819108" cy="4800600"/>
          </a:xfrm>
        </p:spPr>
        <p:txBody>
          <a:bodyPr>
            <a:noAutofit/>
          </a:bodyPr>
          <a:lstStyle/>
          <a:p>
            <a:pPr marL="0" indent="0">
              <a:lnSpc>
                <a:spcPct val="90000"/>
              </a:lnSpc>
              <a:spcBef>
                <a:spcPts val="0"/>
              </a:spcBef>
              <a:buNone/>
            </a:pPr>
            <a:r>
              <a:rPr lang="en-US" sz="2800" i="1" dirty="0" smtClean="0"/>
              <a:t>Trial Court</a:t>
            </a:r>
          </a:p>
          <a:p>
            <a:pPr marL="228600" lvl="0" indent="0">
              <a:lnSpc>
                <a:spcPct val="90000"/>
              </a:lnSpc>
              <a:spcBef>
                <a:spcPts val="0"/>
              </a:spcBef>
              <a:spcAft>
                <a:spcPts val="1200"/>
              </a:spcAft>
              <a:buNone/>
            </a:pPr>
            <a:r>
              <a:rPr lang="en-US" sz="2800" dirty="0"/>
              <a:t>DSHS’s pursued </a:t>
            </a:r>
            <a:r>
              <a:rPr lang="en-US" sz="2800" dirty="0" smtClean="0"/>
              <a:t>administrative child </a:t>
            </a:r>
            <a:r>
              <a:rPr lang="en-US" sz="2800" dirty="0"/>
              <a:t>support </a:t>
            </a:r>
            <a:r>
              <a:rPr lang="en-US" sz="2800" dirty="0" smtClean="0"/>
              <a:t>against Blackburn </a:t>
            </a:r>
            <a:r>
              <a:rPr lang="en-US" sz="2800" dirty="0"/>
              <a:t>(BB) </a:t>
            </a:r>
            <a:r>
              <a:rPr lang="en-US" sz="2800" dirty="0" smtClean="0"/>
              <a:t>who responded with legal </a:t>
            </a:r>
            <a:r>
              <a:rPr lang="en-US" sz="2800" dirty="0"/>
              <a:t>action against </a:t>
            </a:r>
            <a:r>
              <a:rPr lang="en-US" sz="2800" dirty="0" smtClean="0"/>
              <a:t>DSHS. On </a:t>
            </a:r>
            <a:r>
              <a:rPr lang="en-US" sz="2800" dirty="0"/>
              <a:t>June 8, </a:t>
            </a:r>
            <a:r>
              <a:rPr lang="en-US" sz="2800" dirty="0" smtClean="0"/>
              <a:t>2018, BB </a:t>
            </a:r>
            <a:r>
              <a:rPr lang="en-US" sz="2800" dirty="0"/>
              <a:t>requested </a:t>
            </a:r>
            <a:r>
              <a:rPr lang="en-US" sz="2800" dirty="0" smtClean="0"/>
              <a:t>records “</a:t>
            </a:r>
            <a:r>
              <a:rPr lang="en-US" sz="2800" dirty="0"/>
              <a:t>that concerned </a:t>
            </a:r>
            <a:r>
              <a:rPr lang="en-US" sz="2800" dirty="0" smtClean="0"/>
              <a:t>her” </a:t>
            </a:r>
            <a:r>
              <a:rPr lang="en-US" sz="2800" dirty="0"/>
              <a:t>from </a:t>
            </a:r>
            <a:r>
              <a:rPr lang="en-US" sz="2800" dirty="0" smtClean="0"/>
              <a:t>DSHS. 60 </a:t>
            </a:r>
            <a:r>
              <a:rPr lang="en-US" sz="2800" dirty="0"/>
              <a:t>days </a:t>
            </a:r>
            <a:r>
              <a:rPr lang="en-US" sz="2800" dirty="0" smtClean="0"/>
              <a:t>later DSHS </a:t>
            </a:r>
            <a:r>
              <a:rPr lang="en-US" sz="2800" dirty="0"/>
              <a:t>produced 437 pages, </a:t>
            </a:r>
            <a:r>
              <a:rPr lang="en-US" sz="2800" dirty="0" smtClean="0"/>
              <a:t>some with </a:t>
            </a:r>
            <a:r>
              <a:rPr lang="en-US" sz="2800" dirty="0"/>
              <a:t>redactions, and closed the </a:t>
            </a:r>
            <a:r>
              <a:rPr lang="en-US" sz="2800" dirty="0" smtClean="0"/>
              <a:t>request. </a:t>
            </a:r>
            <a:r>
              <a:rPr lang="en-US" sz="2800" dirty="0"/>
              <a:t>On January 11, 2019, BB again requests </a:t>
            </a:r>
            <a:r>
              <a:rPr lang="en-US" sz="2800" dirty="0" smtClean="0"/>
              <a:t>records. DSHS provided records </a:t>
            </a:r>
            <a:r>
              <a:rPr lang="en-US" sz="2800" dirty="0"/>
              <a:t>12 days </a:t>
            </a:r>
            <a:r>
              <a:rPr lang="en-US" sz="2800" dirty="0" smtClean="0"/>
              <a:t>later, </a:t>
            </a:r>
            <a:r>
              <a:rPr lang="en-US" sz="2800" dirty="0"/>
              <a:t>with clarification of the </a:t>
            </a:r>
            <a:r>
              <a:rPr lang="en-US" sz="2800" dirty="0" smtClean="0"/>
              <a:t>request, and closed the request. </a:t>
            </a:r>
            <a:r>
              <a:rPr lang="en-US" sz="2800" dirty="0"/>
              <a:t>July 2, 2019, BB </a:t>
            </a:r>
            <a:r>
              <a:rPr lang="en-US" sz="2800" dirty="0" smtClean="0"/>
              <a:t>made </a:t>
            </a:r>
            <a:r>
              <a:rPr lang="en-US" sz="2800" dirty="0"/>
              <a:t>a third request directly to Western State Hospital. Through a conversation with BB on August 30, 2019, DSHS learned </a:t>
            </a:r>
            <a:r>
              <a:rPr lang="en-US" sz="2800" dirty="0" smtClean="0"/>
              <a:t>BB </a:t>
            </a:r>
            <a:r>
              <a:rPr lang="en-US" sz="2800" dirty="0"/>
              <a:t>intended to request a broader scope of records </a:t>
            </a:r>
            <a:r>
              <a:rPr lang="en-US" sz="2800" dirty="0" smtClean="0"/>
              <a:t>for the 2</a:t>
            </a:r>
            <a:r>
              <a:rPr lang="en-US" sz="2800" baseline="30000" dirty="0" smtClean="0"/>
              <a:t>nd</a:t>
            </a:r>
            <a:r>
              <a:rPr lang="en-US" sz="2800" dirty="0" smtClean="0"/>
              <a:t> request than in DSHS’s clarification. </a:t>
            </a:r>
            <a:r>
              <a:rPr lang="en-US" sz="2800" dirty="0"/>
              <a:t>DSHS reopened the second request with </a:t>
            </a:r>
            <a:r>
              <a:rPr lang="en-US" sz="2800" dirty="0" smtClean="0"/>
              <a:t>a </a:t>
            </a:r>
            <a:r>
              <a:rPr lang="en-US" sz="2800" dirty="0"/>
              <a:t>final installment produced August 26, 2020. </a:t>
            </a:r>
            <a:r>
              <a:rPr lang="en-US" sz="2800" dirty="0" smtClean="0"/>
              <a:t>BB filed suit over the second request on September </a:t>
            </a:r>
            <a:r>
              <a:rPr lang="en-US" sz="2800" dirty="0"/>
              <a:t>5, </a:t>
            </a:r>
            <a:r>
              <a:rPr lang="en-US" sz="2800" dirty="0" smtClean="0"/>
              <a:t>2019.</a:t>
            </a:r>
          </a:p>
        </p:txBody>
      </p:sp>
      <p:sp>
        <p:nvSpPr>
          <p:cNvPr id="5" name="Title 4"/>
          <p:cNvSpPr>
            <a:spLocks noGrp="1"/>
          </p:cNvSpPr>
          <p:nvPr>
            <p:ph type="title"/>
          </p:nvPr>
        </p:nvSpPr>
        <p:spPr/>
        <p:txBody>
          <a:bodyPr>
            <a:noAutofit/>
          </a:bodyPr>
          <a:lstStyle/>
          <a:p>
            <a:pPr>
              <a:lnSpc>
                <a:spcPct val="80000"/>
              </a:lnSpc>
            </a:pPr>
            <a:r>
              <a:rPr lang="en-US" sz="3600" b="1" dirty="0" smtClean="0"/>
              <a:t>Blackburn v. State, DSHS</a:t>
            </a:r>
            <a:endParaRPr lang="en-US" sz="3600" dirty="0"/>
          </a:p>
        </p:txBody>
      </p:sp>
      <p:sp>
        <p:nvSpPr>
          <p:cNvPr id="7" name="Title 4"/>
          <p:cNvSpPr txBox="1">
            <a:spLocks/>
          </p:cNvSpPr>
          <p:nvPr/>
        </p:nvSpPr>
        <p:spPr>
          <a:xfrm>
            <a:off x="947776" y="86231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a:t>
            </a:r>
            <a:r>
              <a:rPr lang="en-US" sz="2800" b="1" dirty="0" smtClean="0">
                <a:latin typeface="Garamond" panose="02020404030301010803" pitchFamily="18" charset="0"/>
                <a:cs typeface="Arial" panose="020B0604020202020204" pitchFamily="34" charset="0"/>
              </a:rPr>
              <a:t>(February 9, 2023)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b="1" dirty="0"/>
              <a:t>Records</a:t>
            </a:r>
            <a:r>
              <a:rPr lang="en-US" dirty="0" smtClean="0"/>
              <a:t>	</a:t>
            </a:r>
            <a:r>
              <a:rPr lang="en-US" dirty="0">
                <a:solidFill>
                  <a:schemeClr val="bg1">
                    <a:lumMod val="50000"/>
                  </a:schemeClr>
                </a:solidFill>
              </a:rPr>
              <a:t>Exemptions</a:t>
            </a:r>
            <a:r>
              <a:rPr lang="en-US" b="1" dirty="0" smtClean="0"/>
              <a:t>	</a:t>
            </a:r>
            <a:r>
              <a:rPr lang="en-US" b="1" dirty="0"/>
              <a:t>Penalties</a:t>
            </a:r>
            <a:r>
              <a:rPr lang="en-US" b="1" dirty="0" smtClean="0"/>
              <a:t> </a:t>
            </a:r>
            <a:r>
              <a:rPr lang="en-US" dirty="0" smtClean="0"/>
              <a:t>	</a:t>
            </a:r>
            <a:r>
              <a:rPr lang="en-US" dirty="0" smtClean="0">
                <a:solidFill>
                  <a:schemeClr val="bg1">
                    <a:lumMod val="50000"/>
                  </a:schemeClr>
                </a:solidFill>
              </a:rPr>
              <a:t>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2</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7</a:t>
            </a:fld>
            <a:endParaRPr lang="en-US" dirty="0">
              <a:solidFill>
                <a:schemeClr val="bg1"/>
              </a:solidFill>
            </a:endParaRPr>
          </a:p>
        </p:txBody>
      </p:sp>
    </p:spTree>
    <p:extLst>
      <p:ext uri="{BB962C8B-B14F-4D97-AF65-F5344CB8AC3E}">
        <p14:creationId xmlns:p14="http://schemas.microsoft.com/office/powerpoint/2010/main" val="169902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5" y="1567790"/>
            <a:ext cx="10686761" cy="4800600"/>
          </a:xfrm>
        </p:spPr>
        <p:txBody>
          <a:bodyPr>
            <a:noAutofit/>
          </a:bodyPr>
          <a:lstStyle/>
          <a:p>
            <a:pPr marL="0" lvl="0" indent="0">
              <a:lnSpc>
                <a:spcPct val="90000"/>
              </a:lnSpc>
              <a:spcBef>
                <a:spcPts val="0"/>
              </a:spcBef>
              <a:buNone/>
            </a:pPr>
            <a:r>
              <a:rPr lang="en-US" sz="2800" i="1" dirty="0"/>
              <a:t>Court of Appeals</a:t>
            </a:r>
          </a:p>
          <a:p>
            <a:pPr marL="228600" lvl="0" indent="0">
              <a:lnSpc>
                <a:spcPct val="90000"/>
              </a:lnSpc>
              <a:spcBef>
                <a:spcPts val="0"/>
              </a:spcBef>
              <a:spcAft>
                <a:spcPts val="1200"/>
              </a:spcAft>
              <a:buNone/>
            </a:pPr>
            <a:r>
              <a:rPr lang="en-US" sz="2600" dirty="0"/>
              <a:t>Denial of a requested record is a prerequisite for filing an action for judicial review of an agency decision under the PRA. Only after an agency has taken final action, or inaction, indicating the nonproduction of responsive records is a PRA suit “ripe.” DSHS took no final action while it continued to provide responsive records in </a:t>
            </a:r>
            <a:r>
              <a:rPr lang="en-US" sz="2600" dirty="0" smtClean="0"/>
              <a:t>installments</a:t>
            </a:r>
            <a:r>
              <a:rPr lang="en-US" sz="2800" dirty="0" smtClean="0"/>
              <a:t>.</a:t>
            </a:r>
            <a:endParaRPr lang="en-US" sz="2800" dirty="0"/>
          </a:p>
        </p:txBody>
      </p:sp>
      <p:sp>
        <p:nvSpPr>
          <p:cNvPr id="5" name="Title 4"/>
          <p:cNvSpPr>
            <a:spLocks noGrp="1"/>
          </p:cNvSpPr>
          <p:nvPr>
            <p:ph type="title"/>
          </p:nvPr>
        </p:nvSpPr>
        <p:spPr/>
        <p:txBody>
          <a:bodyPr>
            <a:noAutofit/>
          </a:bodyPr>
          <a:lstStyle/>
          <a:p>
            <a:pPr>
              <a:lnSpc>
                <a:spcPct val="80000"/>
              </a:lnSpc>
            </a:pPr>
            <a:r>
              <a:rPr lang="en-US" sz="3600" b="1" dirty="0" smtClean="0"/>
              <a:t>Blackburn v. State, DSHS</a:t>
            </a:r>
            <a:endParaRPr lang="en-US" sz="3600" dirty="0"/>
          </a:p>
        </p:txBody>
      </p:sp>
      <p:sp>
        <p:nvSpPr>
          <p:cNvPr id="7" name="Title 4"/>
          <p:cNvSpPr txBox="1">
            <a:spLocks/>
          </p:cNvSpPr>
          <p:nvPr/>
        </p:nvSpPr>
        <p:spPr>
          <a:xfrm>
            <a:off x="947776" y="879935"/>
            <a:ext cx="7598168"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a:latin typeface="Garamond" panose="02020404030301010803" pitchFamily="18" charset="0"/>
                <a:cs typeface="Arial" panose="020B0604020202020204" pitchFamily="34" charset="0"/>
              </a:rPr>
              <a:t>Unpublished </a:t>
            </a:r>
            <a:r>
              <a:rPr lang="en-US" sz="2800" b="1" dirty="0" smtClean="0">
                <a:latin typeface="Garamond" panose="02020404030301010803" pitchFamily="18" charset="0"/>
                <a:cs typeface="Arial" panose="020B0604020202020204" pitchFamily="34" charset="0"/>
              </a:rPr>
              <a:t>(February 9, 2023)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b="1" dirty="0"/>
              <a:t>Records</a:t>
            </a:r>
            <a:r>
              <a:rPr lang="en-US" dirty="0" smtClean="0"/>
              <a:t>	</a:t>
            </a:r>
            <a:r>
              <a:rPr lang="en-US" dirty="0">
                <a:solidFill>
                  <a:schemeClr val="bg1">
                    <a:lumMod val="50000"/>
                  </a:schemeClr>
                </a:solidFill>
              </a:rPr>
              <a:t>Exemptions</a:t>
            </a:r>
            <a:r>
              <a:rPr lang="en-US" b="1" dirty="0" smtClean="0"/>
              <a:t>	</a:t>
            </a:r>
            <a:r>
              <a:rPr lang="en-US" b="1" dirty="0"/>
              <a:t>Penalties</a:t>
            </a:r>
            <a:r>
              <a:rPr lang="en-US" b="1" dirty="0" smtClean="0"/>
              <a:t> </a:t>
            </a:r>
            <a:r>
              <a:rPr lang="en-US" dirty="0" smtClean="0"/>
              <a:t>	</a:t>
            </a:r>
            <a:r>
              <a:rPr lang="en-US" dirty="0" smtClean="0">
                <a:solidFill>
                  <a:schemeClr val="bg1">
                    <a:lumMod val="50000"/>
                  </a:schemeClr>
                </a:solidFill>
              </a:rPr>
              <a:t>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a:solidFill>
                  <a:schemeClr val="bg1"/>
                </a:solidFill>
              </a:rPr>
              <a:t>2</a:t>
            </a:r>
            <a:r>
              <a:rPr lang="en-US" dirty="0" smtClean="0">
                <a:solidFill>
                  <a:schemeClr val="bg1"/>
                </a:solidFill>
              </a:rPr>
              <a:t> of 2</a:t>
            </a:r>
            <a:endParaRPr lang="en-US" dirty="0">
              <a:solidFill>
                <a:schemeClr val="bg1"/>
              </a:solidFill>
            </a:endParaRPr>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8</a:t>
            </a:fld>
            <a:endParaRPr lang="en-US" dirty="0">
              <a:solidFill>
                <a:schemeClr val="bg1"/>
              </a:solidFill>
            </a:endParaRPr>
          </a:p>
        </p:txBody>
      </p:sp>
    </p:spTree>
    <p:extLst>
      <p:ext uri="{BB962C8B-B14F-4D97-AF65-F5344CB8AC3E}">
        <p14:creationId xmlns:p14="http://schemas.microsoft.com/office/powerpoint/2010/main" val="133282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776" y="1412227"/>
            <a:ext cx="10903329" cy="4800600"/>
          </a:xfrm>
        </p:spPr>
        <p:txBody>
          <a:bodyPr>
            <a:noAutofit/>
          </a:bodyPr>
          <a:lstStyle/>
          <a:p>
            <a:pPr marL="0" indent="0">
              <a:lnSpc>
                <a:spcPct val="90000"/>
              </a:lnSpc>
              <a:spcBef>
                <a:spcPts val="0"/>
              </a:spcBef>
              <a:buNone/>
            </a:pPr>
            <a:r>
              <a:rPr lang="en-US" sz="2600" i="1" dirty="0" smtClean="0"/>
              <a:t>Trial Court</a:t>
            </a:r>
          </a:p>
          <a:p>
            <a:pPr marL="228600" lvl="0" indent="0">
              <a:lnSpc>
                <a:spcPct val="90000"/>
              </a:lnSpc>
              <a:spcBef>
                <a:spcPts val="0"/>
              </a:spcBef>
              <a:spcAft>
                <a:spcPts val="1200"/>
              </a:spcAft>
              <a:buNone/>
            </a:pPr>
            <a:r>
              <a:rPr lang="en-US" sz="2600" dirty="0"/>
              <a:t>Department produced 7 installments of records and closed records request in January 2019. In 2019, requester communicated several times with </a:t>
            </a:r>
            <a:r>
              <a:rPr lang="en-US" sz="2600" dirty="0" smtClean="0"/>
              <a:t>DOC </a:t>
            </a:r>
            <a:r>
              <a:rPr lang="en-US" sz="2600" dirty="0"/>
              <a:t>alleging missing records. </a:t>
            </a:r>
            <a:r>
              <a:rPr lang="en-US" sz="2600" dirty="0" smtClean="0"/>
              <a:t>DOC </a:t>
            </a:r>
            <a:r>
              <a:rPr lang="en-US" sz="2600" dirty="0"/>
              <a:t>states the request is closed. In July 2020, requester again states there are more records. </a:t>
            </a:r>
            <a:r>
              <a:rPr lang="en-US" sz="2600" dirty="0" smtClean="0"/>
              <a:t>DOC </a:t>
            </a:r>
            <a:r>
              <a:rPr lang="en-US" sz="2600" dirty="0"/>
              <a:t>reopens </a:t>
            </a:r>
            <a:r>
              <a:rPr lang="en-US" sz="2600" dirty="0" smtClean="0"/>
              <a:t>the request </a:t>
            </a:r>
            <a:r>
              <a:rPr lang="en-US" sz="2600" dirty="0"/>
              <a:t>and produces 10 additional installments. Requester files lawsuit in January 2021</a:t>
            </a:r>
            <a:r>
              <a:rPr lang="en-US" sz="2600" dirty="0" smtClean="0"/>
              <a:t>.</a:t>
            </a:r>
          </a:p>
          <a:p>
            <a:pPr marL="0" lvl="0" indent="0">
              <a:lnSpc>
                <a:spcPct val="90000"/>
              </a:lnSpc>
              <a:spcBef>
                <a:spcPts val="0"/>
              </a:spcBef>
              <a:buNone/>
            </a:pPr>
            <a:r>
              <a:rPr lang="en-US" sz="2600" i="1" dirty="0" smtClean="0"/>
              <a:t>Court of Appeals</a:t>
            </a:r>
          </a:p>
          <a:p>
            <a:pPr marL="228600" lvl="0" indent="0">
              <a:lnSpc>
                <a:spcPct val="90000"/>
              </a:lnSpc>
              <a:spcBef>
                <a:spcPts val="0"/>
              </a:spcBef>
              <a:spcAft>
                <a:spcPts val="1200"/>
              </a:spcAft>
              <a:buNone/>
            </a:pPr>
            <a:r>
              <a:rPr lang="en-US" sz="2600" dirty="0" smtClean="0"/>
              <a:t>DOC’s </a:t>
            </a:r>
            <a:r>
              <a:rPr lang="en-US" sz="2600" dirty="0"/>
              <a:t>January 2019 email to requester stating that the PRA was closed was a final, definitive response that started the one year PRA statute of limitations. Requester did not file her PRA action until January 2021, almost a year after the statute of limitations expired. Under </a:t>
            </a:r>
            <a:r>
              <a:rPr lang="en-US" sz="2600" i="1" dirty="0" err="1"/>
              <a:t>Belenski</a:t>
            </a:r>
            <a:r>
              <a:rPr lang="en-US" sz="2600" dirty="0"/>
              <a:t> and </a:t>
            </a:r>
            <a:r>
              <a:rPr lang="en-US" sz="2600" i="1" dirty="0"/>
              <a:t>Dotson</a:t>
            </a:r>
            <a:r>
              <a:rPr lang="en-US" sz="2600" dirty="0"/>
              <a:t>, the fact that DOC subsequently produced additional records did not restart the statute of </a:t>
            </a:r>
            <a:r>
              <a:rPr lang="en-US" sz="2600" dirty="0" smtClean="0"/>
              <a:t>limitations.</a:t>
            </a:r>
            <a:endParaRPr lang="en-US" sz="2600" dirty="0"/>
          </a:p>
        </p:txBody>
      </p:sp>
      <p:sp>
        <p:nvSpPr>
          <p:cNvPr id="5" name="Title 4"/>
          <p:cNvSpPr>
            <a:spLocks noGrp="1"/>
          </p:cNvSpPr>
          <p:nvPr>
            <p:ph type="title"/>
          </p:nvPr>
        </p:nvSpPr>
        <p:spPr/>
        <p:txBody>
          <a:bodyPr>
            <a:noAutofit/>
          </a:bodyPr>
          <a:lstStyle/>
          <a:p>
            <a:pPr>
              <a:lnSpc>
                <a:spcPct val="80000"/>
              </a:lnSpc>
            </a:pPr>
            <a:r>
              <a:rPr lang="en-US" sz="3600" b="1" dirty="0" smtClean="0"/>
              <a:t>Cousins v. State, DOC</a:t>
            </a:r>
            <a:endParaRPr lang="en-US" sz="3600" dirty="0"/>
          </a:p>
        </p:txBody>
      </p:sp>
      <p:sp>
        <p:nvSpPr>
          <p:cNvPr id="7" name="Title 4"/>
          <p:cNvSpPr txBox="1">
            <a:spLocks/>
          </p:cNvSpPr>
          <p:nvPr/>
        </p:nvSpPr>
        <p:spPr>
          <a:xfrm>
            <a:off x="1017247" y="878957"/>
            <a:ext cx="7999844" cy="102964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spc="-50" baseline="0">
                <a:solidFill>
                  <a:schemeClr val="tx1"/>
                </a:solidFill>
                <a:latin typeface="Cambria" panose="02040503050406030204" pitchFamily="18" charset="0"/>
                <a:ea typeface="+mj-ea"/>
                <a:cs typeface="+mj-cs"/>
              </a:defRPr>
            </a:lvl1pPr>
          </a:lstStyle>
          <a:p>
            <a:r>
              <a:rPr lang="en-US" sz="2800" b="1" dirty="0" smtClean="0">
                <a:latin typeface="Garamond" panose="02020404030301010803" pitchFamily="18" charset="0"/>
                <a:cs typeface="Arial" panose="020B0604020202020204" pitchFamily="34" charset="0"/>
              </a:rPr>
              <a:t>__ </a:t>
            </a:r>
            <a:r>
              <a:rPr lang="en-US" sz="2800" b="1" dirty="0" err="1" smtClean="0">
                <a:latin typeface="Garamond" panose="02020404030301010803" pitchFamily="18" charset="0"/>
                <a:cs typeface="Arial" panose="020B0604020202020204" pitchFamily="34" charset="0"/>
              </a:rPr>
              <a:t>Wn</a:t>
            </a:r>
            <a:r>
              <a:rPr lang="en-US" sz="2800" b="1" dirty="0" smtClean="0">
                <a:latin typeface="Garamond" panose="02020404030301010803" pitchFamily="18" charset="0"/>
                <a:cs typeface="Arial" panose="020B0604020202020204" pitchFamily="34" charset="0"/>
              </a:rPr>
              <a:t>. App.2d __, 523 P.3d 884 (2023) </a:t>
            </a:r>
            <a:endParaRPr lang="en-US" sz="2800" b="1" dirty="0">
              <a:latin typeface="Garamond" panose="02020404030301010803" pitchFamily="18" charset="0"/>
              <a:cs typeface="Arial" panose="020B0604020202020204" pitchFamily="34" charset="0"/>
            </a:endParaRPr>
          </a:p>
        </p:txBody>
      </p:sp>
      <p:sp>
        <p:nvSpPr>
          <p:cNvPr id="8" name="TextBox 7"/>
          <p:cNvSpPr txBox="1"/>
          <p:nvPr/>
        </p:nvSpPr>
        <p:spPr>
          <a:xfrm>
            <a:off x="0" y="6405282"/>
            <a:ext cx="12192000" cy="369332"/>
          </a:xfrm>
          <a:prstGeom prst="rect">
            <a:avLst/>
          </a:prstGeom>
          <a:noFill/>
          <a:ln>
            <a:noFill/>
          </a:ln>
        </p:spPr>
        <p:txBody>
          <a:bodyPr wrap="square" rtlCol="0">
            <a:spAutoFit/>
          </a:bodyPr>
          <a:lstStyle/>
          <a:p>
            <a:pPr algn="ctr">
              <a:tabLst>
                <a:tab pos="465138" algn="l"/>
                <a:tab pos="2119313" algn="l"/>
                <a:tab pos="3716338" algn="l"/>
                <a:tab pos="5195888" algn="l"/>
                <a:tab pos="6908800" algn="l"/>
                <a:tab pos="8404225" algn="l"/>
              </a:tabLst>
            </a:pPr>
            <a:r>
              <a:rPr lang="en-US" dirty="0" smtClean="0"/>
              <a:t>	</a:t>
            </a:r>
            <a:r>
              <a:rPr lang="en-US" dirty="0">
                <a:solidFill>
                  <a:schemeClr val="bg1">
                    <a:lumMod val="50000"/>
                  </a:schemeClr>
                </a:solidFill>
              </a:rPr>
              <a:t>Application</a:t>
            </a:r>
            <a:r>
              <a:rPr lang="en-US" dirty="0" smtClean="0"/>
              <a:t>	</a:t>
            </a:r>
            <a:r>
              <a:rPr lang="en-US" b="1" dirty="0" smtClean="0"/>
              <a:t>Procedure</a:t>
            </a:r>
            <a:r>
              <a:rPr lang="en-US" dirty="0" smtClean="0"/>
              <a:t>	</a:t>
            </a:r>
            <a:r>
              <a:rPr lang="en-US" dirty="0">
                <a:solidFill>
                  <a:schemeClr val="bg1">
                    <a:lumMod val="50000"/>
                  </a:schemeClr>
                </a:solidFill>
              </a:rPr>
              <a:t>Records</a:t>
            </a:r>
            <a:r>
              <a:rPr lang="en-US" dirty="0" smtClean="0">
                <a:solidFill>
                  <a:schemeClr val="bg1">
                    <a:lumMod val="50000"/>
                  </a:schemeClr>
                </a:solidFill>
              </a:rPr>
              <a:t>	</a:t>
            </a:r>
            <a:r>
              <a:rPr lang="en-US" dirty="0">
                <a:solidFill>
                  <a:schemeClr val="bg1">
                    <a:lumMod val="50000"/>
                  </a:schemeClr>
                </a:solidFill>
              </a:rPr>
              <a:t>Exemptions</a:t>
            </a:r>
            <a:r>
              <a:rPr lang="en-US" b="1" dirty="0" smtClean="0">
                <a:solidFill>
                  <a:schemeClr val="bg1">
                    <a:lumMod val="50000"/>
                  </a:schemeClr>
                </a:solidFill>
              </a:rPr>
              <a:t>	</a:t>
            </a:r>
            <a:r>
              <a:rPr lang="en-US" dirty="0">
                <a:solidFill>
                  <a:schemeClr val="bg1">
                    <a:lumMod val="50000"/>
                  </a:schemeClr>
                </a:solidFill>
              </a:rPr>
              <a:t>Penalties</a:t>
            </a:r>
            <a:r>
              <a:rPr lang="en-US" b="1" dirty="0" smtClean="0">
                <a:solidFill>
                  <a:schemeClr val="bg1">
                    <a:lumMod val="50000"/>
                  </a:schemeClr>
                </a:solidFill>
              </a:rPr>
              <a:t> </a:t>
            </a:r>
            <a:r>
              <a:rPr lang="en-US" dirty="0" smtClean="0">
                <a:solidFill>
                  <a:schemeClr val="bg1">
                    <a:lumMod val="50000"/>
                  </a:schemeClr>
                </a:solidFill>
              </a:rPr>
              <a:t>	Constitutional</a:t>
            </a:r>
            <a:endParaRPr lang="en-US" dirty="0">
              <a:solidFill>
                <a:schemeClr val="bg1">
                  <a:lumMod val="50000"/>
                </a:schemeClr>
              </a:solidFill>
            </a:endParaRPr>
          </a:p>
        </p:txBody>
      </p:sp>
      <p:sp>
        <p:nvSpPr>
          <p:cNvPr id="6" name="TextBox 5"/>
          <p:cNvSpPr txBox="1"/>
          <p:nvPr/>
        </p:nvSpPr>
        <p:spPr>
          <a:xfrm>
            <a:off x="11396216" y="74070"/>
            <a:ext cx="716863" cy="369332"/>
          </a:xfrm>
          <a:prstGeom prst="rect">
            <a:avLst/>
          </a:prstGeom>
          <a:noFill/>
        </p:spPr>
        <p:txBody>
          <a:bodyPr wrap="none" rtlCol="0">
            <a:spAutoFit/>
          </a:bodyPr>
          <a:lstStyle/>
          <a:p>
            <a:r>
              <a:rPr lang="en-US" dirty="0" smtClean="0"/>
              <a:t>1 of 1</a:t>
            </a:r>
            <a:endParaRPr lang="en-US" dirty="0"/>
          </a:p>
        </p:txBody>
      </p:sp>
      <p:sp>
        <p:nvSpPr>
          <p:cNvPr id="9" name="Slide Number Placeholder 3"/>
          <p:cNvSpPr>
            <a:spLocks noGrp="1"/>
          </p:cNvSpPr>
          <p:nvPr>
            <p:ph type="sldNum" sz="quarter" idx="12"/>
          </p:nvPr>
        </p:nvSpPr>
        <p:spPr>
          <a:xfrm>
            <a:off x="33376" y="6325441"/>
            <a:ext cx="731520" cy="396240"/>
          </a:xfrm>
        </p:spPr>
        <p:txBody>
          <a:bodyPr>
            <a:normAutofit/>
          </a:bodyPr>
          <a:lstStyle/>
          <a:p>
            <a:pPr>
              <a:defRPr/>
            </a:pPr>
            <a:fld id="{9B6DA2BE-93A6-4C0E-BC3B-5C91D8DE6623}" type="slidenum">
              <a:rPr lang="en-US" smtClean="0">
                <a:solidFill>
                  <a:schemeClr val="bg1"/>
                </a:solidFill>
              </a:rPr>
              <a:pPr>
                <a:defRPr/>
              </a:pPr>
              <a:t>9</a:t>
            </a:fld>
            <a:endParaRPr lang="en-US" dirty="0">
              <a:solidFill>
                <a:schemeClr val="bg1"/>
              </a:solidFill>
            </a:endParaRPr>
          </a:p>
        </p:txBody>
      </p:sp>
    </p:spTree>
    <p:extLst>
      <p:ext uri="{BB962C8B-B14F-4D97-AF65-F5344CB8AC3E}">
        <p14:creationId xmlns:p14="http://schemas.microsoft.com/office/powerpoint/2010/main" val="25117442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Theme1">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lnDef>
      <a:spPr>
        <a:ln>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heme1" id="{1C928066-D1C9-4CBC-BF77-033891A3C8C8}" vid="{EBF69304-0F2D-49A7-B722-2B97D9491C4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31E395622EC641A83AD95CDA38ED8C" ma:contentTypeVersion="0" ma:contentTypeDescription="Create a new document." ma:contentTypeScope="" ma:versionID="ab681dd633495b1a811faf8d74edc3dc">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676CFEC-5DD1-4F49-B38C-E6945B5DB53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EF055DA7-D066-4012-9BF8-D07DC7313D6D}">
  <ds:schemaRefs>
    <ds:schemaRef ds:uri="http://schemas.microsoft.com/sharepoint/v3/contenttype/forms"/>
  </ds:schemaRefs>
</ds:datastoreItem>
</file>

<file path=customXml/itemProps3.xml><?xml version="1.0" encoding="utf-8"?>
<ds:datastoreItem xmlns:ds="http://schemas.openxmlformats.org/officeDocument/2006/customXml" ds:itemID="{5EB8FA4C-1A88-4076-9A00-B27751F756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15654</TotalTime>
  <Words>3156</Words>
  <Application>Microsoft Office PowerPoint</Application>
  <PresentationFormat>Widescreen</PresentationFormat>
  <Paragraphs>206</Paragraphs>
  <Slides>26</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Garamond</vt:lpstr>
      <vt:lpstr>Lucida Handwriting</vt:lpstr>
      <vt:lpstr>Times New Roman</vt:lpstr>
      <vt:lpstr>1_Theme1</vt:lpstr>
      <vt:lpstr>  </vt:lpstr>
      <vt:lpstr>PowerPoint Presentation</vt:lpstr>
      <vt:lpstr>Court Decisions</vt:lpstr>
      <vt:lpstr>Sullivan v. University of Washington</vt:lpstr>
      <vt:lpstr>Sullivan v. University of Washington</vt:lpstr>
      <vt:lpstr>Herrick v. DSHS</vt:lpstr>
      <vt:lpstr>Blackburn v. State, DSHS</vt:lpstr>
      <vt:lpstr>Blackburn v. State, DSHS</vt:lpstr>
      <vt:lpstr>Cousins v. State, DOC</vt:lpstr>
      <vt:lpstr>O’Dea v. City of Tacoma</vt:lpstr>
      <vt:lpstr>O’Dea v. City of Tacoma</vt:lpstr>
      <vt:lpstr>Conklin v. UW</vt:lpstr>
      <vt:lpstr>Conklin v. UW</vt:lpstr>
      <vt:lpstr>Beidler v. Snohomish County</vt:lpstr>
      <vt:lpstr>Beidler v. Snohomish County</vt:lpstr>
      <vt:lpstr>Worthington v. Washington State Legislature</vt:lpstr>
      <vt:lpstr>Worthington v. Washington State Legislature</vt:lpstr>
      <vt:lpstr>Matter of Tax Foreclosure Sale Surplus of 58 Rosehaven Circle</vt:lpstr>
      <vt:lpstr>Matter of Tax Foreclosure Sale Surplus of 58 Rosehaven Circle</vt:lpstr>
      <vt:lpstr>West v. Thurston County</vt:lpstr>
      <vt:lpstr>West v. Thurston County</vt:lpstr>
      <vt:lpstr>Washington State Council of County and City Employees  v. City of Spokane</vt:lpstr>
      <vt:lpstr>Legislation</vt:lpstr>
      <vt:lpstr>Select Bills from the 2023 Session</vt:lpstr>
      <vt:lpstr>Legislative Update   2023 Public Records Bills</vt:lpstr>
      <vt:lpstr>  </vt:lpstr>
    </vt:vector>
  </TitlesOfParts>
  <Company>Office of the Attorney General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Public Meetings Act RCW 42.30 Forest Practice Board Training July 2006</dc:title>
  <dc:creator>Adrienne Smith</dc:creator>
  <cp:lastModifiedBy>Damerow, Morgan B (ATG)</cp:lastModifiedBy>
  <cp:revision>845</cp:revision>
  <cp:lastPrinted>2022-10-17T16:36:47Z</cp:lastPrinted>
  <dcterms:created xsi:type="dcterms:W3CDTF">2006-07-05T21:32:45Z</dcterms:created>
  <dcterms:modified xsi:type="dcterms:W3CDTF">2023-05-15T13:52:43Z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-433742563</vt:i4>
  </property>
  <property fmtid="{D5CDD505-2E9C-101B-9397-08002B2CF9AE}" pid="3" name="_NewReviewCycle">
    <vt:lpwstr/>
  </property>
  <property fmtid="{D5CDD505-2E9C-101B-9397-08002B2CF9AE}" pid="4" name="_EmailSubject">
    <vt:lpwstr>WAPRO Spring Conference 2023 - speaker run-through.</vt:lpwstr>
  </property>
  <property fmtid="{D5CDD505-2E9C-101B-9397-08002B2CF9AE}" pid="5" name="_AuthorEmail">
    <vt:lpwstr>morgan.damerow@atg.wa.gov</vt:lpwstr>
  </property>
  <property fmtid="{D5CDD505-2E9C-101B-9397-08002B2CF9AE}" pid="6" name="_AuthorEmailDisplayName">
    <vt:lpwstr>Damerow, Morgan B (ATG)</vt:lpwstr>
  </property>
  <property fmtid="{D5CDD505-2E9C-101B-9397-08002B2CF9AE}" pid="7" name="_PreviousAdHocReviewCycleID">
    <vt:i4>1931543501</vt:i4>
  </property>
  <property fmtid="{D5CDD505-2E9C-101B-9397-08002B2CF9AE}" pid="8" name="MSIP_Label_9b300b08-e13f-4192-ac63-9612b18f8caa_Enabled">
    <vt:lpwstr>True</vt:lpwstr>
  </property>
  <property fmtid="{D5CDD505-2E9C-101B-9397-08002B2CF9AE}" pid="9" name="MSIP_Label_9b300b08-e13f-4192-ac63-9612b18f8caa_SiteId">
    <vt:lpwstr>7ac422a9-fc2d-41b8-9bff-064aaf2eb0c4</vt:lpwstr>
  </property>
  <property fmtid="{D5CDD505-2E9C-101B-9397-08002B2CF9AE}" pid="10" name="MSIP_Label_9b300b08-e13f-4192-ac63-9612b18f8caa_Owner">
    <vt:lpwstr>RRamerma@everettwa.gov</vt:lpwstr>
  </property>
  <property fmtid="{D5CDD505-2E9C-101B-9397-08002B2CF9AE}" pid="11" name="MSIP_Label_9b300b08-e13f-4192-ac63-9612b18f8caa_SetDate">
    <vt:lpwstr>2020-10-07T18:20:26.9882614Z</vt:lpwstr>
  </property>
  <property fmtid="{D5CDD505-2E9C-101B-9397-08002B2CF9AE}" pid="12" name="MSIP_Label_9b300b08-e13f-4192-ac63-9612b18f8caa_Name">
    <vt:lpwstr>Public</vt:lpwstr>
  </property>
  <property fmtid="{D5CDD505-2E9C-101B-9397-08002B2CF9AE}" pid="13" name="MSIP_Label_9b300b08-e13f-4192-ac63-9612b18f8caa_Application">
    <vt:lpwstr>Microsoft Azure Information Protection</vt:lpwstr>
  </property>
  <property fmtid="{D5CDD505-2E9C-101B-9397-08002B2CF9AE}" pid="14" name="MSIP_Label_9b300b08-e13f-4192-ac63-9612b18f8caa_ActionId">
    <vt:lpwstr>e6673ba6-9332-4021-a72f-5d637fbd1109</vt:lpwstr>
  </property>
  <property fmtid="{D5CDD505-2E9C-101B-9397-08002B2CF9AE}" pid="15" name="MSIP_Label_9b300b08-e13f-4192-ac63-9612b18f8caa_Extended_MSFT_Method">
    <vt:lpwstr>Automatic</vt:lpwstr>
  </property>
  <property fmtid="{D5CDD505-2E9C-101B-9397-08002B2CF9AE}" pid="16" name="Sensitivity">
    <vt:lpwstr>Public</vt:lpwstr>
  </property>
</Properties>
</file>