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6" r:id="rId3"/>
    <p:sldId id="257" r:id="rId4"/>
    <p:sldId id="258" r:id="rId5"/>
    <p:sldId id="259" r:id="rId6"/>
    <p:sldId id="260" r:id="rId7"/>
    <p:sldId id="261" r:id="rId8"/>
    <p:sldId id="262" r:id="rId9"/>
    <p:sldId id="263" r:id="rId10"/>
    <p:sldId id="264" r:id="rId11"/>
    <p:sldId id="265"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7" autoAdjust="0"/>
    <p:restoredTop sz="94660"/>
  </p:normalViewPr>
  <p:slideViewPr>
    <p:cSldViewPr snapToGrid="0">
      <p:cViewPr varScale="1">
        <p:scale>
          <a:sx n="138" d="100"/>
          <a:sy n="138" d="100"/>
        </p:scale>
        <p:origin x="257"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5/10/2023</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5/10/2023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7504B-0AD5-4344-A9AD-8222A6A1D4AA}"/>
              </a:ext>
            </a:extLst>
          </p:cNvPr>
          <p:cNvSpPr>
            <a:spLocks noGrp="1"/>
          </p:cNvSpPr>
          <p:nvPr>
            <p:ph type="ctrTitle"/>
          </p:nvPr>
        </p:nvSpPr>
        <p:spPr>
          <a:xfrm>
            <a:off x="1507067" y="2404531"/>
            <a:ext cx="7766936" cy="1646302"/>
          </a:xfrm>
        </p:spPr>
        <p:txBody>
          <a:bodyPr/>
          <a:lstStyle/>
          <a:p>
            <a:pPr algn="ctr"/>
            <a:r>
              <a:rPr lang="en-US" dirty="0">
                <a:solidFill>
                  <a:schemeClr val="accent1">
                    <a:lumMod val="50000"/>
                  </a:schemeClr>
                </a:solidFill>
              </a:rPr>
              <a:t>Starting a Body Worn Camera Program</a:t>
            </a:r>
            <a:br>
              <a:rPr lang="en-US" dirty="0">
                <a:solidFill>
                  <a:schemeClr val="accent1">
                    <a:lumMod val="50000"/>
                  </a:schemeClr>
                </a:solidFill>
              </a:rPr>
            </a:br>
            <a:endParaRPr lang="en-US" dirty="0">
              <a:solidFill>
                <a:schemeClr val="accent1">
                  <a:lumMod val="50000"/>
                </a:schemeClr>
              </a:solidFill>
            </a:endParaRPr>
          </a:p>
        </p:txBody>
      </p:sp>
      <p:sp>
        <p:nvSpPr>
          <p:cNvPr id="3" name="Subtitle 2">
            <a:extLst>
              <a:ext uri="{FF2B5EF4-FFF2-40B4-BE49-F238E27FC236}">
                <a16:creationId xmlns:a16="http://schemas.microsoft.com/office/drawing/2014/main" id="{3690A943-ED6C-4830-98F4-8BEAD3C03C4C}"/>
              </a:ext>
            </a:extLst>
          </p:cNvPr>
          <p:cNvSpPr>
            <a:spLocks noGrp="1"/>
          </p:cNvSpPr>
          <p:nvPr>
            <p:ph type="subTitle" idx="1"/>
          </p:nvPr>
        </p:nvSpPr>
        <p:spPr>
          <a:xfrm>
            <a:off x="1526234" y="4050833"/>
            <a:ext cx="7766936" cy="1096899"/>
          </a:xfrm>
        </p:spPr>
        <p:txBody>
          <a:bodyPr>
            <a:normAutofit fontScale="62500" lnSpcReduction="20000"/>
          </a:bodyPr>
          <a:lstStyle/>
          <a:p>
            <a:r>
              <a:rPr lang="en-US" dirty="0">
                <a:solidFill>
                  <a:schemeClr val="tx1"/>
                </a:solidFill>
              </a:rPr>
              <a:t>Mandi Caldwell</a:t>
            </a:r>
          </a:p>
          <a:p>
            <a:r>
              <a:rPr lang="en-US" dirty="0">
                <a:solidFill>
                  <a:schemeClr val="tx1"/>
                </a:solidFill>
              </a:rPr>
              <a:t>BWC ID Technician</a:t>
            </a:r>
          </a:p>
          <a:p>
            <a:r>
              <a:rPr lang="en-US" dirty="0">
                <a:solidFill>
                  <a:schemeClr val="tx1"/>
                </a:solidFill>
              </a:rPr>
              <a:t>Whatcom County Sheriff’s Office</a:t>
            </a:r>
          </a:p>
          <a:p>
            <a:r>
              <a:rPr lang="en-US" dirty="0">
                <a:solidFill>
                  <a:schemeClr val="tx1"/>
                </a:solidFill>
              </a:rPr>
              <a:t>Mmcaldwe@co.Whatcom.wa.us</a:t>
            </a:r>
          </a:p>
        </p:txBody>
      </p:sp>
      <p:pic>
        <p:nvPicPr>
          <p:cNvPr id="4" name="Picture 3" descr="cid:image001.png@01D5D4F1.FB288040">
            <a:extLst>
              <a:ext uri="{FF2B5EF4-FFF2-40B4-BE49-F238E27FC236}">
                <a16:creationId xmlns:a16="http://schemas.microsoft.com/office/drawing/2014/main" id="{15D42D2D-0024-4567-B776-5AEDC22E47C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245524" y="4227617"/>
            <a:ext cx="859790" cy="920115"/>
          </a:xfrm>
          <a:prstGeom prst="rect">
            <a:avLst/>
          </a:prstGeom>
          <a:noFill/>
          <a:ln>
            <a:noFill/>
          </a:ln>
        </p:spPr>
      </p:pic>
    </p:spTree>
    <p:extLst>
      <p:ext uri="{BB962C8B-B14F-4D97-AF65-F5344CB8AC3E}">
        <p14:creationId xmlns:p14="http://schemas.microsoft.com/office/powerpoint/2010/main" val="1869679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899C2-0A53-4D80-A248-47AC22F03FA1}"/>
              </a:ext>
            </a:extLst>
          </p:cNvPr>
          <p:cNvSpPr>
            <a:spLocks noGrp="1"/>
          </p:cNvSpPr>
          <p:nvPr>
            <p:ph type="title"/>
          </p:nvPr>
        </p:nvSpPr>
        <p:spPr/>
        <p:txBody>
          <a:bodyPr/>
          <a:lstStyle/>
          <a:p>
            <a:r>
              <a:rPr lang="en-US" dirty="0">
                <a:solidFill>
                  <a:schemeClr val="accent1">
                    <a:lumMod val="50000"/>
                  </a:schemeClr>
                </a:solidFill>
              </a:rPr>
              <a:t>Maintaining Database of BWC Program</a:t>
            </a:r>
          </a:p>
        </p:txBody>
      </p:sp>
      <p:sp>
        <p:nvSpPr>
          <p:cNvPr id="3" name="Content Placeholder 2">
            <a:extLst>
              <a:ext uri="{FF2B5EF4-FFF2-40B4-BE49-F238E27FC236}">
                <a16:creationId xmlns:a16="http://schemas.microsoft.com/office/drawing/2014/main" id="{CD670D90-D21A-4B73-81B7-CF3DF621EA20}"/>
              </a:ext>
            </a:extLst>
          </p:cNvPr>
          <p:cNvSpPr>
            <a:spLocks noGrp="1"/>
          </p:cNvSpPr>
          <p:nvPr>
            <p:ph idx="1"/>
          </p:nvPr>
        </p:nvSpPr>
        <p:spPr/>
        <p:txBody>
          <a:bodyPr/>
          <a:lstStyle/>
          <a:p>
            <a:r>
              <a:rPr lang="en-US" dirty="0"/>
              <a:t>Making sure videos/photos stored in BWC database are labeled properly</a:t>
            </a:r>
          </a:p>
          <a:p>
            <a:pPr lvl="1"/>
            <a:r>
              <a:rPr lang="en-US" dirty="0"/>
              <a:t>Ensure that Video/Photo is properly identified (case number)</a:t>
            </a:r>
          </a:p>
          <a:p>
            <a:pPr lvl="1"/>
            <a:r>
              <a:rPr lang="en-US" dirty="0"/>
              <a:t>Ensure that Video/Photo is properly categorized with correct retention</a:t>
            </a:r>
          </a:p>
          <a:p>
            <a:pPr lvl="1"/>
            <a:r>
              <a:rPr lang="en-US" dirty="0"/>
              <a:t>Use RMS to identify Video/Photo to properly ID/categorize </a:t>
            </a:r>
          </a:p>
          <a:p>
            <a:pPr lvl="1"/>
            <a:r>
              <a:rPr lang="en-US" dirty="0"/>
              <a:t>Check Videos/Photos on a daily basis for errors</a:t>
            </a:r>
          </a:p>
          <a:p>
            <a:pPr lvl="1"/>
            <a:r>
              <a:rPr lang="en-US" dirty="0"/>
              <a:t>Communicate with Officer/Deputy with any questions</a:t>
            </a:r>
          </a:p>
          <a:p>
            <a:pPr lvl="1"/>
            <a:endParaRPr lang="en-US" dirty="0"/>
          </a:p>
          <a:p>
            <a:pPr marL="457200" lvl="1" indent="0">
              <a:buNone/>
            </a:pPr>
            <a:endParaRPr lang="en-US" dirty="0"/>
          </a:p>
        </p:txBody>
      </p:sp>
      <p:pic>
        <p:nvPicPr>
          <p:cNvPr id="4" name="Picture 3">
            <a:extLst>
              <a:ext uri="{FF2B5EF4-FFF2-40B4-BE49-F238E27FC236}">
                <a16:creationId xmlns:a16="http://schemas.microsoft.com/office/drawing/2014/main" id="{6F8E82FE-AA27-4D9C-96FE-FE53954D6D72}"/>
              </a:ext>
            </a:extLst>
          </p:cNvPr>
          <p:cNvPicPr>
            <a:picLocks noChangeAspect="1"/>
          </p:cNvPicPr>
          <p:nvPr/>
        </p:nvPicPr>
        <p:blipFill>
          <a:blip r:embed="rId2"/>
          <a:stretch>
            <a:fillRect/>
          </a:stretch>
        </p:blipFill>
        <p:spPr>
          <a:xfrm>
            <a:off x="2917998" y="4579918"/>
            <a:ext cx="4801898" cy="1968740"/>
          </a:xfrm>
          <a:prstGeom prst="rect">
            <a:avLst/>
          </a:prstGeom>
        </p:spPr>
      </p:pic>
    </p:spTree>
    <p:extLst>
      <p:ext uri="{BB962C8B-B14F-4D97-AF65-F5344CB8AC3E}">
        <p14:creationId xmlns:p14="http://schemas.microsoft.com/office/powerpoint/2010/main" val="2116314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EB699-E24F-4495-B4E1-98F331533ADB}"/>
              </a:ext>
            </a:extLst>
          </p:cNvPr>
          <p:cNvSpPr>
            <a:spLocks noGrp="1"/>
          </p:cNvSpPr>
          <p:nvPr>
            <p:ph type="title"/>
          </p:nvPr>
        </p:nvSpPr>
        <p:spPr/>
        <p:txBody>
          <a:bodyPr/>
          <a:lstStyle/>
          <a:p>
            <a:r>
              <a:rPr lang="en-US" dirty="0">
                <a:solidFill>
                  <a:schemeClr val="accent1">
                    <a:lumMod val="50000"/>
                  </a:schemeClr>
                </a:solidFill>
              </a:rPr>
              <a:t>Time Studies</a:t>
            </a:r>
          </a:p>
        </p:txBody>
      </p:sp>
      <p:sp>
        <p:nvSpPr>
          <p:cNvPr id="3" name="Content Placeholder 2">
            <a:extLst>
              <a:ext uri="{FF2B5EF4-FFF2-40B4-BE49-F238E27FC236}">
                <a16:creationId xmlns:a16="http://schemas.microsoft.com/office/drawing/2014/main" id="{3726A254-5064-4E16-A1F3-D47920669BE2}"/>
              </a:ext>
            </a:extLst>
          </p:cNvPr>
          <p:cNvSpPr>
            <a:spLocks noGrp="1"/>
          </p:cNvSpPr>
          <p:nvPr>
            <p:ph idx="1"/>
          </p:nvPr>
        </p:nvSpPr>
        <p:spPr/>
        <p:txBody>
          <a:bodyPr/>
          <a:lstStyle/>
          <a:p>
            <a:pPr marL="0" indent="0">
              <a:buNone/>
            </a:pPr>
            <a:r>
              <a:rPr lang="en-US" dirty="0"/>
              <a:t>Seattle Police Department conducted a time study to determine the amount of time it takes to redact BWC recordings and these are their time study results: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sz="1000" dirty="0"/>
              <a:t>Source: Seattle Police Department Redaction Cost Study Revised 2018</a:t>
            </a:r>
          </a:p>
        </p:txBody>
      </p:sp>
      <p:pic>
        <p:nvPicPr>
          <p:cNvPr id="4" name="Picture 3">
            <a:extLst>
              <a:ext uri="{FF2B5EF4-FFF2-40B4-BE49-F238E27FC236}">
                <a16:creationId xmlns:a16="http://schemas.microsoft.com/office/drawing/2014/main" id="{540053EF-D6F8-4BEF-BB77-8DA8982FD89C}"/>
              </a:ext>
            </a:extLst>
          </p:cNvPr>
          <p:cNvPicPr>
            <a:picLocks noChangeAspect="1"/>
          </p:cNvPicPr>
          <p:nvPr/>
        </p:nvPicPr>
        <p:blipFill>
          <a:blip r:embed="rId2"/>
          <a:stretch>
            <a:fillRect/>
          </a:stretch>
        </p:blipFill>
        <p:spPr>
          <a:xfrm>
            <a:off x="529187" y="3357748"/>
            <a:ext cx="8664944" cy="1713016"/>
          </a:xfrm>
          <a:prstGeom prst="rect">
            <a:avLst/>
          </a:prstGeom>
        </p:spPr>
      </p:pic>
      <p:pic>
        <p:nvPicPr>
          <p:cNvPr id="5" name="Picture 4">
            <a:extLst>
              <a:ext uri="{FF2B5EF4-FFF2-40B4-BE49-F238E27FC236}">
                <a16:creationId xmlns:a16="http://schemas.microsoft.com/office/drawing/2014/main" id="{18E472FA-23AB-40AB-BFF2-2241F0E79B60}"/>
              </a:ext>
            </a:extLst>
          </p:cNvPr>
          <p:cNvPicPr>
            <a:picLocks noChangeAspect="1"/>
          </p:cNvPicPr>
          <p:nvPr/>
        </p:nvPicPr>
        <p:blipFill>
          <a:blip r:embed="rId3"/>
          <a:stretch>
            <a:fillRect/>
          </a:stretch>
        </p:blipFill>
        <p:spPr>
          <a:xfrm>
            <a:off x="5589540" y="-39583"/>
            <a:ext cx="2279842" cy="2077702"/>
          </a:xfrm>
          <a:prstGeom prst="rect">
            <a:avLst/>
          </a:prstGeom>
        </p:spPr>
      </p:pic>
    </p:spTree>
    <p:extLst>
      <p:ext uri="{BB962C8B-B14F-4D97-AF65-F5344CB8AC3E}">
        <p14:creationId xmlns:p14="http://schemas.microsoft.com/office/powerpoint/2010/main" val="1932966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2B35A-23B1-410A-8AB1-53D2682EEABA}"/>
              </a:ext>
            </a:extLst>
          </p:cNvPr>
          <p:cNvSpPr>
            <a:spLocks noGrp="1"/>
          </p:cNvSpPr>
          <p:nvPr>
            <p:ph type="title"/>
          </p:nvPr>
        </p:nvSpPr>
        <p:spPr/>
        <p:txBody>
          <a:bodyPr/>
          <a:lstStyle/>
          <a:p>
            <a:r>
              <a:rPr lang="en-US" dirty="0">
                <a:solidFill>
                  <a:schemeClr val="accent1">
                    <a:lumMod val="50000"/>
                  </a:schemeClr>
                </a:solidFill>
              </a:rPr>
              <a:t>Dedicate time for reviewing/redacting BWC videos</a:t>
            </a:r>
          </a:p>
        </p:txBody>
      </p:sp>
      <p:sp>
        <p:nvSpPr>
          <p:cNvPr id="3" name="Content Placeholder 2">
            <a:extLst>
              <a:ext uri="{FF2B5EF4-FFF2-40B4-BE49-F238E27FC236}">
                <a16:creationId xmlns:a16="http://schemas.microsoft.com/office/drawing/2014/main" id="{7DBA1FC5-5088-416D-ADB2-A57BF4B30300}"/>
              </a:ext>
            </a:extLst>
          </p:cNvPr>
          <p:cNvSpPr>
            <a:spLocks noGrp="1"/>
          </p:cNvSpPr>
          <p:nvPr>
            <p:ph idx="1"/>
          </p:nvPr>
        </p:nvSpPr>
        <p:spPr/>
        <p:txBody>
          <a:bodyPr/>
          <a:lstStyle/>
          <a:p>
            <a:pPr marL="0" indent="0">
              <a:buNone/>
            </a:pPr>
            <a:r>
              <a:rPr lang="en-US" dirty="0"/>
              <a:t>If you are required to do other tasks, know that it is difficult to stop and start reviewing/redacting BWC videos when attempting to multi-task. </a:t>
            </a:r>
          </a:p>
          <a:p>
            <a:pPr marL="0" indent="0">
              <a:buNone/>
            </a:pPr>
            <a:r>
              <a:rPr lang="en-US" dirty="0"/>
              <a:t>If possible, try to set aside uninterrupted time for reviewing/redacting BWC videos.</a:t>
            </a:r>
          </a:p>
        </p:txBody>
      </p:sp>
      <p:pic>
        <p:nvPicPr>
          <p:cNvPr id="5" name="Picture 4">
            <a:extLst>
              <a:ext uri="{FF2B5EF4-FFF2-40B4-BE49-F238E27FC236}">
                <a16:creationId xmlns:a16="http://schemas.microsoft.com/office/drawing/2014/main" id="{EF4256D0-7141-4AE5-91A9-C2573FC51DC3}"/>
              </a:ext>
            </a:extLst>
          </p:cNvPr>
          <p:cNvPicPr>
            <a:picLocks noChangeAspect="1"/>
          </p:cNvPicPr>
          <p:nvPr/>
        </p:nvPicPr>
        <p:blipFill>
          <a:blip r:embed="rId2"/>
          <a:stretch>
            <a:fillRect/>
          </a:stretch>
        </p:blipFill>
        <p:spPr>
          <a:xfrm>
            <a:off x="2509652" y="3518880"/>
            <a:ext cx="4155144" cy="3160990"/>
          </a:xfrm>
          <a:prstGeom prst="rect">
            <a:avLst/>
          </a:prstGeom>
        </p:spPr>
      </p:pic>
    </p:spTree>
    <p:extLst>
      <p:ext uri="{BB962C8B-B14F-4D97-AF65-F5344CB8AC3E}">
        <p14:creationId xmlns:p14="http://schemas.microsoft.com/office/powerpoint/2010/main" val="4276555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E24B-8A42-4115-B723-D1F44EE41BCA}"/>
              </a:ext>
            </a:extLst>
          </p:cNvPr>
          <p:cNvSpPr>
            <a:spLocks noGrp="1"/>
          </p:cNvSpPr>
          <p:nvPr>
            <p:ph type="title"/>
          </p:nvPr>
        </p:nvSpPr>
        <p:spPr/>
        <p:txBody>
          <a:bodyPr/>
          <a:lstStyle/>
          <a:p>
            <a:r>
              <a:rPr lang="en-US" dirty="0">
                <a:solidFill>
                  <a:schemeClr val="accent1">
                    <a:lumMod val="50000"/>
                  </a:schemeClr>
                </a:solidFill>
              </a:rPr>
              <a:t>Slow Beginning</a:t>
            </a:r>
          </a:p>
        </p:txBody>
      </p:sp>
      <p:sp>
        <p:nvSpPr>
          <p:cNvPr id="3" name="Content Placeholder 2">
            <a:extLst>
              <a:ext uri="{FF2B5EF4-FFF2-40B4-BE49-F238E27FC236}">
                <a16:creationId xmlns:a16="http://schemas.microsoft.com/office/drawing/2014/main" id="{0F803E78-D876-4EE9-9378-519947A69722}"/>
              </a:ext>
            </a:extLst>
          </p:cNvPr>
          <p:cNvSpPr>
            <a:spLocks noGrp="1"/>
          </p:cNvSpPr>
          <p:nvPr>
            <p:ph idx="1"/>
          </p:nvPr>
        </p:nvSpPr>
        <p:spPr/>
        <p:txBody>
          <a:bodyPr/>
          <a:lstStyle/>
          <a:p>
            <a:pPr marL="0" indent="0">
              <a:buNone/>
            </a:pPr>
            <a:r>
              <a:rPr lang="en-US" dirty="0"/>
              <a:t>Know that in the beginning of your deployment of a BWC program, requests are going to come in slowly at first but once the public knows you have BWC videos, the PDR requests will increase.</a:t>
            </a:r>
          </a:p>
        </p:txBody>
      </p:sp>
      <p:pic>
        <p:nvPicPr>
          <p:cNvPr id="5" name="Picture 4">
            <a:extLst>
              <a:ext uri="{FF2B5EF4-FFF2-40B4-BE49-F238E27FC236}">
                <a16:creationId xmlns:a16="http://schemas.microsoft.com/office/drawing/2014/main" id="{6AB843DF-F701-4FAB-B61B-17E2E2FB8676}"/>
              </a:ext>
            </a:extLst>
          </p:cNvPr>
          <p:cNvPicPr>
            <a:picLocks noChangeAspect="1"/>
          </p:cNvPicPr>
          <p:nvPr/>
        </p:nvPicPr>
        <p:blipFill>
          <a:blip r:embed="rId2"/>
          <a:stretch>
            <a:fillRect/>
          </a:stretch>
        </p:blipFill>
        <p:spPr>
          <a:xfrm>
            <a:off x="1326725" y="3301339"/>
            <a:ext cx="6823706" cy="3166803"/>
          </a:xfrm>
          <a:prstGeom prst="rect">
            <a:avLst/>
          </a:prstGeom>
        </p:spPr>
      </p:pic>
    </p:spTree>
    <p:extLst>
      <p:ext uri="{BB962C8B-B14F-4D97-AF65-F5344CB8AC3E}">
        <p14:creationId xmlns:p14="http://schemas.microsoft.com/office/powerpoint/2010/main" val="3120413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30B48-A3B3-431F-8C4A-EB9D193CE8E2}"/>
              </a:ext>
            </a:extLst>
          </p:cNvPr>
          <p:cNvSpPr>
            <a:spLocks noGrp="1"/>
          </p:cNvSpPr>
          <p:nvPr>
            <p:ph type="title"/>
          </p:nvPr>
        </p:nvSpPr>
        <p:spPr/>
        <p:txBody>
          <a:bodyPr/>
          <a:lstStyle/>
          <a:p>
            <a:r>
              <a:rPr lang="en-US" dirty="0">
                <a:solidFill>
                  <a:schemeClr val="accent1">
                    <a:lumMod val="50000"/>
                  </a:schemeClr>
                </a:solidFill>
              </a:rPr>
              <a:t>Take care of yourself</a:t>
            </a:r>
          </a:p>
        </p:txBody>
      </p:sp>
      <p:sp>
        <p:nvSpPr>
          <p:cNvPr id="3" name="Content Placeholder 2">
            <a:extLst>
              <a:ext uri="{FF2B5EF4-FFF2-40B4-BE49-F238E27FC236}">
                <a16:creationId xmlns:a16="http://schemas.microsoft.com/office/drawing/2014/main" id="{00701EE5-E81D-4C1E-8120-235BA6AA2CEF}"/>
              </a:ext>
            </a:extLst>
          </p:cNvPr>
          <p:cNvSpPr>
            <a:spLocks noGrp="1"/>
          </p:cNvSpPr>
          <p:nvPr>
            <p:ph idx="1"/>
          </p:nvPr>
        </p:nvSpPr>
        <p:spPr/>
        <p:txBody>
          <a:bodyPr/>
          <a:lstStyle/>
          <a:p>
            <a:r>
              <a:rPr lang="en-US" dirty="0"/>
              <a:t>Counseling for traumatic events in videos</a:t>
            </a:r>
          </a:p>
          <a:p>
            <a:r>
              <a:rPr lang="en-US" dirty="0"/>
              <a:t>Peer Support</a:t>
            </a:r>
          </a:p>
          <a:p>
            <a:r>
              <a:rPr lang="en-US" dirty="0"/>
              <a:t>Hobbies</a:t>
            </a:r>
          </a:p>
          <a:p>
            <a:r>
              <a:rPr lang="en-US" dirty="0"/>
              <a:t>Overall Mental Health</a:t>
            </a:r>
          </a:p>
          <a:p>
            <a:endParaRPr lang="en-US" dirty="0"/>
          </a:p>
          <a:p>
            <a:pPr marL="0" indent="0">
              <a:buNone/>
            </a:pPr>
            <a:r>
              <a:rPr lang="en-US" dirty="0"/>
              <a:t>Watching BWC videos is like looking through the eyes of the officer, seeing and hearing what they do.  They handle some very traumatic events and receive training on how to cope.</a:t>
            </a:r>
          </a:p>
        </p:txBody>
      </p:sp>
      <p:pic>
        <p:nvPicPr>
          <p:cNvPr id="4" name="Picture 3">
            <a:extLst>
              <a:ext uri="{FF2B5EF4-FFF2-40B4-BE49-F238E27FC236}">
                <a16:creationId xmlns:a16="http://schemas.microsoft.com/office/drawing/2014/main" id="{BAB66254-89F5-4015-B73E-65CEF87BF368}"/>
              </a:ext>
            </a:extLst>
          </p:cNvPr>
          <p:cNvPicPr>
            <a:picLocks noChangeAspect="1"/>
          </p:cNvPicPr>
          <p:nvPr/>
        </p:nvPicPr>
        <p:blipFill>
          <a:blip r:embed="rId2"/>
          <a:stretch>
            <a:fillRect/>
          </a:stretch>
        </p:blipFill>
        <p:spPr>
          <a:xfrm>
            <a:off x="6428508" y="1804787"/>
            <a:ext cx="2894349" cy="1771664"/>
          </a:xfrm>
          <a:prstGeom prst="rect">
            <a:avLst/>
          </a:prstGeom>
        </p:spPr>
      </p:pic>
      <p:pic>
        <p:nvPicPr>
          <p:cNvPr id="5" name="Picture 4">
            <a:extLst>
              <a:ext uri="{FF2B5EF4-FFF2-40B4-BE49-F238E27FC236}">
                <a16:creationId xmlns:a16="http://schemas.microsoft.com/office/drawing/2014/main" id="{EF3425F2-3F93-4EFB-8162-F73631270C3B}"/>
              </a:ext>
            </a:extLst>
          </p:cNvPr>
          <p:cNvPicPr>
            <a:picLocks noChangeAspect="1"/>
          </p:cNvPicPr>
          <p:nvPr/>
        </p:nvPicPr>
        <p:blipFill>
          <a:blip r:embed="rId3"/>
          <a:stretch>
            <a:fillRect/>
          </a:stretch>
        </p:blipFill>
        <p:spPr>
          <a:xfrm>
            <a:off x="3815937" y="4831504"/>
            <a:ext cx="2801023" cy="1880034"/>
          </a:xfrm>
          <a:prstGeom prst="rect">
            <a:avLst/>
          </a:prstGeom>
        </p:spPr>
      </p:pic>
    </p:spTree>
    <p:extLst>
      <p:ext uri="{BB962C8B-B14F-4D97-AF65-F5344CB8AC3E}">
        <p14:creationId xmlns:p14="http://schemas.microsoft.com/office/powerpoint/2010/main" val="767463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0569A-03A7-484A-B127-E1498812ADBB}"/>
              </a:ext>
            </a:extLst>
          </p:cNvPr>
          <p:cNvSpPr>
            <a:spLocks noGrp="1"/>
          </p:cNvSpPr>
          <p:nvPr>
            <p:ph type="title"/>
          </p:nvPr>
        </p:nvSpPr>
        <p:spPr/>
        <p:txBody>
          <a:bodyPr/>
          <a:lstStyle/>
          <a:p>
            <a:r>
              <a:rPr lang="en-US" dirty="0">
                <a:solidFill>
                  <a:schemeClr val="accent1">
                    <a:lumMod val="50000"/>
                  </a:schemeClr>
                </a:solidFill>
              </a:rPr>
              <a:t>Topics Overview</a:t>
            </a:r>
          </a:p>
        </p:txBody>
      </p:sp>
      <p:sp>
        <p:nvSpPr>
          <p:cNvPr id="3" name="Content Placeholder 2">
            <a:extLst>
              <a:ext uri="{FF2B5EF4-FFF2-40B4-BE49-F238E27FC236}">
                <a16:creationId xmlns:a16="http://schemas.microsoft.com/office/drawing/2014/main" id="{193EA901-2ABE-4868-ACD2-D364328BC779}"/>
              </a:ext>
            </a:extLst>
          </p:cNvPr>
          <p:cNvSpPr>
            <a:spLocks noGrp="1"/>
          </p:cNvSpPr>
          <p:nvPr>
            <p:ph idx="1"/>
          </p:nvPr>
        </p:nvSpPr>
        <p:spPr/>
        <p:txBody>
          <a:bodyPr/>
          <a:lstStyle/>
          <a:p>
            <a:r>
              <a:rPr lang="en-US" dirty="0"/>
              <a:t>Computer Equipment</a:t>
            </a:r>
          </a:p>
          <a:p>
            <a:r>
              <a:rPr lang="en-US" dirty="0"/>
              <a:t>Retention Categories</a:t>
            </a:r>
          </a:p>
          <a:p>
            <a:r>
              <a:rPr lang="en-US" dirty="0"/>
              <a:t>Setting up Users</a:t>
            </a:r>
          </a:p>
          <a:p>
            <a:r>
              <a:rPr lang="en-US" dirty="0"/>
              <a:t>Training</a:t>
            </a:r>
          </a:p>
          <a:p>
            <a:r>
              <a:rPr lang="en-US" dirty="0"/>
              <a:t>Maintaining BWC Database</a:t>
            </a:r>
          </a:p>
          <a:p>
            <a:r>
              <a:rPr lang="en-US" dirty="0"/>
              <a:t>Time Studies</a:t>
            </a:r>
          </a:p>
          <a:p>
            <a:r>
              <a:rPr lang="en-US" dirty="0"/>
              <a:t>Dedicating time to review/redact</a:t>
            </a:r>
          </a:p>
          <a:p>
            <a:r>
              <a:rPr lang="en-US" dirty="0"/>
              <a:t>Take care of yourself</a:t>
            </a:r>
          </a:p>
        </p:txBody>
      </p:sp>
      <p:pic>
        <p:nvPicPr>
          <p:cNvPr id="4" name="Picture 3">
            <a:extLst>
              <a:ext uri="{FF2B5EF4-FFF2-40B4-BE49-F238E27FC236}">
                <a16:creationId xmlns:a16="http://schemas.microsoft.com/office/drawing/2014/main" id="{C7DE4E0F-AB04-41E7-A837-51CD09530FF7}"/>
              </a:ext>
            </a:extLst>
          </p:cNvPr>
          <p:cNvPicPr>
            <a:picLocks noChangeAspect="1"/>
          </p:cNvPicPr>
          <p:nvPr/>
        </p:nvPicPr>
        <p:blipFill>
          <a:blip r:embed="rId2"/>
          <a:stretch>
            <a:fillRect/>
          </a:stretch>
        </p:blipFill>
        <p:spPr>
          <a:xfrm>
            <a:off x="5389588" y="1930400"/>
            <a:ext cx="4041581" cy="3216234"/>
          </a:xfrm>
          <a:prstGeom prst="rect">
            <a:avLst/>
          </a:prstGeom>
        </p:spPr>
      </p:pic>
      <p:sp>
        <p:nvSpPr>
          <p:cNvPr id="5" name="Rectangle 4">
            <a:extLst>
              <a:ext uri="{FF2B5EF4-FFF2-40B4-BE49-F238E27FC236}">
                <a16:creationId xmlns:a16="http://schemas.microsoft.com/office/drawing/2014/main" id="{9B3A79EB-3D0D-4F7E-8408-CB9400C2BBB8}"/>
              </a:ext>
            </a:extLst>
          </p:cNvPr>
          <p:cNvSpPr/>
          <p:nvPr/>
        </p:nvSpPr>
        <p:spPr>
          <a:xfrm>
            <a:off x="7778338" y="4037610"/>
            <a:ext cx="324592" cy="9104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3424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15AE9-20D0-4404-8D46-8D6F5667CABE}"/>
              </a:ext>
            </a:extLst>
          </p:cNvPr>
          <p:cNvSpPr>
            <a:spLocks noGrp="1"/>
          </p:cNvSpPr>
          <p:nvPr>
            <p:ph type="title"/>
          </p:nvPr>
        </p:nvSpPr>
        <p:spPr/>
        <p:txBody>
          <a:bodyPr/>
          <a:lstStyle/>
          <a:p>
            <a:r>
              <a:rPr lang="en-US" dirty="0">
                <a:solidFill>
                  <a:schemeClr val="accent1">
                    <a:lumMod val="50000"/>
                  </a:schemeClr>
                </a:solidFill>
              </a:rPr>
              <a:t>Recommended Computer Equipment</a:t>
            </a:r>
          </a:p>
        </p:txBody>
      </p:sp>
      <p:sp>
        <p:nvSpPr>
          <p:cNvPr id="3" name="Content Placeholder 2">
            <a:extLst>
              <a:ext uri="{FF2B5EF4-FFF2-40B4-BE49-F238E27FC236}">
                <a16:creationId xmlns:a16="http://schemas.microsoft.com/office/drawing/2014/main" id="{D726C44E-8BD8-463D-A745-3538786CCE4D}"/>
              </a:ext>
            </a:extLst>
          </p:cNvPr>
          <p:cNvSpPr>
            <a:spLocks noGrp="1"/>
          </p:cNvSpPr>
          <p:nvPr>
            <p:ph idx="1"/>
          </p:nvPr>
        </p:nvSpPr>
        <p:spPr>
          <a:xfrm>
            <a:off x="677334" y="1590573"/>
            <a:ext cx="8596668" cy="3880773"/>
          </a:xfrm>
        </p:spPr>
        <p:txBody>
          <a:bodyPr/>
          <a:lstStyle/>
          <a:p>
            <a:r>
              <a:rPr lang="en-US" dirty="0"/>
              <a:t>A decent CPU (recommend Intel Core i7 or above)</a:t>
            </a:r>
          </a:p>
          <a:p>
            <a:r>
              <a:rPr lang="en-US" dirty="0"/>
              <a:t>RAM: at least 8 GB RAM</a:t>
            </a:r>
          </a:p>
          <a:p>
            <a:r>
              <a:rPr lang="en-US" dirty="0"/>
              <a:t>Monitor screen: at least HD resolution (Preferably 2 screens)</a:t>
            </a:r>
          </a:p>
          <a:p>
            <a:r>
              <a:rPr lang="en-US" dirty="0"/>
              <a:t>A dedicated graphic card is recommended for the best visual performance</a:t>
            </a:r>
          </a:p>
          <a:p>
            <a:r>
              <a:rPr lang="en-US" dirty="0"/>
              <a:t>Noise cancelling headphones</a:t>
            </a:r>
          </a:p>
          <a:p>
            <a:r>
              <a:rPr lang="en-US" dirty="0"/>
              <a:t>Ergonomic mouse</a:t>
            </a:r>
          </a:p>
        </p:txBody>
      </p:sp>
      <p:pic>
        <p:nvPicPr>
          <p:cNvPr id="1026" name="Picture 2" descr="bfeb6d70-8ac1-4cc0-984b-78865932bd0f@namprd15">
            <a:extLst>
              <a:ext uri="{FF2B5EF4-FFF2-40B4-BE49-F238E27FC236}">
                <a16:creationId xmlns:a16="http://schemas.microsoft.com/office/drawing/2014/main" id="{27735E11-88E2-435C-9A47-74BD6C3B0D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1700" y="3539779"/>
            <a:ext cx="4081246" cy="3060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1353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DC476-8E8D-4D72-9B46-139EE6A9CF46}"/>
              </a:ext>
            </a:extLst>
          </p:cNvPr>
          <p:cNvSpPr>
            <a:spLocks noGrp="1"/>
          </p:cNvSpPr>
          <p:nvPr>
            <p:ph type="title"/>
          </p:nvPr>
        </p:nvSpPr>
        <p:spPr/>
        <p:txBody>
          <a:bodyPr/>
          <a:lstStyle/>
          <a:p>
            <a:r>
              <a:rPr lang="en-US" dirty="0">
                <a:solidFill>
                  <a:schemeClr val="accent1">
                    <a:lumMod val="50000"/>
                  </a:schemeClr>
                </a:solidFill>
              </a:rPr>
              <a:t>Setting up Retention Categories</a:t>
            </a:r>
            <a:br>
              <a:rPr lang="en-US" dirty="0"/>
            </a:br>
            <a:endParaRPr lang="en-US" dirty="0"/>
          </a:p>
        </p:txBody>
      </p:sp>
      <p:pic>
        <p:nvPicPr>
          <p:cNvPr id="4" name="Content Placeholder 3">
            <a:extLst>
              <a:ext uri="{FF2B5EF4-FFF2-40B4-BE49-F238E27FC236}">
                <a16:creationId xmlns:a16="http://schemas.microsoft.com/office/drawing/2014/main" id="{4A7F79BA-6CA0-4AC2-9C10-6BBA795F0C0C}"/>
              </a:ext>
            </a:extLst>
          </p:cNvPr>
          <p:cNvPicPr>
            <a:picLocks noGrp="1" noChangeAspect="1"/>
          </p:cNvPicPr>
          <p:nvPr>
            <p:ph idx="1"/>
          </p:nvPr>
        </p:nvPicPr>
        <p:blipFill>
          <a:blip r:embed="rId2"/>
          <a:stretch>
            <a:fillRect/>
          </a:stretch>
        </p:blipFill>
        <p:spPr>
          <a:xfrm>
            <a:off x="1103640" y="2160588"/>
            <a:ext cx="7744757" cy="3881437"/>
          </a:xfrm>
          <a:prstGeom prst="rect">
            <a:avLst/>
          </a:prstGeom>
        </p:spPr>
      </p:pic>
    </p:spTree>
    <p:extLst>
      <p:ext uri="{BB962C8B-B14F-4D97-AF65-F5344CB8AC3E}">
        <p14:creationId xmlns:p14="http://schemas.microsoft.com/office/powerpoint/2010/main" val="3991378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30EC8-C173-4DFC-A656-06BC226A6EBB}"/>
              </a:ext>
            </a:extLst>
          </p:cNvPr>
          <p:cNvSpPr>
            <a:spLocks noGrp="1"/>
          </p:cNvSpPr>
          <p:nvPr>
            <p:ph type="title"/>
          </p:nvPr>
        </p:nvSpPr>
        <p:spPr/>
        <p:txBody>
          <a:bodyPr/>
          <a:lstStyle/>
          <a:p>
            <a:r>
              <a:rPr lang="en-US" dirty="0">
                <a:solidFill>
                  <a:schemeClr val="accent1">
                    <a:lumMod val="50000"/>
                  </a:schemeClr>
                </a:solidFill>
              </a:rPr>
              <a:t>Setting up Retention Categories</a:t>
            </a:r>
            <a:endParaRPr lang="en-US" dirty="0"/>
          </a:p>
        </p:txBody>
      </p:sp>
      <p:pic>
        <p:nvPicPr>
          <p:cNvPr id="4" name="Content Placeholder 3">
            <a:extLst>
              <a:ext uri="{FF2B5EF4-FFF2-40B4-BE49-F238E27FC236}">
                <a16:creationId xmlns:a16="http://schemas.microsoft.com/office/drawing/2014/main" id="{8DC241DC-AE64-4C73-B37D-D24DA310E589}"/>
              </a:ext>
            </a:extLst>
          </p:cNvPr>
          <p:cNvPicPr>
            <a:picLocks noGrp="1" noChangeAspect="1"/>
          </p:cNvPicPr>
          <p:nvPr>
            <p:ph idx="1"/>
          </p:nvPr>
        </p:nvPicPr>
        <p:blipFill>
          <a:blip r:embed="rId2"/>
          <a:stretch>
            <a:fillRect/>
          </a:stretch>
        </p:blipFill>
        <p:spPr>
          <a:xfrm>
            <a:off x="698926" y="2160588"/>
            <a:ext cx="8554186" cy="3881437"/>
          </a:xfrm>
          <a:prstGeom prst="rect">
            <a:avLst/>
          </a:prstGeom>
        </p:spPr>
      </p:pic>
    </p:spTree>
    <p:extLst>
      <p:ext uri="{BB962C8B-B14F-4D97-AF65-F5344CB8AC3E}">
        <p14:creationId xmlns:p14="http://schemas.microsoft.com/office/powerpoint/2010/main" val="935759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1FB2D-F5EA-4BDD-A242-6D760B152936}"/>
              </a:ext>
            </a:extLst>
          </p:cNvPr>
          <p:cNvSpPr>
            <a:spLocks noGrp="1"/>
          </p:cNvSpPr>
          <p:nvPr>
            <p:ph type="title"/>
          </p:nvPr>
        </p:nvSpPr>
        <p:spPr/>
        <p:txBody>
          <a:bodyPr/>
          <a:lstStyle/>
          <a:p>
            <a:r>
              <a:rPr lang="en-US" dirty="0">
                <a:solidFill>
                  <a:schemeClr val="accent1">
                    <a:lumMod val="50000"/>
                  </a:schemeClr>
                </a:solidFill>
              </a:rPr>
              <a:t>Setting up Retention Categories</a:t>
            </a:r>
            <a:endParaRPr lang="en-US" dirty="0"/>
          </a:p>
        </p:txBody>
      </p:sp>
      <p:sp>
        <p:nvSpPr>
          <p:cNvPr id="3" name="Content Placeholder 2">
            <a:extLst>
              <a:ext uri="{FF2B5EF4-FFF2-40B4-BE49-F238E27FC236}">
                <a16:creationId xmlns:a16="http://schemas.microsoft.com/office/drawing/2014/main" id="{FF7065E6-348E-4129-8F7A-548CEF04BD76}"/>
              </a:ext>
            </a:extLst>
          </p:cNvPr>
          <p:cNvSpPr>
            <a:spLocks noGrp="1"/>
          </p:cNvSpPr>
          <p:nvPr>
            <p:ph idx="1"/>
          </p:nvPr>
        </p:nvSpPr>
        <p:spPr>
          <a:xfrm>
            <a:off x="677334" y="1460741"/>
            <a:ext cx="8596668" cy="4580622"/>
          </a:xfrm>
        </p:spPr>
        <p:txBody>
          <a:bodyPr>
            <a:normAutofit lnSpcReduction="10000"/>
          </a:bodyPr>
          <a:lstStyle/>
          <a:p>
            <a:r>
              <a:rPr lang="en-US" sz="1400" dirty="0"/>
              <a:t>Citations – Driving Under the Influence	Retain for 10 years after date of 													issuance</a:t>
            </a:r>
          </a:p>
          <a:p>
            <a:r>
              <a:rPr lang="en-US" sz="1400" dirty="0"/>
              <a:t>Citations/Notices of Infraction Issued	Retain for 3 years after date of 													issuance</a:t>
            </a:r>
          </a:p>
          <a:p>
            <a:r>
              <a:rPr lang="en-US" sz="1400" dirty="0"/>
              <a:t>Case files – Other cases (Routine)		Retain for 5 years after conclusion of 												investigation </a:t>
            </a:r>
            <a:r>
              <a:rPr lang="en-US" sz="1400" u="sng" dirty="0"/>
              <a:t>AND</a:t>
            </a:r>
            <a:r>
              <a:rPr lang="en-US" sz="1400" dirty="0"/>
              <a:t> until exhaustion of 												appeals process</a:t>
            </a:r>
          </a:p>
          <a:p>
            <a:r>
              <a:rPr lang="en-US" sz="1400" dirty="0"/>
              <a:t>Solved Homicides					Retain for 20 years </a:t>
            </a:r>
            <a:r>
              <a:rPr lang="en-US" sz="1400" u="sng" dirty="0"/>
              <a:t>AND</a:t>
            </a:r>
            <a:r>
              <a:rPr lang="en-US" sz="1400" dirty="0"/>
              <a:t> until 													exhaustion of appeals process</a:t>
            </a:r>
          </a:p>
          <a:p>
            <a:r>
              <a:rPr lang="en-US" sz="1400" dirty="0"/>
              <a:t>Sex Offender/Sexually Violent Offense	Retain for 5 years after conclusion of 												investigation </a:t>
            </a:r>
            <a:r>
              <a:rPr lang="en-US" sz="1400" u="sng" dirty="0"/>
              <a:t>AND</a:t>
            </a:r>
            <a:r>
              <a:rPr lang="en-US" sz="1400" dirty="0"/>
              <a:t> until exhaustion of 												appeals process </a:t>
            </a:r>
            <a:r>
              <a:rPr lang="en-US" sz="1400" u="sng" dirty="0"/>
              <a:t>THEN</a:t>
            </a:r>
            <a:r>
              <a:rPr lang="en-US" sz="1400" dirty="0"/>
              <a:t> transfer to Washington Association of 								Sheriffs and Police Chiefs for permanent retention </a:t>
            </a:r>
            <a:r>
              <a:rPr lang="en-US" sz="1400" i="1" dirty="0"/>
              <a:t>(WASPC 								Sex Offense Imaging Archive cjis@waspc.org)</a:t>
            </a:r>
          </a:p>
          <a:p>
            <a:r>
              <a:rPr lang="en-US" sz="1400" dirty="0"/>
              <a:t>Traffic accidents with fatality or		Retain for 50 years after conclusion 				 serious injury 					of investigation</a:t>
            </a:r>
          </a:p>
          <a:p>
            <a:r>
              <a:rPr lang="en-US" sz="1400" dirty="0"/>
              <a:t>Unsolved Homicides, Missing persons,	Retain for 75 years after case opened </a:t>
            </a:r>
            <a:r>
              <a:rPr lang="en-US" sz="1400" u="sng" dirty="0"/>
              <a:t>AND</a:t>
            </a:r>
            <a:r>
              <a:rPr lang="en-US" sz="1400" dirty="0"/>
              <a:t> until no longer  and Unidentified Bodies				needed for agency business</a:t>
            </a:r>
          </a:p>
        </p:txBody>
      </p:sp>
    </p:spTree>
    <p:extLst>
      <p:ext uri="{BB962C8B-B14F-4D97-AF65-F5344CB8AC3E}">
        <p14:creationId xmlns:p14="http://schemas.microsoft.com/office/powerpoint/2010/main" val="3952378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FDA74-C8EB-4E10-91C0-CD63F9E4BB05}"/>
              </a:ext>
            </a:extLst>
          </p:cNvPr>
          <p:cNvSpPr>
            <a:spLocks noGrp="1"/>
          </p:cNvSpPr>
          <p:nvPr>
            <p:ph type="title"/>
          </p:nvPr>
        </p:nvSpPr>
        <p:spPr/>
        <p:txBody>
          <a:bodyPr/>
          <a:lstStyle/>
          <a:p>
            <a:r>
              <a:rPr lang="en-US" dirty="0">
                <a:solidFill>
                  <a:schemeClr val="accent1">
                    <a:lumMod val="50000"/>
                  </a:schemeClr>
                </a:solidFill>
              </a:rPr>
              <a:t>Example of Retention Categories</a:t>
            </a:r>
          </a:p>
        </p:txBody>
      </p:sp>
      <p:sp>
        <p:nvSpPr>
          <p:cNvPr id="3" name="Content Placeholder 2">
            <a:extLst>
              <a:ext uri="{FF2B5EF4-FFF2-40B4-BE49-F238E27FC236}">
                <a16:creationId xmlns:a16="http://schemas.microsoft.com/office/drawing/2014/main" id="{AC1DEC2F-C90A-4CCF-90C1-33B048F34837}"/>
              </a:ext>
            </a:extLst>
          </p:cNvPr>
          <p:cNvSpPr>
            <a:spLocks noGrp="1"/>
          </p:cNvSpPr>
          <p:nvPr>
            <p:ph idx="1"/>
          </p:nvPr>
        </p:nvSpPr>
        <p:spPr/>
        <p:txBody>
          <a:bodyPr>
            <a:normAutofit/>
          </a:bodyPr>
          <a:lstStyle/>
          <a:p>
            <a:r>
              <a:rPr lang="en-US" b="1" dirty="0"/>
              <a:t>All Reports										10 years</a:t>
            </a:r>
          </a:p>
          <a:p>
            <a:r>
              <a:rPr lang="en-US" b="1" dirty="0"/>
              <a:t>No Report/No Enforcement						90 days</a:t>
            </a:r>
          </a:p>
          <a:p>
            <a:r>
              <a:rPr lang="en-US" b="1" dirty="0"/>
              <a:t>Traffic Stop (Non DUI)								3 years</a:t>
            </a:r>
          </a:p>
          <a:p>
            <a:pPr lvl="1"/>
            <a:r>
              <a:rPr lang="en-US" dirty="0"/>
              <a:t>Homicide (Solved)								20 years</a:t>
            </a:r>
          </a:p>
          <a:p>
            <a:pPr lvl="1"/>
            <a:r>
              <a:rPr lang="en-US" dirty="0"/>
              <a:t>Missing Person/Unsolved Homicide/Unidentified Bodies	75 years</a:t>
            </a:r>
          </a:p>
          <a:p>
            <a:pPr lvl="1"/>
            <a:r>
              <a:rPr lang="en-US" dirty="0"/>
              <a:t>Fatality/Serious injury Accident						50 years</a:t>
            </a:r>
          </a:p>
          <a:p>
            <a:pPr lvl="1"/>
            <a:r>
              <a:rPr lang="en-US" dirty="0"/>
              <a:t>Training Demo/Accidental Activation					7 days</a:t>
            </a:r>
          </a:p>
          <a:p>
            <a:pPr lvl="1"/>
            <a:r>
              <a:rPr lang="en-US" dirty="0"/>
              <a:t>Restricted										Until manually deleted</a:t>
            </a:r>
          </a:p>
          <a:p>
            <a:pPr lvl="1"/>
            <a:r>
              <a:rPr lang="en-US" dirty="0"/>
              <a:t>Records Hold/Litigation Hold – Records use only		Until manually deleted</a:t>
            </a:r>
          </a:p>
          <a:p>
            <a:pPr lvl="1"/>
            <a:r>
              <a:rPr lang="en-US" dirty="0"/>
              <a:t>LEMART (Independent Investigative Teams)			Until manually deleted</a:t>
            </a:r>
          </a:p>
          <a:p>
            <a:pPr marL="457200" lvl="1" indent="0">
              <a:buNone/>
            </a:pPr>
            <a:endParaRPr lang="en-US" dirty="0"/>
          </a:p>
        </p:txBody>
      </p:sp>
    </p:spTree>
    <p:extLst>
      <p:ext uri="{BB962C8B-B14F-4D97-AF65-F5344CB8AC3E}">
        <p14:creationId xmlns:p14="http://schemas.microsoft.com/office/powerpoint/2010/main" val="1979672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A2E02-32DA-4032-B452-CD6466D865BF}"/>
              </a:ext>
            </a:extLst>
          </p:cNvPr>
          <p:cNvSpPr>
            <a:spLocks noGrp="1"/>
          </p:cNvSpPr>
          <p:nvPr>
            <p:ph type="title"/>
          </p:nvPr>
        </p:nvSpPr>
        <p:spPr/>
        <p:txBody>
          <a:bodyPr/>
          <a:lstStyle/>
          <a:p>
            <a:r>
              <a:rPr lang="en-US" dirty="0">
                <a:solidFill>
                  <a:schemeClr val="accent1">
                    <a:lumMod val="50000"/>
                  </a:schemeClr>
                </a:solidFill>
              </a:rPr>
              <a:t>Setting up Users</a:t>
            </a:r>
          </a:p>
        </p:txBody>
      </p:sp>
      <p:sp>
        <p:nvSpPr>
          <p:cNvPr id="3" name="Content Placeholder 2">
            <a:extLst>
              <a:ext uri="{FF2B5EF4-FFF2-40B4-BE49-F238E27FC236}">
                <a16:creationId xmlns:a16="http://schemas.microsoft.com/office/drawing/2014/main" id="{7669DAB5-A3FD-4F64-B138-11A67C73756C}"/>
              </a:ext>
            </a:extLst>
          </p:cNvPr>
          <p:cNvSpPr>
            <a:spLocks noGrp="1"/>
          </p:cNvSpPr>
          <p:nvPr>
            <p:ph idx="1"/>
          </p:nvPr>
        </p:nvSpPr>
        <p:spPr/>
        <p:txBody>
          <a:bodyPr/>
          <a:lstStyle/>
          <a:p>
            <a:r>
              <a:rPr lang="en-US" dirty="0"/>
              <a:t>Who needs access and what type of access/permissions</a:t>
            </a:r>
          </a:p>
          <a:p>
            <a:pPr lvl="1"/>
            <a:r>
              <a:rPr lang="en-US" dirty="0"/>
              <a:t>Officers/Deputies</a:t>
            </a:r>
          </a:p>
          <a:p>
            <a:pPr lvl="1"/>
            <a:r>
              <a:rPr lang="en-US" dirty="0"/>
              <a:t>Command Staff</a:t>
            </a:r>
          </a:p>
          <a:p>
            <a:pPr lvl="1"/>
            <a:r>
              <a:rPr lang="en-US" dirty="0"/>
              <a:t>Detectives</a:t>
            </a:r>
          </a:p>
          <a:p>
            <a:pPr lvl="1"/>
            <a:r>
              <a:rPr lang="en-US" dirty="0"/>
              <a:t>Records/Evidence staff</a:t>
            </a:r>
          </a:p>
          <a:p>
            <a:pPr marL="457200" lvl="1" indent="0">
              <a:buNone/>
            </a:pPr>
            <a:endParaRPr lang="en-US" dirty="0"/>
          </a:p>
          <a:p>
            <a:pPr marL="457200" lvl="1" indent="0">
              <a:buNone/>
            </a:pPr>
            <a:endParaRPr lang="en-US" dirty="0"/>
          </a:p>
        </p:txBody>
      </p:sp>
      <p:pic>
        <p:nvPicPr>
          <p:cNvPr id="5" name="Picture 4">
            <a:extLst>
              <a:ext uri="{FF2B5EF4-FFF2-40B4-BE49-F238E27FC236}">
                <a16:creationId xmlns:a16="http://schemas.microsoft.com/office/drawing/2014/main" id="{3A536954-DD63-48B0-9489-E878783A6D9B}"/>
              </a:ext>
            </a:extLst>
          </p:cNvPr>
          <p:cNvPicPr>
            <a:picLocks noChangeAspect="1"/>
          </p:cNvPicPr>
          <p:nvPr/>
        </p:nvPicPr>
        <p:blipFill>
          <a:blip r:embed="rId2"/>
          <a:stretch>
            <a:fillRect/>
          </a:stretch>
        </p:blipFill>
        <p:spPr>
          <a:xfrm>
            <a:off x="6773155" y="2597664"/>
            <a:ext cx="2441825" cy="2396989"/>
          </a:xfrm>
          <a:prstGeom prst="rect">
            <a:avLst/>
          </a:prstGeom>
        </p:spPr>
      </p:pic>
      <p:pic>
        <p:nvPicPr>
          <p:cNvPr id="6" name="Picture 5">
            <a:extLst>
              <a:ext uri="{FF2B5EF4-FFF2-40B4-BE49-F238E27FC236}">
                <a16:creationId xmlns:a16="http://schemas.microsoft.com/office/drawing/2014/main" id="{069FA038-C286-4B88-A4A7-0A7DEDE2C5D9}"/>
              </a:ext>
            </a:extLst>
          </p:cNvPr>
          <p:cNvPicPr>
            <a:picLocks noChangeAspect="1"/>
          </p:cNvPicPr>
          <p:nvPr/>
        </p:nvPicPr>
        <p:blipFill>
          <a:blip r:embed="rId3"/>
          <a:stretch>
            <a:fillRect/>
          </a:stretch>
        </p:blipFill>
        <p:spPr>
          <a:xfrm>
            <a:off x="2080640" y="3934483"/>
            <a:ext cx="3944109" cy="2659200"/>
          </a:xfrm>
          <a:prstGeom prst="rect">
            <a:avLst/>
          </a:prstGeom>
        </p:spPr>
      </p:pic>
    </p:spTree>
    <p:extLst>
      <p:ext uri="{BB962C8B-B14F-4D97-AF65-F5344CB8AC3E}">
        <p14:creationId xmlns:p14="http://schemas.microsoft.com/office/powerpoint/2010/main" val="2051207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C5FDF-950D-4082-8C94-89B8BF53609D}"/>
              </a:ext>
            </a:extLst>
          </p:cNvPr>
          <p:cNvSpPr>
            <a:spLocks noGrp="1"/>
          </p:cNvSpPr>
          <p:nvPr>
            <p:ph type="title"/>
          </p:nvPr>
        </p:nvSpPr>
        <p:spPr/>
        <p:txBody>
          <a:bodyPr/>
          <a:lstStyle/>
          <a:p>
            <a:r>
              <a:rPr lang="en-US" dirty="0">
                <a:solidFill>
                  <a:schemeClr val="accent1">
                    <a:lumMod val="50000"/>
                  </a:schemeClr>
                </a:solidFill>
              </a:rPr>
              <a:t>Training in Public Records and BWC Program</a:t>
            </a:r>
          </a:p>
        </p:txBody>
      </p:sp>
      <p:sp>
        <p:nvSpPr>
          <p:cNvPr id="3" name="Content Placeholder 2">
            <a:extLst>
              <a:ext uri="{FF2B5EF4-FFF2-40B4-BE49-F238E27FC236}">
                <a16:creationId xmlns:a16="http://schemas.microsoft.com/office/drawing/2014/main" id="{278C1DA5-787A-4AD4-BA28-5A17CAF5214E}"/>
              </a:ext>
            </a:extLst>
          </p:cNvPr>
          <p:cNvSpPr>
            <a:spLocks noGrp="1"/>
          </p:cNvSpPr>
          <p:nvPr>
            <p:ph idx="1"/>
          </p:nvPr>
        </p:nvSpPr>
        <p:spPr/>
        <p:txBody>
          <a:bodyPr/>
          <a:lstStyle/>
          <a:p>
            <a:r>
              <a:rPr lang="en-US" dirty="0"/>
              <a:t>Know your public disclosure laws RCW 42.56.240</a:t>
            </a:r>
          </a:p>
          <a:p>
            <a:r>
              <a:rPr lang="en-US" dirty="0"/>
              <a:t>Register for any training available</a:t>
            </a:r>
          </a:p>
          <a:p>
            <a:pPr lvl="1"/>
            <a:r>
              <a:rPr lang="en-US" dirty="0"/>
              <a:t>WAPRO	</a:t>
            </a:r>
          </a:p>
          <a:p>
            <a:pPr lvl="1"/>
            <a:r>
              <a:rPr lang="en-US" dirty="0"/>
              <a:t>LEIRA</a:t>
            </a:r>
          </a:p>
          <a:p>
            <a:pPr lvl="1"/>
            <a:r>
              <a:rPr lang="en-US" dirty="0"/>
              <a:t>Washington State Attorney General’s Office</a:t>
            </a:r>
          </a:p>
          <a:p>
            <a:pPr lvl="1"/>
            <a:r>
              <a:rPr lang="en-US" dirty="0"/>
              <a:t>MRSC</a:t>
            </a:r>
          </a:p>
          <a:p>
            <a:pPr lvl="1"/>
            <a:r>
              <a:rPr lang="en-US" dirty="0"/>
              <a:t>Washington State Archives</a:t>
            </a:r>
          </a:p>
          <a:p>
            <a:pPr lvl="1"/>
            <a:r>
              <a:rPr lang="en-US" dirty="0"/>
              <a:t>Body Worn Camera Vendor training</a:t>
            </a:r>
          </a:p>
          <a:p>
            <a:pPr lvl="1"/>
            <a:r>
              <a:rPr lang="en-US" dirty="0"/>
              <a:t>Reading updates/release notes provided by Body Worn Camera Vendor</a:t>
            </a:r>
          </a:p>
          <a:p>
            <a:pPr lvl="1"/>
            <a:r>
              <a:rPr lang="en-US" dirty="0"/>
              <a:t>Attending Body Worn Camera Vendor conference</a:t>
            </a:r>
          </a:p>
          <a:p>
            <a:pPr lvl="1"/>
            <a:endParaRPr lang="en-US" dirty="0"/>
          </a:p>
        </p:txBody>
      </p:sp>
      <p:pic>
        <p:nvPicPr>
          <p:cNvPr id="5" name="Picture 4">
            <a:extLst>
              <a:ext uri="{FF2B5EF4-FFF2-40B4-BE49-F238E27FC236}">
                <a16:creationId xmlns:a16="http://schemas.microsoft.com/office/drawing/2014/main" id="{0CC9D205-6E25-4FBF-BEC3-D02C591DB698}"/>
              </a:ext>
            </a:extLst>
          </p:cNvPr>
          <p:cNvPicPr>
            <a:picLocks noChangeAspect="1"/>
          </p:cNvPicPr>
          <p:nvPr/>
        </p:nvPicPr>
        <p:blipFill>
          <a:blip r:embed="rId2"/>
          <a:stretch>
            <a:fillRect/>
          </a:stretch>
        </p:blipFill>
        <p:spPr>
          <a:xfrm>
            <a:off x="6096000" y="2695697"/>
            <a:ext cx="3428300" cy="1836979"/>
          </a:xfrm>
          <a:prstGeom prst="rect">
            <a:avLst/>
          </a:prstGeom>
        </p:spPr>
      </p:pic>
    </p:spTree>
    <p:extLst>
      <p:ext uri="{BB962C8B-B14F-4D97-AF65-F5344CB8AC3E}">
        <p14:creationId xmlns:p14="http://schemas.microsoft.com/office/powerpoint/2010/main" val="144765961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428</TotalTime>
  <Words>852</Words>
  <Application>Microsoft Office PowerPoint</Application>
  <PresentationFormat>Widescreen</PresentationFormat>
  <Paragraphs>88</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Trebuchet MS</vt:lpstr>
      <vt:lpstr>Wingdings 3</vt:lpstr>
      <vt:lpstr>Facet</vt:lpstr>
      <vt:lpstr>Starting a Body Worn Camera Program </vt:lpstr>
      <vt:lpstr>Topics Overview</vt:lpstr>
      <vt:lpstr>Recommended Computer Equipment</vt:lpstr>
      <vt:lpstr>Setting up Retention Categories </vt:lpstr>
      <vt:lpstr>Setting up Retention Categories</vt:lpstr>
      <vt:lpstr>Setting up Retention Categories</vt:lpstr>
      <vt:lpstr>Example of Retention Categories</vt:lpstr>
      <vt:lpstr>Setting up Users</vt:lpstr>
      <vt:lpstr>Training in Public Records and BWC Program</vt:lpstr>
      <vt:lpstr>Maintaining Database of BWC Program</vt:lpstr>
      <vt:lpstr>Time Studies</vt:lpstr>
      <vt:lpstr>Dedicate time for reviewing/redacting BWC videos</vt:lpstr>
      <vt:lpstr>Slow Beginning</vt:lpstr>
      <vt:lpstr>Take care of yourself</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Starting a Body Worn Camera Program</dc:title>
  <dc:creator>Mandi Caldwell</dc:creator>
  <cp:lastModifiedBy>Mandi Caldwell</cp:lastModifiedBy>
  <cp:revision>31</cp:revision>
  <dcterms:created xsi:type="dcterms:W3CDTF">2023-05-09T15:33:02Z</dcterms:created>
  <dcterms:modified xsi:type="dcterms:W3CDTF">2023-05-10T22:25:13Z</dcterms:modified>
</cp:coreProperties>
</file>