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4" r:id="rId1"/>
  </p:sldMasterIdLst>
  <p:notesMasterIdLst>
    <p:notesMasterId r:id="rId18"/>
  </p:notesMasterIdLst>
  <p:sldIdLst>
    <p:sldId id="281" r:id="rId2"/>
    <p:sldId id="329" r:id="rId3"/>
    <p:sldId id="365" r:id="rId4"/>
    <p:sldId id="366" r:id="rId5"/>
    <p:sldId id="260" r:id="rId6"/>
    <p:sldId id="368" r:id="rId7"/>
    <p:sldId id="372" r:id="rId8"/>
    <p:sldId id="369" r:id="rId9"/>
    <p:sldId id="303" r:id="rId10"/>
    <p:sldId id="374" r:id="rId11"/>
    <p:sldId id="304" r:id="rId12"/>
    <p:sldId id="316" r:id="rId13"/>
    <p:sldId id="317" r:id="rId14"/>
    <p:sldId id="327" r:id="rId15"/>
    <p:sldId id="315" r:id="rId16"/>
    <p:sldId id="370" r:id="rId17"/>
  </p:sldIdLst>
  <p:sldSz cx="12192000" cy="6858000"/>
  <p:notesSz cx="6858000" cy="9144000"/>
  <p:defaultTextStyle>
    <a:defPPr>
      <a:defRPr lang="en-US"/>
    </a:defPPr>
    <a:lvl1pPr marL="0" algn="l" defTabSz="713232" rtl="0" eaLnBrk="1" latinLnBrk="0" hangingPunct="1">
      <a:defRPr sz="1404" kern="1200">
        <a:solidFill>
          <a:schemeClr val="tx1"/>
        </a:solidFill>
        <a:latin typeface="+mn-lt"/>
        <a:ea typeface="+mn-ea"/>
        <a:cs typeface="+mn-cs"/>
      </a:defRPr>
    </a:lvl1pPr>
    <a:lvl2pPr marL="356616" algn="l" defTabSz="713232" rtl="0" eaLnBrk="1" latinLnBrk="0" hangingPunct="1">
      <a:defRPr sz="1404" kern="1200">
        <a:solidFill>
          <a:schemeClr val="tx1"/>
        </a:solidFill>
        <a:latin typeface="+mn-lt"/>
        <a:ea typeface="+mn-ea"/>
        <a:cs typeface="+mn-cs"/>
      </a:defRPr>
    </a:lvl2pPr>
    <a:lvl3pPr marL="713232" algn="l" defTabSz="713232" rtl="0" eaLnBrk="1" latinLnBrk="0" hangingPunct="1">
      <a:defRPr sz="1404" kern="1200">
        <a:solidFill>
          <a:schemeClr val="tx1"/>
        </a:solidFill>
        <a:latin typeface="+mn-lt"/>
        <a:ea typeface="+mn-ea"/>
        <a:cs typeface="+mn-cs"/>
      </a:defRPr>
    </a:lvl3pPr>
    <a:lvl4pPr marL="1069848" algn="l" defTabSz="713232" rtl="0" eaLnBrk="1" latinLnBrk="0" hangingPunct="1">
      <a:defRPr sz="1404" kern="1200">
        <a:solidFill>
          <a:schemeClr val="tx1"/>
        </a:solidFill>
        <a:latin typeface="+mn-lt"/>
        <a:ea typeface="+mn-ea"/>
        <a:cs typeface="+mn-cs"/>
      </a:defRPr>
    </a:lvl4pPr>
    <a:lvl5pPr marL="1426464" algn="l" defTabSz="713232" rtl="0" eaLnBrk="1" latinLnBrk="0" hangingPunct="1">
      <a:defRPr sz="1404" kern="1200">
        <a:solidFill>
          <a:schemeClr val="tx1"/>
        </a:solidFill>
        <a:latin typeface="+mn-lt"/>
        <a:ea typeface="+mn-ea"/>
        <a:cs typeface="+mn-cs"/>
      </a:defRPr>
    </a:lvl5pPr>
    <a:lvl6pPr marL="1783080" algn="l" defTabSz="713232" rtl="0" eaLnBrk="1" latinLnBrk="0" hangingPunct="1">
      <a:defRPr sz="1404" kern="1200">
        <a:solidFill>
          <a:schemeClr val="tx1"/>
        </a:solidFill>
        <a:latin typeface="+mn-lt"/>
        <a:ea typeface="+mn-ea"/>
        <a:cs typeface="+mn-cs"/>
      </a:defRPr>
    </a:lvl6pPr>
    <a:lvl7pPr marL="2139696" algn="l" defTabSz="713232" rtl="0" eaLnBrk="1" latinLnBrk="0" hangingPunct="1">
      <a:defRPr sz="1404" kern="1200">
        <a:solidFill>
          <a:schemeClr val="tx1"/>
        </a:solidFill>
        <a:latin typeface="+mn-lt"/>
        <a:ea typeface="+mn-ea"/>
        <a:cs typeface="+mn-cs"/>
      </a:defRPr>
    </a:lvl7pPr>
    <a:lvl8pPr marL="2496312" algn="l" defTabSz="713232" rtl="0" eaLnBrk="1" latinLnBrk="0" hangingPunct="1">
      <a:defRPr sz="1404" kern="1200">
        <a:solidFill>
          <a:schemeClr val="tx1"/>
        </a:solidFill>
        <a:latin typeface="+mn-lt"/>
        <a:ea typeface="+mn-ea"/>
        <a:cs typeface="+mn-cs"/>
      </a:defRPr>
    </a:lvl8pPr>
    <a:lvl9pPr marL="2852928" algn="l" defTabSz="713232" rtl="0" eaLnBrk="1" latinLnBrk="0" hangingPunct="1">
      <a:defRPr sz="1404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40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A4A3C"/>
    <a:srgbClr val="BFC890"/>
    <a:srgbClr val="939F6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562" autoAdjust="0"/>
    <p:restoredTop sz="92969"/>
  </p:normalViewPr>
  <p:slideViewPr>
    <p:cSldViewPr snapToGrid="0" snapToObjects="1" showGuides="1">
      <p:cViewPr varScale="1">
        <p:scale>
          <a:sx n="78" d="100"/>
          <a:sy n="78" d="100"/>
        </p:scale>
        <p:origin x="96" y="235"/>
      </p:cViewPr>
      <p:guideLst>
        <p:guide orient="horz" pos="240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24974F-1E16-46DA-8246-93F0614CC83D}" type="datetimeFigureOut">
              <a:rPr lang="en-US" smtClean="0"/>
              <a:t>5/10/2023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33C3F18-C1DC-432D-80F9-FB2FD694BF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51884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FCC64AD-28A1-DF48-B601-ABCCAEE4C9E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38654" t="24991" r="11517"/>
          <a:stretch/>
        </p:blipFill>
        <p:spPr>
          <a:xfrm>
            <a:off x="43141" y="0"/>
            <a:ext cx="12148859" cy="68580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B196BC0A-42F6-8D40-BA21-80D42911D476}"/>
              </a:ext>
            </a:extLst>
          </p:cNvPr>
          <p:cNvSpPr txBox="1"/>
          <p:nvPr userDrawn="1"/>
        </p:nvSpPr>
        <p:spPr>
          <a:xfrm>
            <a:off x="743412" y="3040688"/>
            <a:ext cx="413173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Solutions for Schools</a:t>
            </a:r>
          </a:p>
          <a:p>
            <a:pPr algn="ctr"/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&amp; Families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89570C7-3A05-474D-AFB2-56E27E0301D9}"/>
              </a:ext>
            </a:extLst>
          </p:cNvPr>
          <p:cNvSpPr txBox="1"/>
          <p:nvPr userDrawn="1"/>
        </p:nvSpPr>
        <p:spPr>
          <a:xfrm>
            <a:off x="743412" y="2645523"/>
            <a:ext cx="413173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Cedar Law PLLC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535B4D67-51B7-8B4C-8786-C2657720D09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3142" y="-713695"/>
            <a:ext cx="5532273" cy="50227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55992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9AA807C5-7EA9-6442-BB52-246DE63DD040}" type="datetimeFigureOut">
              <a:rPr lang="en-US" smtClean="0"/>
              <a:t>5/10/2023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178E294E-2C6D-274F-89A7-B35D1DFF5D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0260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9AA807C5-7EA9-6442-BB52-246DE63DD040}" type="datetimeFigureOut">
              <a:rPr lang="en-US" smtClean="0"/>
              <a:t>5/10/2023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178E294E-2C6D-274F-89A7-B35D1DFF5D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83537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9AA807C5-7EA9-6442-BB52-246DE63DD040}" type="datetimeFigureOut">
              <a:rPr lang="en-US" smtClean="0"/>
              <a:t>5/10/2023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178E294E-2C6D-274F-89A7-B35D1DFF5D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403809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2" y="365127"/>
            <a:ext cx="2628900" cy="5811839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2" y="365127"/>
            <a:ext cx="7734300" cy="5811839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9AA807C5-7EA9-6442-BB52-246DE63DD040}" type="datetimeFigureOut">
              <a:rPr lang="en-US" smtClean="0"/>
              <a:t>5/10/2023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178E294E-2C6D-274F-89A7-B35D1DFF5D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59074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6E763BA-5BC5-9943-AF7A-EC3BC1B9FDC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27921" t="3322" r="22074" b="21669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03969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bg>
      <p:bgPr>
        <a:gradFill>
          <a:gsLst>
            <a:gs pos="100000">
              <a:srgbClr val="939F6A"/>
            </a:gs>
            <a:gs pos="67000">
              <a:srgbClr val="939F6A">
                <a:alpha val="93000"/>
              </a:srgbClr>
            </a:gs>
            <a:gs pos="42000">
              <a:srgbClr val="939F6A">
                <a:alpha val="77000"/>
              </a:srgbClr>
            </a:gs>
            <a:gs pos="16000">
              <a:srgbClr val="939F6A">
                <a:alpha val="58000"/>
              </a:srgb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CC1F592D-F046-B641-ABCD-F79BBE14BDA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27921" t="3322" r="22074" b="21669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844A2A7A-43B8-7A45-BAD0-BA46E5F7F851}"/>
              </a:ext>
            </a:extLst>
          </p:cNvPr>
          <p:cNvSpPr txBox="1"/>
          <p:nvPr userDrawn="1"/>
        </p:nvSpPr>
        <p:spPr>
          <a:xfrm>
            <a:off x="-133004" y="6132257"/>
            <a:ext cx="60790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Solutions for Schools</a:t>
            </a:r>
          </a:p>
          <a:p>
            <a:pPr algn="ctr"/>
            <a:r>
              <a:rPr lang="en-US" sz="1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&amp; Families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C027E68-FADC-2F45-9A9F-143A661CC6FD}"/>
              </a:ext>
            </a:extLst>
          </p:cNvPr>
          <p:cNvSpPr txBox="1"/>
          <p:nvPr userDrawn="1"/>
        </p:nvSpPr>
        <p:spPr>
          <a:xfrm>
            <a:off x="840663" y="5755504"/>
            <a:ext cx="41317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Cedar Law PLLC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C304355-1663-1E46-9260-2EB33FD0D36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525473" y="5043361"/>
            <a:ext cx="2732271" cy="248061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84A2477-4539-FD4F-8A13-DDFA515AF693}"/>
              </a:ext>
            </a:extLst>
          </p:cNvPr>
          <p:cNvSpPr txBox="1"/>
          <p:nvPr userDrawn="1"/>
        </p:nvSpPr>
        <p:spPr>
          <a:xfrm>
            <a:off x="6919730" y="5805332"/>
            <a:ext cx="5272271" cy="9566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4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Cedar Law PLLC</a:t>
            </a:r>
          </a:p>
          <a:p>
            <a:pPr algn="ctr"/>
            <a:r>
              <a:rPr lang="en-US" sz="1404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1001 Fourth Ave. Suite #4400</a:t>
            </a:r>
          </a:p>
          <a:p>
            <a:pPr algn="ctr"/>
            <a:r>
              <a:rPr lang="en-US" sz="1404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Seattle, Washington 98154</a:t>
            </a:r>
          </a:p>
          <a:p>
            <a:pPr algn="ctr"/>
            <a:r>
              <a:rPr lang="en-US" sz="1404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Phone (206) 607-8377  | Fax (206) 237-9101</a:t>
            </a:r>
          </a:p>
        </p:txBody>
      </p:sp>
    </p:spTree>
    <p:extLst>
      <p:ext uri="{BB962C8B-B14F-4D97-AF65-F5344CB8AC3E}">
        <p14:creationId xmlns:p14="http://schemas.microsoft.com/office/powerpoint/2010/main" val="21020623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Header">
    <p:bg>
      <p:bgPr>
        <a:gradFill>
          <a:gsLst>
            <a:gs pos="100000">
              <a:srgbClr val="939F6A"/>
            </a:gs>
            <a:gs pos="67000">
              <a:srgbClr val="939F6A">
                <a:alpha val="93000"/>
              </a:srgbClr>
            </a:gs>
            <a:gs pos="42000">
              <a:srgbClr val="939F6A">
                <a:alpha val="77000"/>
              </a:srgbClr>
            </a:gs>
            <a:gs pos="16000">
              <a:srgbClr val="939F6A">
                <a:alpha val="58000"/>
              </a:srgb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01CADD4-BEA9-0541-A9A7-4EB6D6A65D3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27921" t="3322" r="22074" b="21669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8EF18784-71D5-D046-8ECA-51479FE372B8}"/>
              </a:ext>
            </a:extLst>
          </p:cNvPr>
          <p:cNvSpPr txBox="1"/>
          <p:nvPr userDrawn="1"/>
        </p:nvSpPr>
        <p:spPr>
          <a:xfrm>
            <a:off x="6919730" y="5805332"/>
            <a:ext cx="5272271" cy="9566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4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Cedar Law PLLC</a:t>
            </a:r>
          </a:p>
          <a:p>
            <a:pPr algn="ctr"/>
            <a:r>
              <a:rPr lang="en-US" sz="1404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1001 Fourth Ave. Suite #4400</a:t>
            </a:r>
          </a:p>
          <a:p>
            <a:pPr algn="ctr"/>
            <a:r>
              <a:rPr lang="en-US" sz="1404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Seattle, Washington 98154</a:t>
            </a:r>
          </a:p>
          <a:p>
            <a:pPr algn="ctr"/>
            <a:r>
              <a:rPr lang="en-US" sz="1404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Phone (206) 607-8377  | Fax (206) 237-9101</a:t>
            </a:r>
          </a:p>
        </p:txBody>
      </p:sp>
    </p:spTree>
    <p:extLst>
      <p:ext uri="{BB962C8B-B14F-4D97-AF65-F5344CB8AC3E}">
        <p14:creationId xmlns:p14="http://schemas.microsoft.com/office/powerpoint/2010/main" val="21854448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ection Header">
    <p:bg>
      <p:bgPr>
        <a:gradFill>
          <a:gsLst>
            <a:gs pos="100000">
              <a:srgbClr val="939F6A"/>
            </a:gs>
            <a:gs pos="67000">
              <a:srgbClr val="939F6A">
                <a:alpha val="93000"/>
              </a:srgbClr>
            </a:gs>
            <a:gs pos="42000">
              <a:srgbClr val="939F6A">
                <a:alpha val="77000"/>
              </a:srgbClr>
            </a:gs>
            <a:gs pos="16000">
              <a:srgbClr val="939F6A">
                <a:alpha val="58000"/>
              </a:srgb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876EF344-F6BE-3F49-AABB-AB762049C64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27921" t="3322" r="22074" b="21669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844A2A7A-43B8-7A45-BAD0-BA46E5F7F851}"/>
              </a:ext>
            </a:extLst>
          </p:cNvPr>
          <p:cNvSpPr txBox="1"/>
          <p:nvPr userDrawn="1"/>
        </p:nvSpPr>
        <p:spPr>
          <a:xfrm>
            <a:off x="-133004" y="6132257"/>
            <a:ext cx="60790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Solutions for Schools</a:t>
            </a:r>
          </a:p>
          <a:p>
            <a:pPr algn="ctr"/>
            <a:r>
              <a:rPr lang="en-US" sz="1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&amp; Families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C027E68-FADC-2F45-9A9F-143A661CC6FD}"/>
              </a:ext>
            </a:extLst>
          </p:cNvPr>
          <p:cNvSpPr txBox="1"/>
          <p:nvPr userDrawn="1"/>
        </p:nvSpPr>
        <p:spPr>
          <a:xfrm>
            <a:off x="840663" y="5755504"/>
            <a:ext cx="41317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Cedar Law PLLC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C304355-1663-1E46-9260-2EB33FD0D36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525473" y="5043361"/>
            <a:ext cx="2732271" cy="24806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78300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bg>
      <p:bgPr>
        <a:gradFill>
          <a:gsLst>
            <a:gs pos="100000">
              <a:srgbClr val="939F6A"/>
            </a:gs>
            <a:gs pos="67000">
              <a:srgbClr val="939F6A">
                <a:alpha val="93000"/>
              </a:srgbClr>
            </a:gs>
            <a:gs pos="42000">
              <a:srgbClr val="939F6A">
                <a:alpha val="77000"/>
              </a:srgbClr>
            </a:gs>
            <a:gs pos="16000">
              <a:srgbClr val="939F6A">
                <a:alpha val="58000"/>
              </a:srgb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493C7073-0E83-EB40-8C2C-A1920C1D8A7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27921" t="3322" r="22074" b="21669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E24A540-20F7-704E-817A-1D0178B05ACB}"/>
              </a:ext>
            </a:extLst>
          </p:cNvPr>
          <p:cNvSpPr txBox="1"/>
          <p:nvPr userDrawn="1"/>
        </p:nvSpPr>
        <p:spPr>
          <a:xfrm>
            <a:off x="-133004" y="6132257"/>
            <a:ext cx="60790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Solutions for Schools</a:t>
            </a:r>
          </a:p>
          <a:p>
            <a:pPr algn="ctr"/>
            <a:r>
              <a:rPr lang="en-US" sz="1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&amp; Families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2803443-0028-8E47-AEE7-390378A0036B}"/>
              </a:ext>
            </a:extLst>
          </p:cNvPr>
          <p:cNvSpPr txBox="1"/>
          <p:nvPr userDrawn="1"/>
        </p:nvSpPr>
        <p:spPr>
          <a:xfrm>
            <a:off x="840663" y="5755504"/>
            <a:ext cx="41317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Cedar Law PLLC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004C923C-B03B-A542-9DD3-01DFD0E571A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525473" y="5043361"/>
            <a:ext cx="2732271" cy="248061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ACBED2D2-56BB-714F-B05B-D3E8C005459B}"/>
              </a:ext>
            </a:extLst>
          </p:cNvPr>
          <p:cNvSpPr txBox="1"/>
          <p:nvPr userDrawn="1"/>
        </p:nvSpPr>
        <p:spPr>
          <a:xfrm>
            <a:off x="6919730" y="5805332"/>
            <a:ext cx="5272271" cy="9566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4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Cedar Law PLLC</a:t>
            </a:r>
          </a:p>
          <a:p>
            <a:pPr algn="ctr"/>
            <a:r>
              <a:rPr lang="en-US" sz="1404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1001 Fourth Ave. Suite #4400</a:t>
            </a:r>
          </a:p>
          <a:p>
            <a:pPr algn="ctr"/>
            <a:r>
              <a:rPr lang="en-US" sz="1404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Seattle, Washington 98154</a:t>
            </a:r>
          </a:p>
          <a:p>
            <a:pPr algn="ctr"/>
            <a:r>
              <a:rPr lang="en-US" sz="1404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Phone (206) 607-8377  | Fax (206) 237-9101</a:t>
            </a:r>
          </a:p>
        </p:txBody>
      </p:sp>
    </p:spTree>
    <p:extLst>
      <p:ext uri="{BB962C8B-B14F-4D97-AF65-F5344CB8AC3E}">
        <p14:creationId xmlns:p14="http://schemas.microsoft.com/office/powerpoint/2010/main" val="34175316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Pr>
        <a:gradFill>
          <a:gsLst>
            <a:gs pos="100000">
              <a:srgbClr val="939F6A"/>
            </a:gs>
            <a:gs pos="67000">
              <a:srgbClr val="939F6A">
                <a:alpha val="93000"/>
              </a:srgbClr>
            </a:gs>
            <a:gs pos="42000">
              <a:srgbClr val="939F6A">
                <a:alpha val="77000"/>
              </a:srgbClr>
            </a:gs>
            <a:gs pos="16000">
              <a:srgbClr val="939F6A">
                <a:alpha val="58000"/>
              </a:srgb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49EDB86A-AFE9-DC4D-972D-B3DBA66D6D3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27921" t="3322" r="22074" b="21669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D39A1DC-822C-A947-A5CF-249C61F63D85}"/>
              </a:ext>
            </a:extLst>
          </p:cNvPr>
          <p:cNvSpPr txBox="1"/>
          <p:nvPr userDrawn="1"/>
        </p:nvSpPr>
        <p:spPr>
          <a:xfrm>
            <a:off x="-133004" y="6132257"/>
            <a:ext cx="60790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Solutions for Schools</a:t>
            </a:r>
          </a:p>
          <a:p>
            <a:pPr algn="ctr"/>
            <a:r>
              <a:rPr lang="en-US" sz="1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&amp; Families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5FB0312-1F57-D745-9AB1-2B9445882110}"/>
              </a:ext>
            </a:extLst>
          </p:cNvPr>
          <p:cNvSpPr txBox="1"/>
          <p:nvPr userDrawn="1"/>
        </p:nvSpPr>
        <p:spPr>
          <a:xfrm>
            <a:off x="840663" y="5755504"/>
            <a:ext cx="41317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Cedar Law PLLC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3E24BA15-79BE-AB48-B348-612EB09CB91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525473" y="5043361"/>
            <a:ext cx="2732271" cy="248061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3FFE8D83-D20B-3E45-8DF0-27503970FFEC}"/>
              </a:ext>
            </a:extLst>
          </p:cNvPr>
          <p:cNvSpPr txBox="1"/>
          <p:nvPr userDrawn="1"/>
        </p:nvSpPr>
        <p:spPr>
          <a:xfrm>
            <a:off x="6919730" y="5805332"/>
            <a:ext cx="5272271" cy="9566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4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Cedar Law PLLC</a:t>
            </a:r>
          </a:p>
          <a:p>
            <a:pPr algn="ctr"/>
            <a:r>
              <a:rPr lang="en-US" sz="1404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1001 Fourth Ave. Suite #4400</a:t>
            </a:r>
          </a:p>
          <a:p>
            <a:pPr algn="ctr"/>
            <a:r>
              <a:rPr lang="en-US" sz="1404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Seattle, Washington 98154</a:t>
            </a:r>
          </a:p>
          <a:p>
            <a:pPr algn="ctr"/>
            <a:r>
              <a:rPr lang="en-US" sz="1404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Phone (206) 607-8377  | Fax (206) 237-9101</a:t>
            </a:r>
          </a:p>
        </p:txBody>
      </p:sp>
    </p:spTree>
    <p:extLst>
      <p:ext uri="{BB962C8B-B14F-4D97-AF65-F5344CB8AC3E}">
        <p14:creationId xmlns:p14="http://schemas.microsoft.com/office/powerpoint/2010/main" val="32585334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bg>
      <p:bgPr>
        <a:gradFill>
          <a:gsLst>
            <a:gs pos="100000">
              <a:srgbClr val="939F6A"/>
            </a:gs>
            <a:gs pos="67000">
              <a:srgbClr val="939F6A">
                <a:alpha val="93000"/>
              </a:srgbClr>
            </a:gs>
            <a:gs pos="42000">
              <a:srgbClr val="939F6A">
                <a:alpha val="77000"/>
              </a:srgbClr>
            </a:gs>
            <a:gs pos="16000">
              <a:srgbClr val="939F6A">
                <a:alpha val="58000"/>
              </a:srgb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5F7BBFB1-0A71-2647-B22B-8D3F5CB29A0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27921" t="3322" r="22074" b="21669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2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2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4AB9A8B-AB3D-664E-BE34-F48CF20CB1C3}"/>
              </a:ext>
            </a:extLst>
          </p:cNvPr>
          <p:cNvSpPr txBox="1"/>
          <p:nvPr userDrawn="1"/>
        </p:nvSpPr>
        <p:spPr>
          <a:xfrm>
            <a:off x="-133004" y="6132257"/>
            <a:ext cx="60790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Solutions for Schools</a:t>
            </a:r>
          </a:p>
          <a:p>
            <a:pPr algn="ctr"/>
            <a:r>
              <a:rPr lang="en-US" sz="1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&amp; Families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B1FEF2B4-27A7-DB4D-8877-F0D4A99CE0E2}"/>
              </a:ext>
            </a:extLst>
          </p:cNvPr>
          <p:cNvSpPr txBox="1"/>
          <p:nvPr userDrawn="1"/>
        </p:nvSpPr>
        <p:spPr>
          <a:xfrm>
            <a:off x="840663" y="5755504"/>
            <a:ext cx="41317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Cedar Law PLLC</a:t>
            </a: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75CC82E3-1FC6-1445-9B7F-DDFFA42BDE1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525473" y="5043361"/>
            <a:ext cx="2732271" cy="2480614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721C4601-93F4-1549-84F1-633CE8E6AD5A}"/>
              </a:ext>
            </a:extLst>
          </p:cNvPr>
          <p:cNvSpPr txBox="1"/>
          <p:nvPr userDrawn="1"/>
        </p:nvSpPr>
        <p:spPr>
          <a:xfrm>
            <a:off x="6919730" y="5805332"/>
            <a:ext cx="5272271" cy="9566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4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Cedar Law PLLC</a:t>
            </a:r>
          </a:p>
          <a:p>
            <a:pPr algn="ctr"/>
            <a:r>
              <a:rPr lang="en-US" sz="1404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1001 Fourth Ave. Suite #4400</a:t>
            </a:r>
          </a:p>
          <a:p>
            <a:pPr algn="ctr"/>
            <a:r>
              <a:rPr lang="en-US" sz="1404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Seattle, Washington 98154</a:t>
            </a:r>
          </a:p>
          <a:p>
            <a:pPr algn="ctr"/>
            <a:r>
              <a:rPr lang="en-US" sz="1404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Phone (206) 607-8377  | Fax (206) 237-9101</a:t>
            </a:r>
          </a:p>
        </p:txBody>
      </p:sp>
    </p:spTree>
    <p:extLst>
      <p:ext uri="{BB962C8B-B14F-4D97-AF65-F5344CB8AC3E}">
        <p14:creationId xmlns:p14="http://schemas.microsoft.com/office/powerpoint/2010/main" val="889129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9AA807C5-7EA9-6442-BB52-246DE63DD040}" type="datetimeFigureOut">
              <a:rPr lang="en-US" smtClean="0"/>
              <a:t>5/10/2023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178E294E-2C6D-274F-89A7-B35D1DFF5D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6591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719101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96" r:id="rId4"/>
    <p:sldLayoutId id="2147483697" r:id="rId5"/>
    <p:sldLayoutId id="2147483692" r:id="rId6"/>
    <p:sldLayoutId id="2147483688" r:id="rId7"/>
    <p:sldLayoutId id="2147483689" r:id="rId8"/>
    <p:sldLayoutId id="2147483690" r:id="rId9"/>
    <p:sldLayoutId id="2147483691" r:id="rId10"/>
    <p:sldLayoutId id="2147483693" r:id="rId11"/>
    <p:sldLayoutId id="2147483694" r:id="rId12"/>
    <p:sldLayoutId id="2147483695" r:id="rId13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mailto:sara@cedarlawpllc.com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0A93F80-FCFC-084B-AB01-E4A67D77978D}"/>
              </a:ext>
            </a:extLst>
          </p:cNvPr>
          <p:cNvSpPr txBox="1"/>
          <p:nvPr/>
        </p:nvSpPr>
        <p:spPr>
          <a:xfrm>
            <a:off x="5343944" y="887706"/>
            <a:ext cx="475931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/>
              <a:t>Litigation Under the Public Records Act</a:t>
            </a:r>
            <a:endParaRPr lang="en-US" sz="54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CCD2920-D097-4576-4A24-8FD915B5BD6E}"/>
              </a:ext>
            </a:extLst>
          </p:cNvPr>
          <p:cNvSpPr txBox="1"/>
          <p:nvPr/>
        </p:nvSpPr>
        <p:spPr>
          <a:xfrm>
            <a:off x="8590243" y="4569542"/>
            <a:ext cx="321667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Sara Di Vittorio</a:t>
            </a:r>
          </a:p>
          <a:p>
            <a:r>
              <a:rPr lang="en-US" sz="2400" dirty="0"/>
              <a:t>Partner, Cedar Law PLLC</a:t>
            </a:r>
          </a:p>
        </p:txBody>
      </p:sp>
    </p:spTree>
    <p:extLst>
      <p:ext uri="{BB962C8B-B14F-4D97-AF65-F5344CB8AC3E}">
        <p14:creationId xmlns:p14="http://schemas.microsoft.com/office/powerpoint/2010/main" val="11542060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FC5349B3-4083-A144-8E97-23058991BA74}"/>
              </a:ext>
            </a:extLst>
          </p:cNvPr>
          <p:cNvSpPr txBox="1">
            <a:spLocks/>
          </p:cNvSpPr>
          <p:nvPr/>
        </p:nvSpPr>
        <p:spPr>
          <a:xfrm>
            <a:off x="1524000" y="0"/>
            <a:ext cx="9144000" cy="1295400"/>
          </a:xfrm>
          <a:prstGeom prst="rect">
            <a:avLst/>
          </a:prstGeom>
          <a:solidFill>
            <a:srgbClr val="3A4A3C"/>
          </a:solidFill>
        </p:spPr>
        <p:txBody>
          <a:bodyPr anchor="ctr" anchorCtr="0"/>
          <a:lstStyle>
            <a:lvl1pPr algn="l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ctr"/>
            <a:r>
              <a:rPr lang="en-US" dirty="0" err="1">
                <a:solidFill>
                  <a:schemeClr val="bg1"/>
                </a:solidFill>
                <a:latin typeface="Century Gothic" pitchFamily="34" charset="0"/>
              </a:rPr>
              <a:t>Rogs</a:t>
            </a:r>
            <a:r>
              <a:rPr lang="en-US" dirty="0">
                <a:solidFill>
                  <a:schemeClr val="bg1"/>
                </a:solidFill>
                <a:latin typeface="Century Gothic" pitchFamily="34" charset="0"/>
              </a:rPr>
              <a:t>, RFPs, &amp; RFAs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25ADD5B-8CDB-D340-A48A-078290366B92}"/>
              </a:ext>
            </a:extLst>
          </p:cNvPr>
          <p:cNvSpPr/>
          <p:nvPr/>
        </p:nvSpPr>
        <p:spPr>
          <a:xfrm>
            <a:off x="1106129" y="2246509"/>
            <a:ext cx="9979741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Interrogatories (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Rogs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pPr marL="699516" lvl="1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Questions that have to be answered – if it was a request you processed, you will likely be asked to help answer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Requests for Production (RFPs)</a:t>
            </a:r>
          </a:p>
          <a:p>
            <a:pPr marL="699516" lvl="1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Documents that have to be produced – if it was a request you processed, you will likely be asked to provide records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Requests for Admission (RFAs)</a:t>
            </a:r>
          </a:p>
          <a:p>
            <a:pPr marL="699516" lvl="1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Statements that have to be admitted or denied – if it was a request you processed you will likely be asked to help answer</a:t>
            </a:r>
          </a:p>
        </p:txBody>
      </p:sp>
    </p:spTree>
    <p:extLst>
      <p:ext uri="{BB962C8B-B14F-4D97-AF65-F5344CB8AC3E}">
        <p14:creationId xmlns:p14="http://schemas.microsoft.com/office/powerpoint/2010/main" val="12158057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D314B439-0CA8-DE43-AC17-A1C6349F8242}"/>
              </a:ext>
            </a:extLst>
          </p:cNvPr>
          <p:cNvSpPr txBox="1">
            <a:spLocks/>
          </p:cNvSpPr>
          <p:nvPr/>
        </p:nvSpPr>
        <p:spPr>
          <a:xfrm>
            <a:off x="1524000" y="0"/>
            <a:ext cx="9144000" cy="1295400"/>
          </a:xfrm>
          <a:prstGeom prst="rect">
            <a:avLst/>
          </a:prstGeom>
          <a:solidFill>
            <a:srgbClr val="3A4A3C"/>
          </a:solidFill>
        </p:spPr>
        <p:txBody>
          <a:bodyPr anchor="ctr" anchorCtr="0"/>
          <a:lstStyle>
            <a:lvl1pPr algn="l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ctr"/>
            <a:r>
              <a:rPr lang="en-US" b="1" dirty="0">
                <a:solidFill>
                  <a:schemeClr val="bg1"/>
                </a:solidFill>
              </a:rPr>
              <a:t>Fact witness deposition</a:t>
            </a:r>
            <a:endParaRPr lang="en-US" dirty="0">
              <a:solidFill>
                <a:schemeClr val="bg1"/>
              </a:solidFill>
              <a:latin typeface="Century Gothic" pitchFamily="34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CD513A8-50D5-5747-9E8D-FF2C95588135}"/>
              </a:ext>
            </a:extLst>
          </p:cNvPr>
          <p:cNvSpPr/>
          <p:nvPr/>
        </p:nvSpPr>
        <p:spPr>
          <a:xfrm>
            <a:off x="1047565" y="2079665"/>
            <a:ext cx="100584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Meet with your lawyer beforehand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Handout review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You are in control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“I cannot recall at this time” is perfectly acceptable</a:t>
            </a:r>
          </a:p>
        </p:txBody>
      </p:sp>
    </p:spTree>
    <p:extLst>
      <p:ext uri="{BB962C8B-B14F-4D97-AF65-F5344CB8AC3E}">
        <p14:creationId xmlns:p14="http://schemas.microsoft.com/office/powerpoint/2010/main" val="271284333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D314B439-0CA8-DE43-AC17-A1C6349F8242}"/>
              </a:ext>
            </a:extLst>
          </p:cNvPr>
          <p:cNvSpPr txBox="1">
            <a:spLocks/>
          </p:cNvSpPr>
          <p:nvPr/>
        </p:nvSpPr>
        <p:spPr>
          <a:xfrm>
            <a:off x="1524000" y="0"/>
            <a:ext cx="9144000" cy="1295400"/>
          </a:xfrm>
          <a:prstGeom prst="rect">
            <a:avLst/>
          </a:prstGeom>
          <a:solidFill>
            <a:srgbClr val="3A4A3C"/>
          </a:solidFill>
        </p:spPr>
        <p:txBody>
          <a:bodyPr anchor="ctr" anchorCtr="0"/>
          <a:lstStyle>
            <a:lvl1pPr algn="l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ctr"/>
            <a:r>
              <a:rPr lang="en-US" b="1" dirty="0">
                <a:solidFill>
                  <a:schemeClr val="bg1"/>
                </a:solidFill>
              </a:rPr>
              <a:t>CR 30(b)(6) Deposition</a:t>
            </a:r>
            <a:endParaRPr lang="en-US" dirty="0">
              <a:solidFill>
                <a:schemeClr val="bg1"/>
              </a:solidFill>
              <a:latin typeface="Century Gothic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0D33895-E854-7948-A4BA-9708BAA6DA7E}"/>
              </a:ext>
            </a:extLst>
          </p:cNvPr>
          <p:cNvSpPr/>
          <p:nvPr/>
        </p:nvSpPr>
        <p:spPr>
          <a:xfrm>
            <a:off x="1189608" y="1774795"/>
            <a:ext cx="9889724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Referred to as a “speaking agent” deposition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Your answers bind the agency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You are expected to know all of the answers – requires work from you up front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Keep good records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You can’t be too prepared – you can bring in notes, but expect to share!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Handout review</a:t>
            </a:r>
            <a:endParaRPr lang="en-US" sz="2400" dirty="0">
              <a:solidFill>
                <a:srgbClr val="000000"/>
              </a:solidFill>
              <a:latin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28206376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D314B439-0CA8-DE43-AC17-A1C6349F8242}"/>
              </a:ext>
            </a:extLst>
          </p:cNvPr>
          <p:cNvSpPr txBox="1">
            <a:spLocks/>
          </p:cNvSpPr>
          <p:nvPr/>
        </p:nvSpPr>
        <p:spPr>
          <a:xfrm>
            <a:off x="1524000" y="0"/>
            <a:ext cx="9144000" cy="1295400"/>
          </a:xfrm>
          <a:prstGeom prst="rect">
            <a:avLst/>
          </a:prstGeom>
          <a:solidFill>
            <a:srgbClr val="3A4A3C"/>
          </a:solidFill>
        </p:spPr>
        <p:txBody>
          <a:bodyPr anchor="ctr" anchorCtr="0"/>
          <a:lstStyle>
            <a:lvl1pPr algn="l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ctr"/>
            <a:r>
              <a:rPr lang="en-US" b="1" dirty="0">
                <a:solidFill>
                  <a:schemeClr val="bg1"/>
                </a:solidFill>
              </a:rPr>
              <a:t>Mediation/Settlement</a:t>
            </a:r>
            <a:endParaRPr lang="en-US" dirty="0">
              <a:solidFill>
                <a:schemeClr val="bg1"/>
              </a:solidFill>
              <a:latin typeface="Century Gothic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B18D616-0BAC-514D-A0F1-3A87D5439552}"/>
              </a:ext>
            </a:extLst>
          </p:cNvPr>
          <p:cNvSpPr/>
          <p:nvPr/>
        </p:nvSpPr>
        <p:spPr>
          <a:xfrm>
            <a:off x="902564" y="1736379"/>
            <a:ext cx="980982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Resolution outside of court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You may be invited to the mediation or you may be expected to prep the person who is going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What does mediation look like?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How long does it take?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What happens if it is unsuccessful on that day?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How is mediation different from settlement?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In general, liability is not admitted in settlement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Confidentiality clauses are unacceptable</a:t>
            </a:r>
            <a:endParaRPr lang="en-US" sz="2400" dirty="0">
              <a:solidFill>
                <a:srgbClr val="000000"/>
              </a:solidFill>
              <a:latin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108505814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FC5349B3-4083-A144-8E97-23058991BA74}"/>
              </a:ext>
            </a:extLst>
          </p:cNvPr>
          <p:cNvSpPr txBox="1">
            <a:spLocks/>
          </p:cNvSpPr>
          <p:nvPr/>
        </p:nvSpPr>
        <p:spPr>
          <a:xfrm>
            <a:off x="1524000" y="0"/>
            <a:ext cx="9144000" cy="1295400"/>
          </a:xfrm>
          <a:prstGeom prst="rect">
            <a:avLst/>
          </a:prstGeom>
          <a:solidFill>
            <a:srgbClr val="3A4A3C"/>
          </a:solidFill>
        </p:spPr>
        <p:txBody>
          <a:bodyPr anchor="ctr" anchorCtr="0"/>
          <a:lstStyle>
            <a:lvl1pPr algn="l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ctr"/>
            <a:r>
              <a:rPr lang="en-US" b="1" dirty="0">
                <a:solidFill>
                  <a:schemeClr val="bg1"/>
                </a:solidFill>
              </a:rPr>
              <a:t>Hearings/Trial</a:t>
            </a:r>
            <a:endParaRPr lang="en-US" dirty="0">
              <a:solidFill>
                <a:schemeClr val="bg1"/>
              </a:solidFill>
              <a:latin typeface="Century Gothic" pitchFamily="34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497A85D-DBBD-8F44-AB4D-70A78010104B}"/>
              </a:ext>
            </a:extLst>
          </p:cNvPr>
          <p:cNvSpPr/>
          <p:nvPr/>
        </p:nvSpPr>
        <p:spPr>
          <a:xfrm>
            <a:off x="1216241" y="2077172"/>
            <a:ext cx="9646069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Usually resolved before trial on a motion </a:t>
            </a:r>
          </a:p>
          <a:p>
            <a:pPr marL="699516" lvl="1" indent="-342900">
              <a:buFont typeface="Arial" panose="020B0604020202020204" pitchFamily="34" charset="0"/>
              <a:buChar char="•"/>
            </a:pPr>
            <a:r>
              <a:rPr lang="en-US" sz="2400" dirty="0"/>
              <a:t>A motion to show cause brought by the Plaintiff</a:t>
            </a:r>
          </a:p>
          <a:p>
            <a:pPr marL="699516" lvl="1" indent="-342900">
              <a:buFont typeface="Arial" panose="020B0604020202020204" pitchFamily="34" charset="0"/>
              <a:buChar char="•"/>
            </a:pPr>
            <a:r>
              <a:rPr lang="en-US" sz="2400" dirty="0"/>
              <a:t>A motion for summary judgement brought by either party</a:t>
            </a:r>
          </a:p>
          <a:p>
            <a:pPr marL="699516" lvl="1" indent="-342900">
              <a:buFont typeface="Arial" panose="020B0604020202020204" pitchFamily="34" charset="0"/>
              <a:buChar char="•"/>
            </a:pPr>
            <a:r>
              <a:rPr lang="en-US" sz="2400" dirty="0"/>
              <a:t>A motion to dismiss brought by the Defendant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Your declaration will be needed – detailing everything you did as well as your training history, education, and experience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If it goes to trial, it’s a trial before a judge – you may have to testify</a:t>
            </a:r>
          </a:p>
        </p:txBody>
      </p:sp>
    </p:spTree>
    <p:extLst>
      <p:ext uri="{BB962C8B-B14F-4D97-AF65-F5344CB8AC3E}">
        <p14:creationId xmlns:p14="http://schemas.microsoft.com/office/powerpoint/2010/main" val="215524766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D314B439-0CA8-DE43-AC17-A1C6349F8242}"/>
              </a:ext>
            </a:extLst>
          </p:cNvPr>
          <p:cNvSpPr txBox="1">
            <a:spLocks/>
          </p:cNvSpPr>
          <p:nvPr/>
        </p:nvSpPr>
        <p:spPr>
          <a:xfrm>
            <a:off x="1524000" y="0"/>
            <a:ext cx="9144000" cy="1295400"/>
          </a:xfrm>
          <a:prstGeom prst="rect">
            <a:avLst/>
          </a:prstGeom>
          <a:solidFill>
            <a:srgbClr val="3A4A3C"/>
          </a:solidFill>
        </p:spPr>
        <p:txBody>
          <a:bodyPr anchor="ctr"/>
          <a:lstStyle>
            <a:lvl1pPr algn="l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ctr"/>
            <a:r>
              <a:rPr lang="en-US" b="1" dirty="0">
                <a:solidFill>
                  <a:schemeClr val="bg1"/>
                </a:solidFill>
              </a:rPr>
              <a:t>Appeal</a:t>
            </a:r>
            <a:endParaRPr lang="en-US" dirty="0">
              <a:solidFill>
                <a:schemeClr val="bg1"/>
              </a:solidFill>
              <a:latin typeface="Century Gothic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3DB2636-6DEB-F443-89EB-1F28ADDB6302}"/>
              </a:ext>
            </a:extLst>
          </p:cNvPr>
          <p:cNvSpPr/>
          <p:nvPr/>
        </p:nvSpPr>
        <p:spPr>
          <a:xfrm>
            <a:off x="1083075" y="2149424"/>
            <a:ext cx="9721049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PRA cases are usually appealed – by either party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Appeal record relies on what happened at the lower court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So the trial court file needs to be complete!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You will likely </a:t>
            </a:r>
            <a:r>
              <a:rPr lang="en-US" sz="2400" u="sng" dirty="0"/>
              <a:t>not</a:t>
            </a:r>
            <a:r>
              <a:rPr lang="en-US" sz="2400" dirty="0"/>
              <a:t> be involved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You may be consulted about whether a case should be appealed </a:t>
            </a:r>
          </a:p>
          <a:p>
            <a:pPr marL="699516" lvl="1" indent="-342900">
              <a:buFont typeface="Arial" panose="020B0604020202020204" pitchFamily="34" charset="0"/>
              <a:buChar char="•"/>
            </a:pPr>
            <a:r>
              <a:rPr lang="en-US" sz="2400" dirty="0"/>
              <a:t>Think about your own agency as well as others</a:t>
            </a:r>
          </a:p>
          <a:p>
            <a:pPr marL="699516" lvl="1" indent="-342900">
              <a:buFont typeface="Arial" panose="020B0604020202020204" pitchFamily="34" charset="0"/>
              <a:buChar char="•"/>
            </a:pPr>
            <a:r>
              <a:rPr lang="en-US" sz="2400" dirty="0"/>
              <a:t>“Bad facts make bad law”</a:t>
            </a:r>
          </a:p>
        </p:txBody>
      </p:sp>
    </p:spTree>
    <p:extLst>
      <p:ext uri="{BB962C8B-B14F-4D97-AF65-F5344CB8AC3E}">
        <p14:creationId xmlns:p14="http://schemas.microsoft.com/office/powerpoint/2010/main" val="125143008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2D29AA4-3EFA-1A36-8B6B-103CB2C7B94C}"/>
              </a:ext>
            </a:extLst>
          </p:cNvPr>
          <p:cNvSpPr txBox="1"/>
          <p:nvPr/>
        </p:nvSpPr>
        <p:spPr>
          <a:xfrm>
            <a:off x="3913240" y="1632154"/>
            <a:ext cx="384441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Questions?</a:t>
            </a:r>
          </a:p>
          <a:p>
            <a:pPr algn="ctr"/>
            <a:endParaRPr lang="en-US" sz="2800" dirty="0"/>
          </a:p>
          <a:p>
            <a:pPr algn="ctr"/>
            <a:r>
              <a:rPr lang="en-US" sz="2800" dirty="0"/>
              <a:t>Sara Di Vittorio</a:t>
            </a:r>
          </a:p>
          <a:p>
            <a:pPr algn="ctr"/>
            <a:r>
              <a:rPr lang="en-US" sz="2800" dirty="0"/>
              <a:t>Cedar Law PLLC</a:t>
            </a:r>
          </a:p>
          <a:p>
            <a:pPr algn="ctr"/>
            <a:r>
              <a:rPr lang="en-US" sz="2800" dirty="0">
                <a:hlinkClick r:id="rId2"/>
              </a:rPr>
              <a:t>sara@cedarlawpllc.com</a:t>
            </a:r>
            <a:endParaRPr lang="en-US" sz="2800" dirty="0"/>
          </a:p>
          <a:p>
            <a:pPr algn="ctr"/>
            <a:r>
              <a:rPr lang="en-US" sz="2800" dirty="0"/>
              <a:t>www.CedarLawPLLC.com</a:t>
            </a:r>
          </a:p>
        </p:txBody>
      </p:sp>
    </p:spTree>
    <p:extLst>
      <p:ext uri="{BB962C8B-B14F-4D97-AF65-F5344CB8AC3E}">
        <p14:creationId xmlns:p14="http://schemas.microsoft.com/office/powerpoint/2010/main" val="31868460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D314B439-0CA8-DE43-AC17-A1C6349F8242}"/>
              </a:ext>
            </a:extLst>
          </p:cNvPr>
          <p:cNvSpPr txBox="1">
            <a:spLocks/>
          </p:cNvSpPr>
          <p:nvPr/>
        </p:nvSpPr>
        <p:spPr>
          <a:xfrm>
            <a:off x="1524000" y="461638"/>
            <a:ext cx="9144000" cy="1288289"/>
          </a:xfrm>
          <a:prstGeom prst="rect">
            <a:avLst/>
          </a:prstGeom>
          <a:solidFill>
            <a:srgbClr val="3A4A3C"/>
          </a:solidFill>
        </p:spPr>
        <p:txBody>
          <a:bodyPr anchor="ctr"/>
          <a:lstStyle>
            <a:lvl1pPr algn="l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marL="0" marR="0" lvl="0" indent="0" algn="ctr" defTabSz="914377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itchFamily="34" charset="0"/>
                <a:ea typeface="+mj-ea"/>
                <a:cs typeface="Times New Roman" panose="02020603050405020304" pitchFamily="18" charset="0"/>
              </a:rPr>
              <a:t>Types of Litigation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itchFamily="34" charset="0"/>
                <a:ea typeface="+mj-ea"/>
                <a:cs typeface="Times New Roman" panose="02020603050405020304" pitchFamily="18" charset="0"/>
              </a:rPr>
              <a:t>Cov</a:t>
            </a:r>
            <a:r>
              <a:rPr lang="en-US" dirty="0" err="1">
                <a:solidFill>
                  <a:prstClr val="white"/>
                </a:solidFill>
                <a:latin typeface="Century Gothic" pitchFamily="34" charset="0"/>
              </a:rPr>
              <a:t>ered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itchFamily="34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7FBED34-4EC8-FE46-B005-EFC8CD653979}"/>
              </a:ext>
            </a:extLst>
          </p:cNvPr>
          <p:cNvSpPr/>
          <p:nvPr/>
        </p:nvSpPr>
        <p:spPr>
          <a:xfrm>
            <a:off x="550416" y="2211566"/>
            <a:ext cx="11256885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457200" algn="l" defTabSz="71323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RCW 42.56.550(1)</a:t>
            </a:r>
          </a:p>
          <a:p>
            <a:pPr marL="998982" lvl="2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brought by a person who has been denied inspection or copy</a:t>
            </a:r>
          </a:p>
          <a:p>
            <a:pPr marL="998982" lvl="2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brought in the Superior Court of the county where the record is kept</a:t>
            </a:r>
          </a:p>
          <a:p>
            <a:pPr marL="998982" lvl="2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agency must “show cause” why it refused</a:t>
            </a:r>
          </a:p>
          <a:p>
            <a:pPr marL="998982" lvl="2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burden of proof is on the agency</a:t>
            </a:r>
          </a:p>
          <a:p>
            <a:pPr marL="998982" lvl="2" indent="-285750">
              <a:buFont typeface="Arial" panose="020B0604020202020204" pitchFamily="34" charset="0"/>
              <a:buChar char="•"/>
            </a:pPr>
            <a:endParaRPr lang="en-US" sz="240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lvl="2"/>
            <a:r>
              <a:rPr lang="en-US" sz="2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RCW 42.56.550(2)</a:t>
            </a:r>
          </a:p>
          <a:p>
            <a:pPr marL="1181862" lvl="4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brought by a person who believes agency hasn’t made reasonable estimate of time</a:t>
            </a:r>
          </a:p>
          <a:p>
            <a:pPr marL="1181862" lvl="4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Brought in the Superior Court of the county where the record is kept</a:t>
            </a:r>
          </a:p>
          <a:p>
            <a:pPr marL="1181862" lvl="4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Agency may be required to “show” estimate was reasonable</a:t>
            </a:r>
          </a:p>
          <a:p>
            <a:pPr marL="1181862" lvl="4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Burden of proof is on the agency</a:t>
            </a:r>
          </a:p>
          <a:p>
            <a:pPr marL="896112" lvl="4"/>
            <a:endParaRPr lang="en-US" sz="1800" dirty="0">
              <a:solidFill>
                <a:srgbClr val="000000"/>
              </a:solidFill>
              <a:latin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20959127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D314B439-0CA8-DE43-AC17-A1C6349F8242}"/>
              </a:ext>
            </a:extLst>
          </p:cNvPr>
          <p:cNvSpPr txBox="1">
            <a:spLocks/>
          </p:cNvSpPr>
          <p:nvPr/>
        </p:nvSpPr>
        <p:spPr>
          <a:xfrm>
            <a:off x="1524000" y="461638"/>
            <a:ext cx="9144000" cy="1288289"/>
          </a:xfrm>
          <a:prstGeom prst="rect">
            <a:avLst/>
          </a:prstGeom>
          <a:solidFill>
            <a:srgbClr val="3A4A3C"/>
          </a:solidFill>
        </p:spPr>
        <p:txBody>
          <a:bodyPr anchor="ctr"/>
          <a:lstStyle>
            <a:lvl1pPr algn="l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marL="0" marR="0" lvl="0" indent="0" algn="ctr" defTabSz="914377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itchFamily="34" charset="0"/>
                <a:ea typeface="+mj-ea"/>
                <a:cs typeface="Times New Roman" panose="02020603050405020304" pitchFamily="18" charset="0"/>
              </a:rPr>
              <a:t>Types of Litigation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itchFamily="34" charset="0"/>
                <a:ea typeface="+mj-ea"/>
                <a:cs typeface="Times New Roman" panose="02020603050405020304" pitchFamily="18" charset="0"/>
              </a:rPr>
              <a:t>Cov</a:t>
            </a:r>
            <a:r>
              <a:rPr lang="en-US" dirty="0" err="1">
                <a:solidFill>
                  <a:prstClr val="white"/>
                </a:solidFill>
                <a:latin typeface="Century Gothic" pitchFamily="34" charset="0"/>
              </a:rPr>
              <a:t>ered</a:t>
            </a:r>
            <a:r>
              <a:rPr lang="en-US" dirty="0">
                <a:solidFill>
                  <a:prstClr val="white"/>
                </a:solidFill>
                <a:latin typeface="Century Gothic" pitchFamily="34" charset="0"/>
              </a:rPr>
              <a:t> continued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itchFamily="34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7FBED34-4EC8-FE46-B005-EFC8CD653979}"/>
              </a:ext>
            </a:extLst>
          </p:cNvPr>
          <p:cNvSpPr/>
          <p:nvPr/>
        </p:nvSpPr>
        <p:spPr>
          <a:xfrm>
            <a:off x="88777" y="1749927"/>
            <a:ext cx="11816178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96112" lvl="4"/>
            <a:endParaRPr lang="en-US" sz="1800" dirty="0">
              <a:solidFill>
                <a:srgbClr val="000000"/>
              </a:solidFill>
              <a:latin typeface="Open Sans"/>
            </a:endParaRPr>
          </a:p>
          <a:p>
            <a:pPr marL="457200" lvl="4"/>
            <a:r>
              <a:rPr lang="en-US" sz="2400" dirty="0">
                <a:solidFill>
                  <a:srgbClr val="000000"/>
                </a:solidFill>
              </a:rPr>
              <a:t>Under both review is de novo, records can be evaluated in camera, and hearing can be conducted on affidavit.</a:t>
            </a:r>
          </a:p>
          <a:p>
            <a:pPr marL="457200" lvl="4"/>
            <a:endParaRPr lang="en-US" sz="2400" dirty="0">
              <a:solidFill>
                <a:srgbClr val="000000"/>
              </a:solidFill>
            </a:endParaRPr>
          </a:p>
          <a:p>
            <a:pPr marL="457200" lvl="4"/>
            <a:r>
              <a:rPr lang="en-US" sz="2400" dirty="0">
                <a:solidFill>
                  <a:srgbClr val="000000"/>
                </a:solidFill>
              </a:rPr>
              <a:t>Right to penalties, costs, and fees if plaintiff prevails.</a:t>
            </a:r>
          </a:p>
          <a:p>
            <a:pPr marL="457200" lvl="4"/>
            <a:endParaRPr lang="en-US" sz="2400" dirty="0">
              <a:solidFill>
                <a:srgbClr val="000000"/>
              </a:solidFill>
            </a:endParaRPr>
          </a:p>
          <a:p>
            <a:pPr marL="457200" lvl="4"/>
            <a:r>
              <a:rPr lang="en-US" sz="2400" dirty="0">
                <a:solidFill>
                  <a:srgbClr val="000000"/>
                </a:solidFill>
              </a:rPr>
              <a:t>Venue is appropriate in two nearest counties if the lawsuit is filed against a county.</a:t>
            </a:r>
          </a:p>
          <a:p>
            <a:pPr marL="457200" lvl="4"/>
            <a:endParaRPr lang="en-US" sz="2400" dirty="0">
              <a:solidFill>
                <a:srgbClr val="000000"/>
              </a:solidFill>
            </a:endParaRPr>
          </a:p>
          <a:p>
            <a:pPr marL="457200" lvl="4"/>
            <a:r>
              <a:rPr lang="en-US" sz="2400" dirty="0">
                <a:solidFill>
                  <a:srgbClr val="000000"/>
                </a:solidFill>
              </a:rPr>
              <a:t>Must be filed within one year of claim of exemption or last production of record on partial or installment basis.</a:t>
            </a:r>
          </a:p>
        </p:txBody>
      </p:sp>
    </p:spTree>
    <p:extLst>
      <p:ext uri="{BB962C8B-B14F-4D97-AF65-F5344CB8AC3E}">
        <p14:creationId xmlns:p14="http://schemas.microsoft.com/office/powerpoint/2010/main" val="18121111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32F9251-F3A4-3E53-B91D-5359A35466B3}"/>
              </a:ext>
            </a:extLst>
          </p:cNvPr>
          <p:cNvSpPr txBox="1"/>
          <p:nvPr/>
        </p:nvSpPr>
        <p:spPr>
          <a:xfrm>
            <a:off x="1655329" y="3075057"/>
            <a:ext cx="888134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/>
              <a:t>Your Agency Has Been Sued – Now What?</a:t>
            </a:r>
          </a:p>
        </p:txBody>
      </p:sp>
    </p:spTree>
    <p:extLst>
      <p:ext uri="{BB962C8B-B14F-4D97-AF65-F5344CB8AC3E}">
        <p14:creationId xmlns:p14="http://schemas.microsoft.com/office/powerpoint/2010/main" val="19988601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D314B439-0CA8-DE43-AC17-A1C6349F8242}"/>
              </a:ext>
            </a:extLst>
          </p:cNvPr>
          <p:cNvSpPr txBox="1">
            <a:spLocks/>
          </p:cNvSpPr>
          <p:nvPr/>
        </p:nvSpPr>
        <p:spPr>
          <a:xfrm>
            <a:off x="1524000" y="0"/>
            <a:ext cx="9144000" cy="1295400"/>
          </a:xfrm>
          <a:prstGeom prst="rect">
            <a:avLst/>
          </a:prstGeom>
          <a:solidFill>
            <a:srgbClr val="3A4A3C"/>
          </a:solidFill>
        </p:spPr>
        <p:txBody>
          <a:bodyPr anchor="ctr" anchorCtr="0"/>
          <a:lstStyle>
            <a:lvl1pPr algn="l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ctr"/>
            <a:r>
              <a:rPr lang="en-US" dirty="0">
                <a:solidFill>
                  <a:schemeClr val="bg1"/>
                </a:solidFill>
                <a:latin typeface="Century Gothic" pitchFamily="34" charset="0"/>
              </a:rPr>
              <a:t>The Best Defense is a Good Offense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ECF0F0A-3477-C644-8B74-1742F54D4F6A}"/>
              </a:ext>
            </a:extLst>
          </p:cNvPr>
          <p:cNvSpPr/>
          <p:nvPr/>
        </p:nvSpPr>
        <p:spPr>
          <a:xfrm>
            <a:off x="710214" y="1422230"/>
            <a:ext cx="10937289" cy="40017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/>
              <a:t>Operate on the assumption that your file will have to speak for itself</a:t>
            </a:r>
          </a:p>
          <a:p>
            <a:endParaRPr lang="en-US" sz="2400" dirty="0"/>
          </a:p>
          <a:p>
            <a:r>
              <a:rPr lang="en-US" sz="2400" dirty="0"/>
              <a:t>Your file should contain:</a:t>
            </a:r>
          </a:p>
          <a:p>
            <a:pPr marL="699516" lvl="1" indent="-342900">
              <a:buFont typeface="Arial" panose="020B0604020202020204" pitchFamily="34" charset="0"/>
              <a:buChar char="•"/>
            </a:pPr>
            <a:r>
              <a:rPr lang="en-US" sz="2400" dirty="0"/>
              <a:t>All correspondence – both internal and external – write all correspondence with litigation in mind</a:t>
            </a:r>
          </a:p>
          <a:p>
            <a:pPr marL="699516" lvl="1" indent="-342900">
              <a:buFont typeface="Arial" panose="020B0604020202020204" pitchFamily="34" charset="0"/>
              <a:buChar char="•"/>
            </a:pPr>
            <a:r>
              <a:rPr lang="en-US" sz="2400" dirty="0"/>
              <a:t>All records documenting your search – search log, email votes, etc.</a:t>
            </a:r>
          </a:p>
          <a:p>
            <a:pPr marL="699516" lvl="1" indent="-342900">
              <a:buFont typeface="Arial" panose="020B0604020202020204" pitchFamily="34" charset="0"/>
              <a:buChar char="•"/>
            </a:pPr>
            <a:r>
              <a:rPr lang="en-US" sz="2400" dirty="0"/>
              <a:t>All records produced in their original format</a:t>
            </a:r>
          </a:p>
          <a:p>
            <a:pPr marL="699516" lvl="1" indent="-342900">
              <a:buFont typeface="Arial" panose="020B0604020202020204" pitchFamily="34" charset="0"/>
              <a:buChar char="•"/>
            </a:pPr>
            <a:r>
              <a:rPr lang="en-US" sz="2400" dirty="0"/>
              <a:t>All records produced in the format in which they were produced</a:t>
            </a:r>
          </a:p>
          <a:p>
            <a:pPr marL="699516" lvl="1" indent="-342900">
              <a:buFont typeface="Arial" panose="020B0604020202020204" pitchFamily="34" charset="0"/>
              <a:buChar char="•"/>
            </a:pPr>
            <a:r>
              <a:rPr lang="en-US" sz="2400" dirty="0"/>
              <a:t>Make sure that ALL correspondence refers to the PRR number</a:t>
            </a:r>
          </a:p>
          <a:p>
            <a:pPr lvl="1"/>
            <a:endParaRPr lang="en-US" sz="2400" dirty="0"/>
          </a:p>
          <a:p>
            <a:pPr indent="228600"/>
            <a:endParaRPr lang="en-US" dirty="0">
              <a:solidFill>
                <a:srgbClr val="000000"/>
              </a:solidFill>
              <a:latin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16351834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FC5349B3-4083-A144-8E97-23058991BA74}"/>
              </a:ext>
            </a:extLst>
          </p:cNvPr>
          <p:cNvSpPr txBox="1">
            <a:spLocks/>
          </p:cNvSpPr>
          <p:nvPr/>
        </p:nvSpPr>
        <p:spPr>
          <a:xfrm>
            <a:off x="1524000" y="0"/>
            <a:ext cx="9144000" cy="1295400"/>
          </a:xfrm>
          <a:prstGeom prst="rect">
            <a:avLst/>
          </a:prstGeom>
          <a:solidFill>
            <a:srgbClr val="3A4A3C"/>
          </a:solidFill>
        </p:spPr>
        <p:txBody>
          <a:bodyPr anchor="ctr" anchorCtr="0"/>
          <a:lstStyle>
            <a:lvl1pPr algn="l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ctr"/>
            <a:r>
              <a:rPr lang="en-US" dirty="0">
                <a:solidFill>
                  <a:schemeClr val="bg1"/>
                </a:solidFill>
                <a:latin typeface="Century Gothic" pitchFamily="34" charset="0"/>
              </a:rPr>
              <a:t>Stages of Litigation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25ADD5B-8CDB-D340-A48A-078290366B92}"/>
              </a:ext>
            </a:extLst>
          </p:cNvPr>
          <p:cNvSpPr/>
          <p:nvPr/>
        </p:nvSpPr>
        <p:spPr>
          <a:xfrm>
            <a:off x="1273420" y="2226845"/>
            <a:ext cx="10171328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/>
              <a:t>Filing and Service</a:t>
            </a:r>
          </a:p>
          <a:p>
            <a:pPr algn="ctr"/>
            <a:r>
              <a:rPr lang="en-US" sz="2400" dirty="0"/>
              <a:t>Answer</a:t>
            </a:r>
          </a:p>
          <a:p>
            <a:pPr algn="ctr"/>
            <a:r>
              <a:rPr lang="en-US" sz="2400" dirty="0"/>
              <a:t>Discovery</a:t>
            </a:r>
          </a:p>
          <a:p>
            <a:pPr algn="ctr"/>
            <a:r>
              <a:rPr lang="en-US" sz="2400" dirty="0"/>
              <a:t>Mediation/Settlement</a:t>
            </a:r>
          </a:p>
          <a:p>
            <a:pPr algn="ctr"/>
            <a:r>
              <a:rPr lang="en-US" sz="2400" dirty="0"/>
              <a:t>Hearings/Trial</a:t>
            </a:r>
          </a:p>
          <a:p>
            <a:pPr algn="ctr"/>
            <a:r>
              <a:rPr lang="en-US" sz="2400" dirty="0"/>
              <a:t>Appeal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8420893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FC5349B3-4083-A144-8E97-23058991BA74}"/>
              </a:ext>
            </a:extLst>
          </p:cNvPr>
          <p:cNvSpPr txBox="1">
            <a:spLocks/>
          </p:cNvSpPr>
          <p:nvPr/>
        </p:nvSpPr>
        <p:spPr>
          <a:xfrm>
            <a:off x="1524000" y="0"/>
            <a:ext cx="9144000" cy="1295400"/>
          </a:xfrm>
          <a:prstGeom prst="rect">
            <a:avLst/>
          </a:prstGeom>
          <a:solidFill>
            <a:srgbClr val="3A4A3C"/>
          </a:solidFill>
        </p:spPr>
        <p:txBody>
          <a:bodyPr anchor="ctr" anchorCtr="0"/>
          <a:lstStyle>
            <a:lvl1pPr algn="l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ctr"/>
            <a:r>
              <a:rPr lang="en-US" dirty="0">
                <a:solidFill>
                  <a:schemeClr val="bg1"/>
                </a:solidFill>
                <a:latin typeface="Century Gothic" pitchFamily="34" charset="0"/>
              </a:rPr>
              <a:t>Filing and Service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25ADD5B-8CDB-D340-A48A-078290366B92}"/>
              </a:ext>
            </a:extLst>
          </p:cNvPr>
          <p:cNvSpPr/>
          <p:nvPr/>
        </p:nvSpPr>
        <p:spPr>
          <a:xfrm>
            <a:off x="1010336" y="2260906"/>
            <a:ext cx="1017132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There are specific rules governing filing and service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If you receive a lawsuit, make sure your Legal Liaison Officer knows about it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Make a note of how you got it (hand delivered by someone, through the mail, etc.)</a:t>
            </a: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8923801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FC5349B3-4083-A144-8E97-23058991BA74}"/>
              </a:ext>
            </a:extLst>
          </p:cNvPr>
          <p:cNvSpPr txBox="1">
            <a:spLocks/>
          </p:cNvSpPr>
          <p:nvPr/>
        </p:nvSpPr>
        <p:spPr>
          <a:xfrm>
            <a:off x="1524000" y="0"/>
            <a:ext cx="9144000" cy="1295400"/>
          </a:xfrm>
          <a:prstGeom prst="rect">
            <a:avLst/>
          </a:prstGeom>
          <a:solidFill>
            <a:srgbClr val="3A4A3C"/>
          </a:solidFill>
        </p:spPr>
        <p:txBody>
          <a:bodyPr anchor="ctr" anchorCtr="0"/>
          <a:lstStyle>
            <a:lvl1pPr algn="l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ctr"/>
            <a:r>
              <a:rPr lang="en-US" dirty="0">
                <a:solidFill>
                  <a:schemeClr val="bg1"/>
                </a:solidFill>
                <a:latin typeface="Century Gothic" pitchFamily="34" charset="0"/>
              </a:rPr>
              <a:t>Answer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25ADD5B-8CDB-D340-A48A-078290366B92}"/>
              </a:ext>
            </a:extLst>
          </p:cNvPr>
          <p:cNvSpPr/>
          <p:nvPr/>
        </p:nvSpPr>
        <p:spPr>
          <a:xfrm>
            <a:off x="1301199" y="2354663"/>
            <a:ext cx="947247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Opportunity top admit or deny the allegations made in the complaint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Time-sensitive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Attorney will work with you to get the facts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Oftentimes, neither admit nor deny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This is not the agency’s opportunity to make it’s case</a:t>
            </a:r>
          </a:p>
        </p:txBody>
      </p:sp>
    </p:spTree>
    <p:extLst>
      <p:ext uri="{BB962C8B-B14F-4D97-AF65-F5344CB8AC3E}">
        <p14:creationId xmlns:p14="http://schemas.microsoft.com/office/powerpoint/2010/main" val="30742784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FC5349B3-4083-A144-8E97-23058991BA74}"/>
              </a:ext>
            </a:extLst>
          </p:cNvPr>
          <p:cNvSpPr txBox="1">
            <a:spLocks/>
          </p:cNvSpPr>
          <p:nvPr/>
        </p:nvSpPr>
        <p:spPr>
          <a:xfrm>
            <a:off x="1524000" y="0"/>
            <a:ext cx="9144000" cy="1295400"/>
          </a:xfrm>
          <a:prstGeom prst="rect">
            <a:avLst/>
          </a:prstGeom>
          <a:solidFill>
            <a:srgbClr val="3A4A3C"/>
          </a:solidFill>
        </p:spPr>
        <p:txBody>
          <a:bodyPr anchor="ctr" anchorCtr="0"/>
          <a:lstStyle>
            <a:lvl1pPr algn="l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ctr"/>
            <a:r>
              <a:rPr lang="en-US" dirty="0">
                <a:solidFill>
                  <a:schemeClr val="bg1"/>
                </a:solidFill>
                <a:latin typeface="Century Gothic" pitchFamily="34" charset="0"/>
              </a:rPr>
              <a:t>Discovery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25ADD5B-8CDB-D340-A48A-078290366B92}"/>
              </a:ext>
            </a:extLst>
          </p:cNvPr>
          <p:cNvSpPr/>
          <p:nvPr/>
        </p:nvSpPr>
        <p:spPr>
          <a:xfrm>
            <a:off x="1106129" y="2246509"/>
            <a:ext cx="9979741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en-US" sz="2400" dirty="0"/>
              <a:t>Interrogatories</a:t>
            </a:r>
          </a:p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en-US" sz="2400" dirty="0"/>
              <a:t>Requests for production</a:t>
            </a:r>
          </a:p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en-US" sz="2400" dirty="0"/>
              <a:t>Requests for admission</a:t>
            </a:r>
          </a:p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en-US" sz="2400" dirty="0"/>
              <a:t>Fact witness deposition</a:t>
            </a:r>
          </a:p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en-US" sz="2400" dirty="0"/>
              <a:t>CR 30(b)(6) deposition</a:t>
            </a:r>
          </a:p>
        </p:txBody>
      </p:sp>
    </p:spTree>
    <p:extLst>
      <p:ext uri="{BB962C8B-B14F-4D97-AF65-F5344CB8AC3E}">
        <p14:creationId xmlns:p14="http://schemas.microsoft.com/office/powerpoint/2010/main" val="146543713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edarLawPPT_Fife Public School" id="{E96EAE23-9261-BB40-B479-AA4807B3D882}" vid="{8126F8C3-D573-3443-A2EB-92CAAB69441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90</TotalTime>
  <Words>794</Words>
  <Application>Microsoft Office PowerPoint</Application>
  <PresentationFormat>Widescreen</PresentationFormat>
  <Paragraphs>106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2" baseType="lpstr">
      <vt:lpstr>Arial</vt:lpstr>
      <vt:lpstr>Calibri</vt:lpstr>
      <vt:lpstr>Century Gothic</vt:lpstr>
      <vt:lpstr>Open Sans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Lara Hruska</dc:creator>
  <cp:lastModifiedBy>Di Vittorio, Sara</cp:lastModifiedBy>
  <cp:revision>7</cp:revision>
  <dcterms:created xsi:type="dcterms:W3CDTF">2020-07-10T19:03:10Z</dcterms:created>
  <dcterms:modified xsi:type="dcterms:W3CDTF">2023-05-10T16:33:37Z</dcterms:modified>
</cp:coreProperties>
</file>