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37"/>
  </p:notesMasterIdLst>
  <p:handoutMasterIdLst>
    <p:handoutMasterId r:id="rId38"/>
  </p:handoutMasterIdLst>
  <p:sldIdLst>
    <p:sldId id="256" r:id="rId5"/>
    <p:sldId id="289" r:id="rId6"/>
    <p:sldId id="287" r:id="rId7"/>
    <p:sldId id="308" r:id="rId8"/>
    <p:sldId id="260" r:id="rId9"/>
    <p:sldId id="311" r:id="rId10"/>
    <p:sldId id="310" r:id="rId11"/>
    <p:sldId id="314" r:id="rId12"/>
    <p:sldId id="313" r:id="rId13"/>
    <p:sldId id="288" r:id="rId14"/>
    <p:sldId id="316" r:id="rId15"/>
    <p:sldId id="304" r:id="rId16"/>
    <p:sldId id="318" r:id="rId17"/>
    <p:sldId id="317" r:id="rId18"/>
    <p:sldId id="292" r:id="rId19"/>
    <p:sldId id="320" r:id="rId20"/>
    <p:sldId id="300" r:id="rId21"/>
    <p:sldId id="321" r:id="rId22"/>
    <p:sldId id="322" r:id="rId23"/>
    <p:sldId id="302" r:id="rId24"/>
    <p:sldId id="301" r:id="rId25"/>
    <p:sldId id="323" r:id="rId26"/>
    <p:sldId id="295" r:id="rId27"/>
    <p:sldId id="293" r:id="rId28"/>
    <p:sldId id="298" r:id="rId29"/>
    <p:sldId id="294" r:id="rId30"/>
    <p:sldId id="299" r:id="rId31"/>
    <p:sldId id="297" r:id="rId32"/>
    <p:sldId id="296" r:id="rId33"/>
    <p:sldId id="305" r:id="rId34"/>
    <p:sldId id="284" r:id="rId35"/>
    <p:sldId id="285" r:id="rId36"/>
  </p:sldIdLst>
  <p:sldSz cx="12192000" cy="6858000"/>
  <p:notesSz cx="6858000" cy="9144000"/>
  <p:embeddedFontLst>
    <p:embeddedFont>
      <p:font typeface="Calibri" panose="020F0502020204030204" pitchFamily="34" charset="0"/>
      <p:regular r:id="rId39"/>
      <p:bold r:id="rId40"/>
      <p:italic r:id="rId41"/>
      <p:boldItalic r:id="rId42"/>
    </p:embeddedFont>
    <p:embeddedFont>
      <p:font typeface="Seattle Text" pitchFamily="2" charset="0"/>
      <p:regular r:id="rId43"/>
      <p:bold r:id="rId44"/>
      <p:italic r:id="rId45"/>
      <p:boldItalic r:id="rId4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  <a:srgbClr val="003D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6357" autoAdjust="0"/>
  </p:normalViewPr>
  <p:slideViewPr>
    <p:cSldViewPr snapToGrid="0">
      <p:cViewPr varScale="1">
        <p:scale>
          <a:sx n="110" d="100"/>
          <a:sy n="110" d="100"/>
        </p:scale>
        <p:origin x="576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1.fntdata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font" Target="fonts/font4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font" Target="fonts/font2.fntdata"/><Relationship Id="rId45" Type="http://schemas.openxmlformats.org/officeDocument/2006/relationships/font" Target="fonts/font7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font" Target="fonts/font6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font" Target="fonts/font5.fntdata"/><Relationship Id="rId48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handoutMaster" Target="handoutMasters/handoutMaster1.xml"/><Relationship Id="rId46" Type="http://schemas.openxmlformats.org/officeDocument/2006/relationships/font" Target="fonts/font8.fntdata"/><Relationship Id="rId20" Type="http://schemas.openxmlformats.org/officeDocument/2006/relationships/slide" Target="slides/slide16.xml"/><Relationship Id="rId41" Type="http://schemas.openxmlformats.org/officeDocument/2006/relationships/font" Target="fonts/font3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E049143-4858-481C-A160-430B83D738D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8CF425-5879-4534-B961-3FF33396BC6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BB517A-8585-48D2-8C31-839F6E758DD8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FB08B2-0C29-41B5-910C-0A3B31F60C8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390D2C-DC44-4F4A-9DF8-9E886B32AE9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32C360-6A36-4028-B213-9AAD2D65D7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2873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4FF5E6-6770-4A5A-AEF0-83C21C7FA468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C7A583-24D1-455E-8C52-3E81020ED1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0913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C7A583-24D1-455E-8C52-3E81020ED17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4088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C7A583-24D1-455E-8C52-3E81020ED17D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7010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Watergate, early 70s. Backroom dealings, transparency movement, accountability.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C7A583-24D1-455E-8C52-3E81020ED17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6481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C7A583-24D1-455E-8C52-3E81020ED17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147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C7A583-24D1-455E-8C52-3E81020ED17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2610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C7A583-24D1-455E-8C52-3E81020ED17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5392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C7A583-24D1-455E-8C52-3E81020ED17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5659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C7A583-24D1-455E-8C52-3E81020ED17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7463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C7A583-24D1-455E-8C52-3E81020ED17D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6472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C7A583-24D1-455E-8C52-3E81020ED17D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7457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hape 88">
            <a:extLst>
              <a:ext uri="{FF2B5EF4-FFF2-40B4-BE49-F238E27FC236}">
                <a16:creationId xmlns:a16="http://schemas.microsoft.com/office/drawing/2014/main" id="{0AC49FDB-9065-40C0-A909-67E66AFA4F4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b="23492"/>
          <a:stretch/>
        </p:blipFill>
        <p:spPr>
          <a:xfrm>
            <a:off x="-25054" y="0"/>
            <a:ext cx="12217054" cy="693665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F12F8D7-7114-4278-A8C6-262B2635CDB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25054" y="0"/>
            <a:ext cx="12217054" cy="693665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A8CB5BF-7B1D-4C2F-8DCE-3B48B409DB5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l">
              <a:defRPr sz="54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29B9B91-2B82-4546-B83D-1C806B64C22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l">
              <a:buNone/>
              <a:defRPr sz="4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4A7E2E5-B5A7-494A-ADB5-BD542C1378D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9720" y="6000978"/>
            <a:ext cx="3002280" cy="935678"/>
          </a:xfrm>
          <a:prstGeom prst="rect">
            <a:avLst/>
          </a:prstGeom>
        </p:spPr>
      </p:pic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138633C0-2225-4203-8672-BE1FF8F3CB26}"/>
              </a:ext>
            </a:extLst>
          </p:cNvPr>
          <p:cNvSpPr txBox="1">
            <a:spLocks/>
          </p:cNvSpPr>
          <p:nvPr userDrawn="1"/>
        </p:nvSpPr>
        <p:spPr>
          <a:xfrm>
            <a:off x="152399" y="6248282"/>
            <a:ext cx="1498947" cy="36512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 dirty="0">
                <a:solidFill>
                  <a:schemeClr val="tx1"/>
                </a:solidFill>
              </a:rPr>
              <a:t>Version:</a:t>
            </a:r>
          </a:p>
          <a:p>
            <a:r>
              <a:rPr lang="en-US" sz="1200" b="1" dirty="0">
                <a:solidFill>
                  <a:schemeClr val="tx1"/>
                </a:solidFill>
              </a:rPr>
              <a:t>December 9, 2021</a:t>
            </a:r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DA9AFD60-3737-4450-BE19-5CF0B1965CC6}"/>
              </a:ext>
            </a:extLst>
          </p:cNvPr>
          <p:cNvSpPr txBox="1">
            <a:spLocks/>
          </p:cNvSpPr>
          <p:nvPr userDrawn="1"/>
        </p:nvSpPr>
        <p:spPr>
          <a:xfrm>
            <a:off x="1709535" y="6248284"/>
            <a:ext cx="402469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Office of the City Clerk</a:t>
            </a:r>
          </a:p>
        </p:txBody>
      </p:sp>
    </p:spTree>
    <p:extLst>
      <p:ext uri="{BB962C8B-B14F-4D97-AF65-F5344CB8AC3E}">
        <p14:creationId xmlns:p14="http://schemas.microsoft.com/office/powerpoint/2010/main" val="13298748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D26F17-7903-4D43-813F-6A908669D64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08732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Subtitle 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BC716B3-7152-44A0-AC0F-F49803465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10732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A49D0-05FB-4A13-9342-93E5AA7FB6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880D4A-F83B-4EB0-9CF2-C37A931B4EB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589464"/>
            <a:ext cx="10515600" cy="133286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3505997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3E3097-AC2D-4E71-B5A6-B37F847BCD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D7275A-6671-4B2A-BF8E-E0A27F32395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09669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Subtitle 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C32B95-ABB2-41D5-B74B-4C216A81799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09669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Subtitle 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658510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860C1-C8F4-42C5-9A6B-D6B62C06FB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BD1FAB-9430-4266-9D4D-60E3919DFF4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3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161C4E-4B6A-401B-9388-434C46C23CE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41724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Subtitle 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246F982-9B7A-4DB7-BD8A-33EE8EBA929F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1B2C2E3-4EBB-4A84-826A-812CC9487D3F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41724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Subtitle 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202314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D2F0A6-C5A2-443E-8D49-43D6387DC9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1804704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04582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70E995-D949-4665-B2BE-6C1BCBCBF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D3D865-FD4B-4775-8105-EA2753B9349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93489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Subtitle 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02C222-FAB2-4815-AD59-66AACA2A6ED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399"/>
            <a:ext cx="3932237" cy="3864923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copy</a:t>
            </a:r>
          </a:p>
        </p:txBody>
      </p:sp>
    </p:spTree>
    <p:extLst>
      <p:ext uri="{BB962C8B-B14F-4D97-AF65-F5344CB8AC3E}">
        <p14:creationId xmlns:p14="http://schemas.microsoft.com/office/powerpoint/2010/main" val="1008839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857CA1-AD78-47F2-9FA9-24CE3C9F4D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39A6B14-1176-46C3-92A7-C9D09DD5CF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934898"/>
          </a:xfrm>
        </p:spPr>
        <p:txBody>
          <a:bodyPr anchor="b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76BB76-673A-42AA-810D-796158A9DABB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399"/>
            <a:ext cx="3932237" cy="3864923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copy</a:t>
            </a:r>
          </a:p>
        </p:txBody>
      </p:sp>
    </p:spTree>
    <p:extLst>
      <p:ext uri="{BB962C8B-B14F-4D97-AF65-F5344CB8AC3E}">
        <p14:creationId xmlns:p14="http://schemas.microsoft.com/office/powerpoint/2010/main" val="410741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976596CD-1A53-40BF-86B6-CCF9641C4F72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3037" y="5922323"/>
            <a:ext cx="2998963" cy="935677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5D674A9-8420-4BC9-958B-60904E1FD9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CE9525-7613-44D5-9D3B-D9B1A513A4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0966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Subtitle 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EDD451B4-C473-4A29-A539-AB086CAEEC4C}"/>
              </a:ext>
            </a:extLst>
          </p:cNvPr>
          <p:cNvSpPr txBox="1">
            <a:spLocks/>
          </p:cNvSpPr>
          <p:nvPr userDrawn="1"/>
        </p:nvSpPr>
        <p:spPr>
          <a:xfrm>
            <a:off x="152400" y="6248284"/>
            <a:ext cx="1371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003DA5"/>
                </a:solidFill>
              </a:rPr>
              <a:t>Date (xx/xx/</a:t>
            </a:r>
            <a:r>
              <a:rPr lang="en-US" dirty="0" err="1">
                <a:solidFill>
                  <a:srgbClr val="003DA5"/>
                </a:solidFill>
              </a:rPr>
              <a:t>xxxx</a:t>
            </a:r>
            <a:r>
              <a:rPr lang="en-US" dirty="0">
                <a:solidFill>
                  <a:srgbClr val="003DA5"/>
                </a:solidFill>
              </a:rPr>
              <a:t>)</a:t>
            </a:r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B5122A13-69DF-40C1-9F36-4B12A61C3C27}"/>
              </a:ext>
            </a:extLst>
          </p:cNvPr>
          <p:cNvSpPr txBox="1">
            <a:spLocks/>
          </p:cNvSpPr>
          <p:nvPr userDrawn="1"/>
        </p:nvSpPr>
        <p:spPr>
          <a:xfrm>
            <a:off x="1524000" y="624828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003DA5"/>
                </a:solidFill>
              </a:rPr>
              <a:t>Department Name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2BB9B98A-278E-4B52-9EE2-9C31F9863037}"/>
              </a:ext>
            </a:extLst>
          </p:cNvPr>
          <p:cNvSpPr txBox="1">
            <a:spLocks/>
          </p:cNvSpPr>
          <p:nvPr userDrawn="1"/>
        </p:nvSpPr>
        <p:spPr>
          <a:xfrm>
            <a:off x="3581400" y="6248283"/>
            <a:ext cx="1165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003DA5"/>
                </a:solidFill>
              </a:rPr>
              <a:t>Page Number</a:t>
            </a:r>
          </a:p>
        </p:txBody>
      </p:sp>
      <p:sp>
        <p:nvSpPr>
          <p:cNvPr id="8" name="Shape 98">
            <a:extLst>
              <a:ext uri="{FF2B5EF4-FFF2-40B4-BE49-F238E27FC236}">
                <a16:creationId xmlns:a16="http://schemas.microsoft.com/office/drawing/2014/main" id="{6301E5A9-264C-4A8D-9812-87FFC06AE62B}"/>
              </a:ext>
            </a:extLst>
          </p:cNvPr>
          <p:cNvSpPr/>
          <p:nvPr userDrawn="1"/>
        </p:nvSpPr>
        <p:spPr>
          <a:xfrm>
            <a:off x="0" y="5984478"/>
            <a:ext cx="12192000" cy="898460"/>
          </a:xfrm>
          <a:prstGeom prst="rect">
            <a:avLst/>
          </a:prstGeom>
          <a:solidFill>
            <a:srgbClr val="003DA5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D953AB7E-1A09-40B8-82F4-7132969F5B99}"/>
              </a:ext>
            </a:extLst>
          </p:cNvPr>
          <p:cNvSpPr txBox="1">
            <a:spLocks/>
          </p:cNvSpPr>
          <p:nvPr userDrawn="1"/>
        </p:nvSpPr>
        <p:spPr>
          <a:xfrm>
            <a:off x="152399" y="6248284"/>
            <a:ext cx="15240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 baseline="0" dirty="0">
                <a:solidFill>
                  <a:schemeClr val="bg1"/>
                </a:solidFill>
              </a:rPr>
              <a:t>Version: </a:t>
            </a:r>
          </a:p>
          <a:p>
            <a:r>
              <a:rPr lang="en-US" sz="1200" b="1" baseline="0" dirty="0">
                <a:solidFill>
                  <a:schemeClr val="bg1"/>
                </a:solidFill>
              </a:rPr>
              <a:t>December 9, 2021</a:t>
            </a:r>
          </a:p>
          <a:p>
            <a:endParaRPr lang="en-US" sz="1200" b="1" baseline="0" dirty="0">
              <a:solidFill>
                <a:schemeClr val="bg1"/>
              </a:solidFill>
            </a:endParaRP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06CE33BE-5965-4385-A50F-EE3044A3C612}"/>
              </a:ext>
            </a:extLst>
          </p:cNvPr>
          <p:cNvSpPr txBox="1">
            <a:spLocks/>
          </p:cNvSpPr>
          <p:nvPr userDrawn="1"/>
        </p:nvSpPr>
        <p:spPr>
          <a:xfrm>
            <a:off x="1702031" y="6248282"/>
            <a:ext cx="40151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bg1"/>
                </a:solidFill>
              </a:rPr>
              <a:t>Office of the City Clerk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F7CC0D1-EF47-4831-B7C8-1B451F51BCE3}"/>
              </a:ext>
            </a:extLst>
          </p:cNvPr>
          <p:cNvSpPr txBox="1">
            <a:spLocks/>
          </p:cNvSpPr>
          <p:nvPr userDrawn="1"/>
        </p:nvSpPr>
        <p:spPr>
          <a:xfrm>
            <a:off x="5781502" y="6248283"/>
            <a:ext cx="7910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AA731B9-69B1-4831-9ACF-07AC4A5EE4A7}" type="slidenum">
              <a:rPr lang="en-US" sz="1400" b="1" smtClean="0">
                <a:solidFill>
                  <a:schemeClr val="bg1"/>
                </a:solidFill>
              </a:rPr>
              <a:t>‹#›</a:t>
            </a:fld>
            <a:endParaRPr lang="en-US" sz="1400" b="1" dirty="0">
              <a:solidFill>
                <a:schemeClr val="bg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C2D44D1-75DE-4BDD-8018-D6C834D9310C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9720" y="5991605"/>
            <a:ext cx="3002280" cy="935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309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>
              <a:lumMod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tg.wa.gov/open-government-resource-manual" TargetMode="External"/><Relationship Id="rId2" Type="http://schemas.openxmlformats.org/officeDocument/2006/relationships/hyperlink" Target="http://clerk.seattle.gov/search/results?s1=mdar&amp;s3=&amp;s2=&amp;s4=&amp;Sect4=AND&amp;l=200&amp;Sect2=THESON&amp;Sect3=PLURON&amp;Sect5=CFCF1&amp;Sect6=HITOFF&amp;d=CFCF&amp;p=1&amp;u=%2F~public%2Fcfcf1.htm&amp;r=1&amp;f=G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mrsc.org/home/explore-topics/legal/open-government/public-records-act.aspx" TargetMode="Externa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6240E-CBCD-4F39-ABEB-14C0F141E8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31416"/>
            <a:ext cx="9144000" cy="2387600"/>
          </a:xfrm>
        </p:spPr>
        <p:txBody>
          <a:bodyPr/>
          <a:lstStyle/>
          <a:p>
            <a:r>
              <a:rPr lang="en-US" dirty="0"/>
              <a:t>Public Disclosure Training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A659F2-145A-4D6F-8079-8290319E269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Accountability and Transparency </a:t>
            </a:r>
          </a:p>
          <a:p>
            <a:r>
              <a:rPr lang="en-US" dirty="0"/>
              <a:t>Legislative Department</a:t>
            </a:r>
          </a:p>
        </p:txBody>
      </p:sp>
    </p:spTree>
    <p:extLst>
      <p:ext uri="{BB962C8B-B14F-4D97-AF65-F5344CB8AC3E}">
        <p14:creationId xmlns:p14="http://schemas.microsoft.com/office/powerpoint/2010/main" val="27054061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5A268-1C7A-4944-B978-0536288EA7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Receiving a Request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786F42-E843-4407-8D92-0D03C59D9C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Usually submitted through City system.</a:t>
            </a:r>
          </a:p>
          <a:p>
            <a:r>
              <a:rPr lang="en-US" dirty="0"/>
              <a:t>LEG has five days to respond. </a:t>
            </a:r>
          </a:p>
          <a:p>
            <a:r>
              <a:rPr lang="en-US" dirty="0"/>
              <a:t>Request can be submitted to you directly.</a:t>
            </a:r>
          </a:p>
          <a:p>
            <a:r>
              <a:rPr lang="en-US" dirty="0"/>
              <a:t>Forward request to the Public Disclosure Team, immediately.</a:t>
            </a:r>
          </a:p>
          <a:p>
            <a:r>
              <a:rPr lang="en-US" dirty="0"/>
              <a:t>We will ensure deadlines are met and communicate with requester.  </a:t>
            </a:r>
          </a:p>
        </p:txBody>
      </p:sp>
    </p:spTree>
    <p:extLst>
      <p:ext uri="{BB962C8B-B14F-4D97-AF65-F5344CB8AC3E}">
        <p14:creationId xmlns:p14="http://schemas.microsoft.com/office/powerpoint/2010/main" val="7215462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5A0CA-C790-4D1B-846D-5526F20C42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Receiving a Request</a:t>
            </a:r>
            <a:r>
              <a:rPr lang="en-US" b="0" dirty="0"/>
              <a:t>: Do not destroy.	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EF8280-B75F-4719-9B48-9F04D2BD64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Per RCW 42.56.100, you must retain possession of all records related to a request.  </a:t>
            </a:r>
          </a:p>
          <a:p>
            <a:r>
              <a:rPr lang="en-US" dirty="0"/>
              <a:t>Do not destroy or erase potentially responsive records.  </a:t>
            </a:r>
          </a:p>
          <a:p>
            <a:pPr lvl="1"/>
            <a:r>
              <a:rPr lang="en-US" dirty="0"/>
              <a:t>Even if normal retention is about to expire.</a:t>
            </a:r>
          </a:p>
          <a:p>
            <a:r>
              <a:rPr lang="en-US" dirty="0"/>
              <a:t>This may mean changing the settings on your devices and accounts when you get a request.  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77333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5A0CA-C790-4D1B-846D-5526F20C42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Receiving a Request</a:t>
            </a:r>
            <a:r>
              <a:rPr lang="en-US" b="0" dirty="0"/>
              <a:t>: Do not destroy.	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EF8280-B75F-4719-9B48-9F04D2BD64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do you get notice of RCW 42.56.100: </a:t>
            </a:r>
          </a:p>
          <a:p>
            <a:pPr lvl="1"/>
            <a:r>
              <a:rPr lang="en-US" dirty="0"/>
              <a:t>If request was sent directly to you.</a:t>
            </a:r>
          </a:p>
          <a:p>
            <a:pPr lvl="1"/>
            <a:r>
              <a:rPr lang="en-US" dirty="0"/>
              <a:t>Search Form or other notice sent to your liaison.</a:t>
            </a:r>
          </a:p>
          <a:p>
            <a:r>
              <a:rPr lang="en-US" dirty="0"/>
              <a:t>Reminders: </a:t>
            </a:r>
          </a:p>
          <a:p>
            <a:pPr lvl="1"/>
            <a:r>
              <a:rPr lang="en-US" dirty="0"/>
              <a:t>Weekly Active PDR report.</a:t>
            </a:r>
          </a:p>
          <a:p>
            <a:pPr lvl="1"/>
            <a:r>
              <a:rPr lang="en-US" dirty="0"/>
              <a:t>Council office outstanding PDR list.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99636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D45379-6C70-4FBE-96B0-718202168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Collecting Records: </a:t>
            </a:r>
            <a:r>
              <a:rPr lang="en-US" b="0" dirty="0"/>
              <a:t>Good Faith Effort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2CB3AE-8732-4F5B-AADC-0BA1C32A13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222261"/>
          </a:xfrm>
        </p:spPr>
        <p:txBody>
          <a:bodyPr>
            <a:noAutofit/>
          </a:bodyPr>
          <a:lstStyle/>
          <a:p>
            <a:r>
              <a:rPr lang="en-US" sz="2400" dirty="0"/>
              <a:t>We must make a good faith effort to ensure all responsive records are disclosed.  </a:t>
            </a:r>
            <a:endParaRPr lang="en-US" sz="2000" dirty="0"/>
          </a:p>
          <a:p>
            <a:pPr lvl="1"/>
            <a:r>
              <a:rPr lang="en-US" sz="2000" dirty="0"/>
              <a:t>Interpret requests broadly;</a:t>
            </a:r>
          </a:p>
          <a:p>
            <a:pPr lvl="1"/>
            <a:r>
              <a:rPr lang="en-US" sz="2000" dirty="0"/>
              <a:t>Look in the likely places;</a:t>
            </a:r>
          </a:p>
          <a:p>
            <a:pPr lvl="1"/>
            <a:r>
              <a:rPr lang="en-US" sz="2000" dirty="0"/>
              <a:t>Follow leads; </a:t>
            </a:r>
          </a:p>
          <a:p>
            <a:pPr lvl="1"/>
            <a:r>
              <a:rPr lang="en-US" sz="2000" dirty="0"/>
              <a:t>Be timely.  </a:t>
            </a:r>
          </a:p>
          <a:p>
            <a:r>
              <a:rPr lang="en-US" sz="2400" dirty="0"/>
              <a:t>Provide all records that are </a:t>
            </a:r>
            <a:r>
              <a:rPr lang="en-US" sz="2400" i="1" dirty="0"/>
              <a:t>possibly responsive. </a:t>
            </a:r>
            <a:endParaRPr lang="en-US" dirty="0"/>
          </a:p>
          <a:p>
            <a:r>
              <a:rPr lang="en-US" sz="2400" dirty="0"/>
              <a:t>If there are questions regarding scope, we will clarify with the requestor.  </a:t>
            </a:r>
          </a:p>
        </p:txBody>
      </p:sp>
    </p:spTree>
    <p:extLst>
      <p:ext uri="{BB962C8B-B14F-4D97-AF65-F5344CB8AC3E}">
        <p14:creationId xmlns:p14="http://schemas.microsoft.com/office/powerpoint/2010/main" val="24940123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D45379-6C70-4FBE-96B0-718202168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Collecting Records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2CB3AE-8732-4F5B-AADC-0BA1C32A13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PDU contacts you or your office liaison. </a:t>
            </a:r>
          </a:p>
          <a:p>
            <a:pPr lvl="1"/>
            <a:r>
              <a:rPr lang="en-US" dirty="0"/>
              <a:t>Via Search Form. </a:t>
            </a:r>
          </a:p>
          <a:p>
            <a:pPr lvl="1"/>
            <a:r>
              <a:rPr lang="en-US" dirty="0"/>
              <a:t>Email or phone, only for very </a:t>
            </a:r>
            <a:r>
              <a:rPr lang="en-US" dirty="0" err="1"/>
              <a:t>very</a:t>
            </a:r>
            <a:r>
              <a:rPr lang="en-US" dirty="0"/>
              <a:t> targeted requests.  </a:t>
            </a:r>
          </a:p>
          <a:p>
            <a:r>
              <a:rPr lang="en-US" dirty="0"/>
              <a:t>PDU may contact you or your staff for information, guidance, your subject matter expertise.  </a:t>
            </a:r>
          </a:p>
        </p:txBody>
      </p:sp>
    </p:spTree>
    <p:extLst>
      <p:ext uri="{BB962C8B-B14F-4D97-AF65-F5344CB8AC3E}">
        <p14:creationId xmlns:p14="http://schemas.microsoft.com/office/powerpoint/2010/main" val="26328181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512BF-4736-4B18-84FA-347258FF3A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Collecting Records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98F0B8-AF0D-4052-8D7C-02052AF947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/>
              <a:t>Our office already provided you these records. Can you just pull records from a previous request? </a:t>
            </a:r>
            <a:endParaRPr lang="en-US" dirty="0"/>
          </a:p>
          <a:p>
            <a:pPr lvl="1"/>
            <a:r>
              <a:rPr lang="en-US" dirty="0"/>
              <a:t>No. You are the custodians of the records and so long as the record is within retention or does not have a hold on it, you are responsible for keeping and providing it. 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40213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D45379-6C70-4FBE-96B0-718202168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982739" cy="1325563"/>
          </a:xfrm>
        </p:spPr>
        <p:txBody>
          <a:bodyPr/>
          <a:lstStyle/>
          <a:p>
            <a:r>
              <a:rPr lang="en-US" dirty="0"/>
              <a:t>Review</a:t>
            </a:r>
            <a:endParaRPr lang="en-US" b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2CB3AE-8732-4F5B-AADC-0BA1C32A13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Public Disclosure Unit reviews every record</a:t>
            </a:r>
          </a:p>
          <a:p>
            <a:r>
              <a:rPr lang="en-US" dirty="0"/>
              <a:t>Not all records collected are necessarily responsive  </a:t>
            </a:r>
          </a:p>
          <a:p>
            <a:r>
              <a:rPr lang="en-US" dirty="0"/>
              <a:t>PDO decides responsiveness</a:t>
            </a:r>
          </a:p>
        </p:txBody>
      </p:sp>
    </p:spTree>
    <p:extLst>
      <p:ext uri="{BB962C8B-B14F-4D97-AF65-F5344CB8AC3E}">
        <p14:creationId xmlns:p14="http://schemas.microsoft.com/office/powerpoint/2010/main" val="41123815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24ACEB-A0C5-4D05-A326-5087146C7C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29C8F8-0058-4D11-B467-4D9A669D02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Let us know if</a:t>
            </a:r>
          </a:p>
          <a:p>
            <a:pPr lvl="1"/>
            <a:r>
              <a:rPr lang="en-US" dirty="0"/>
              <a:t>Your office corresponded with Law about the subject matter</a:t>
            </a:r>
          </a:p>
          <a:p>
            <a:pPr lvl="1"/>
            <a:r>
              <a:rPr lang="en-US" dirty="0"/>
              <a:t>Considering or drafting legislation on the subject matter</a:t>
            </a:r>
          </a:p>
          <a:p>
            <a:r>
              <a:rPr lang="en-US" dirty="0"/>
              <a:t>This helps us determine exemptions</a:t>
            </a:r>
          </a:p>
        </p:txBody>
      </p:sp>
    </p:spTree>
    <p:extLst>
      <p:ext uri="{BB962C8B-B14F-4D97-AF65-F5344CB8AC3E}">
        <p14:creationId xmlns:p14="http://schemas.microsoft.com/office/powerpoint/2010/main" val="22686348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D45379-6C70-4FBE-96B0-718202168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982739" cy="1325563"/>
          </a:xfrm>
        </p:spPr>
        <p:txBody>
          <a:bodyPr/>
          <a:lstStyle/>
          <a:p>
            <a:r>
              <a:rPr lang="en-US" dirty="0"/>
              <a:t>Review: </a:t>
            </a:r>
            <a:r>
              <a:rPr lang="en-US" b="0" dirty="0"/>
              <a:t>Exemptions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2CB3AE-8732-4F5B-AADC-0BA1C32A13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Records are presumed open.  </a:t>
            </a:r>
          </a:p>
          <a:p>
            <a:r>
              <a:rPr lang="en-US" dirty="0"/>
              <a:t>Exemptions are narrowly construed.</a:t>
            </a:r>
          </a:p>
          <a:p>
            <a:r>
              <a:rPr lang="en-US" dirty="0"/>
              <a:t>Redactions are line by line.</a:t>
            </a:r>
          </a:p>
          <a:p>
            <a:r>
              <a:rPr lang="en-US" dirty="0"/>
              <a:t>Exempt records are disclosed.</a:t>
            </a:r>
          </a:p>
        </p:txBody>
      </p:sp>
    </p:spTree>
    <p:extLst>
      <p:ext uri="{BB962C8B-B14F-4D97-AF65-F5344CB8AC3E}">
        <p14:creationId xmlns:p14="http://schemas.microsoft.com/office/powerpoint/2010/main" val="35691455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D45379-6C70-4FBE-96B0-718202168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982739" cy="1325563"/>
          </a:xfrm>
        </p:spPr>
        <p:txBody>
          <a:bodyPr/>
          <a:lstStyle/>
          <a:p>
            <a:r>
              <a:rPr lang="en-US" dirty="0"/>
              <a:t>Review: </a:t>
            </a:r>
            <a:r>
              <a:rPr lang="en-US" b="0" dirty="0"/>
              <a:t>Most common exemptions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2CB3AE-8732-4F5B-AADC-0BA1C32A13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u="sng" dirty="0"/>
              <a:t>Attorney-Client Privilege</a:t>
            </a:r>
            <a:r>
              <a:rPr lang="en-US" dirty="0"/>
              <a:t>: a request for or communication of attorney advice.</a:t>
            </a:r>
          </a:p>
        </p:txBody>
      </p:sp>
    </p:spTree>
    <p:extLst>
      <p:ext uri="{BB962C8B-B14F-4D97-AF65-F5344CB8AC3E}">
        <p14:creationId xmlns:p14="http://schemas.microsoft.com/office/powerpoint/2010/main" val="32316377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943847-F8A7-4FD2-9BCD-87C016B57C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Responsibilities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D11823-5D1D-4B7E-9B8D-5E8F46803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087324"/>
          </a:xfrm>
        </p:spPr>
        <p:txBody>
          <a:bodyPr/>
          <a:lstStyle/>
          <a:p>
            <a:r>
              <a:rPr lang="en-US" dirty="0"/>
              <a:t>Public Disclosure is your job.</a:t>
            </a:r>
          </a:p>
        </p:txBody>
      </p:sp>
    </p:spTree>
    <p:extLst>
      <p:ext uri="{BB962C8B-B14F-4D97-AF65-F5344CB8AC3E}">
        <p14:creationId xmlns:p14="http://schemas.microsoft.com/office/powerpoint/2010/main" val="42732708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D45379-6C70-4FBE-96B0-718202168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982739" cy="1325563"/>
          </a:xfrm>
        </p:spPr>
        <p:txBody>
          <a:bodyPr/>
          <a:lstStyle/>
          <a:p>
            <a:r>
              <a:rPr lang="en-US" dirty="0"/>
              <a:t>Review: </a:t>
            </a:r>
            <a:r>
              <a:rPr lang="en-US" b="0" dirty="0"/>
              <a:t>Most common exemptions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2CB3AE-8732-4F5B-AADC-0BA1C32A13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u="sng" dirty="0"/>
              <a:t>Work Product</a:t>
            </a:r>
            <a:r>
              <a:rPr lang="en-US" dirty="0"/>
              <a:t>: work done in anticipation of litigation </a:t>
            </a:r>
            <a:r>
              <a:rPr lang="en-US" b="1" i="1" u="sng" dirty="0"/>
              <a:t>and</a:t>
            </a:r>
            <a:r>
              <a:rPr lang="en-US" dirty="0"/>
              <a:t> at request of attorney.</a:t>
            </a:r>
          </a:p>
        </p:txBody>
      </p:sp>
    </p:spTree>
    <p:extLst>
      <p:ext uri="{BB962C8B-B14F-4D97-AF65-F5344CB8AC3E}">
        <p14:creationId xmlns:p14="http://schemas.microsoft.com/office/powerpoint/2010/main" val="21337825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D45379-6C70-4FBE-96B0-718202168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982739" cy="1325563"/>
          </a:xfrm>
        </p:spPr>
        <p:txBody>
          <a:bodyPr/>
          <a:lstStyle/>
          <a:p>
            <a:r>
              <a:rPr lang="en-US" dirty="0"/>
              <a:t>Review: </a:t>
            </a:r>
            <a:r>
              <a:rPr lang="en-US" b="0" dirty="0"/>
              <a:t>Most common exemptions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2CB3AE-8732-4F5B-AADC-0BA1C32A13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u="sng" dirty="0"/>
              <a:t>Deliberative process</a:t>
            </a:r>
            <a:r>
              <a:rPr lang="en-US" dirty="0"/>
              <a:t>: </a:t>
            </a:r>
          </a:p>
          <a:p>
            <a:pPr lvl="1"/>
            <a:r>
              <a:rPr lang="en-US" dirty="0"/>
              <a:t>Opinion or recommendation during the policy-making process</a:t>
            </a:r>
          </a:p>
          <a:p>
            <a:pPr lvl="1"/>
            <a:r>
              <a:rPr lang="en-US" dirty="0"/>
              <a:t>Underlying facts are not exempt</a:t>
            </a:r>
          </a:p>
          <a:p>
            <a:pPr lvl="1"/>
            <a:r>
              <a:rPr lang="en-US" dirty="0"/>
              <a:t>Ends with decision regarding policy</a:t>
            </a:r>
          </a:p>
          <a:p>
            <a:pPr lvl="2"/>
            <a:r>
              <a:rPr lang="en-US" dirty="0"/>
              <a:t>Adoption, abandonment</a:t>
            </a:r>
          </a:p>
          <a:p>
            <a:pPr lvl="1"/>
            <a:r>
              <a:rPr lang="en-US" dirty="0"/>
              <a:t>Ends if draft is shared </a:t>
            </a:r>
            <a:r>
              <a:rPr lang="en-US"/>
              <a:t>with third-party</a:t>
            </a:r>
            <a:endParaRPr lang="en-US" dirty="0"/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75219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D02BBB-5425-4049-A915-8DE98360C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Privacy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E2EE5A-C54E-4943-868A-8BFBA31FA3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There is no general “privacy” exemption in the PRA.</a:t>
            </a:r>
          </a:p>
          <a:p>
            <a:r>
              <a:rPr lang="en-US" dirty="0"/>
              <a:t>If privacy is an express element of another exemption, privacy is invaded only if disclosure about the person would be:</a:t>
            </a:r>
          </a:p>
          <a:p>
            <a:pPr lvl="1"/>
            <a:r>
              <a:rPr lang="en-US" dirty="0"/>
              <a:t>“Highly offensive to the reasonable person” and </a:t>
            </a:r>
          </a:p>
          <a:p>
            <a:pPr lvl="1"/>
            <a:r>
              <a:rPr lang="en-US" dirty="0"/>
              <a:t>“Not of legitimate concern to the public.”</a:t>
            </a:r>
          </a:p>
          <a:p>
            <a:r>
              <a:rPr lang="en-US" dirty="0"/>
              <a:t>This means that if information does not satisfy both these factors, it cannot be withheld as “private” information under other statutes.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26317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AF54CC-8940-422B-849B-77BB5B0083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City Systems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4D7BFE-4648-476D-A110-AEA77362BF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Conduct all work on City systems, accounts and devices</a:t>
            </a:r>
          </a:p>
          <a:p>
            <a:pPr lvl="1"/>
            <a:r>
              <a:rPr lang="en-US" dirty="0"/>
              <a:t>City Phone</a:t>
            </a:r>
          </a:p>
          <a:p>
            <a:pPr lvl="1"/>
            <a:r>
              <a:rPr lang="en-US" dirty="0"/>
              <a:t>@seattle.gov</a:t>
            </a:r>
          </a:p>
        </p:txBody>
      </p:sp>
    </p:spTree>
    <p:extLst>
      <p:ext uri="{BB962C8B-B14F-4D97-AF65-F5344CB8AC3E}">
        <p14:creationId xmlns:p14="http://schemas.microsoft.com/office/powerpoint/2010/main" val="38105804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1B5B47-7160-41F3-9D1A-38A4A7B7AA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Non-City Systems, Accounts, and Devices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C1732A-3A6F-4E78-AA26-6C1F591FEE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dirty="0"/>
              <a:t>Add layers of liability </a:t>
            </a:r>
          </a:p>
          <a:p>
            <a:pPr lvl="2"/>
            <a:r>
              <a:rPr lang="en-US" dirty="0"/>
              <a:t>Create more margins for error</a:t>
            </a:r>
          </a:p>
          <a:p>
            <a:pPr lvl="2"/>
            <a:r>
              <a:rPr lang="en-US" dirty="0"/>
              <a:t>More places for the system to break</a:t>
            </a:r>
          </a:p>
          <a:p>
            <a:pPr lvl="1"/>
            <a:r>
              <a:rPr lang="en-US" dirty="0"/>
              <a:t>Increase chance of security a breach</a:t>
            </a:r>
          </a:p>
          <a:p>
            <a:pPr lvl="1"/>
            <a:r>
              <a:rPr lang="en-US" dirty="0"/>
              <a:t>Increase the likelihood of retention or PRA violations</a:t>
            </a:r>
          </a:p>
          <a:p>
            <a:pPr lvl="1"/>
            <a:r>
              <a:rPr lang="en-US" dirty="0"/>
              <a:t>Creates inefficiency through unnecessary work</a:t>
            </a:r>
          </a:p>
          <a:p>
            <a:pPr lvl="1"/>
            <a:r>
              <a:rPr lang="en-US" dirty="0"/>
              <a:t>Trust</a:t>
            </a:r>
          </a:p>
        </p:txBody>
      </p:sp>
    </p:spTree>
    <p:extLst>
      <p:ext uri="{BB962C8B-B14F-4D97-AF65-F5344CB8AC3E}">
        <p14:creationId xmlns:p14="http://schemas.microsoft.com/office/powerpoint/2010/main" val="29576352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AF54CC-8940-422B-849B-77BB5B0083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City Systems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4D7BFE-4648-476D-A110-AEA77362BF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Adapt your work to City systems</a:t>
            </a:r>
          </a:p>
          <a:p>
            <a:pPr lvl="1"/>
            <a:r>
              <a:rPr lang="en-US" dirty="0"/>
              <a:t>Calendaring</a:t>
            </a:r>
          </a:p>
          <a:p>
            <a:pPr lvl="1"/>
            <a:r>
              <a:rPr lang="en-US" dirty="0"/>
              <a:t>Workflow</a:t>
            </a:r>
          </a:p>
          <a:p>
            <a:pPr lvl="1"/>
            <a:r>
              <a:rPr lang="en-US" dirty="0"/>
              <a:t>Filing</a:t>
            </a:r>
          </a:p>
        </p:txBody>
      </p:sp>
    </p:spTree>
    <p:extLst>
      <p:ext uri="{BB962C8B-B14F-4D97-AF65-F5344CB8AC3E}">
        <p14:creationId xmlns:p14="http://schemas.microsoft.com/office/powerpoint/2010/main" val="21938026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1B5B47-7160-41F3-9D1A-38A4A7B7AA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Non-City Systems, Accounts, and Devices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C1732A-3A6F-4E78-AA26-6C1F591FEE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Examples</a:t>
            </a:r>
          </a:p>
          <a:p>
            <a:pPr lvl="1"/>
            <a:r>
              <a:rPr lang="en-US" dirty="0"/>
              <a:t>Common usage: Facebook, Twitter</a:t>
            </a:r>
          </a:p>
          <a:p>
            <a:pPr lvl="1"/>
            <a:r>
              <a:rPr lang="en-US" dirty="0"/>
              <a:t>Others: Personal text or other messaging, Gmail, </a:t>
            </a:r>
            <a:r>
              <a:rPr lang="en-US" dirty="0" err="1"/>
              <a:t>GoogleDocs</a:t>
            </a:r>
            <a:r>
              <a:rPr lang="en-US" dirty="0"/>
              <a:t>, constituent tracking, workflow software, employee performance tracking software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48903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D45379-6C70-4FBE-96B0-718202168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Private Accounts and Devices</a:t>
            </a:r>
            <a:endParaRPr lang="en-US" b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2CB3AE-8732-4F5B-AADC-0BA1C32A13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Do not initiate any communications from non-City accounts, devices or platforms.</a:t>
            </a:r>
          </a:p>
        </p:txBody>
      </p:sp>
    </p:spTree>
    <p:extLst>
      <p:ext uri="{BB962C8B-B14F-4D97-AF65-F5344CB8AC3E}">
        <p14:creationId xmlns:p14="http://schemas.microsoft.com/office/powerpoint/2010/main" val="29624355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D45379-6C70-4FBE-96B0-718202168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Private Accounts and Devices</a:t>
            </a:r>
            <a:endParaRPr lang="en-US" b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2CB3AE-8732-4F5B-AADC-0BA1C32A13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Do not send any City communications to colleagues' non-City devices or accounts.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22733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D45379-6C70-4FBE-96B0-718202168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Private Accounts and Devices</a:t>
            </a:r>
            <a:endParaRPr lang="en-US" b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2CB3AE-8732-4F5B-AADC-0BA1C32A13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If you receive City business on your own private account or device</a:t>
            </a:r>
          </a:p>
          <a:p>
            <a:pPr lvl="1"/>
            <a:r>
              <a:rPr lang="en-US" dirty="0"/>
              <a:t>Immediately duplicate it to a City platform</a:t>
            </a:r>
          </a:p>
          <a:p>
            <a:pPr lvl="2"/>
            <a:r>
              <a:rPr lang="en-US" dirty="0"/>
              <a:t>After duplication, remove from non-City platform</a:t>
            </a:r>
          </a:p>
          <a:p>
            <a:pPr lvl="1"/>
            <a:r>
              <a:rPr lang="en-US" dirty="0"/>
              <a:t>Respond via City platform</a:t>
            </a:r>
          </a:p>
        </p:txBody>
      </p:sp>
    </p:spTree>
    <p:extLst>
      <p:ext uri="{BB962C8B-B14F-4D97-AF65-F5344CB8AC3E}">
        <p14:creationId xmlns:p14="http://schemas.microsoft.com/office/powerpoint/2010/main" val="10586375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7DB1A3-CDA9-4459-9490-2B40F2381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Responsibilities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F31B14-3747-4C7A-B935-22CE903D6E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records you make and use for the City belong to the City.  </a:t>
            </a:r>
          </a:p>
          <a:p>
            <a:pPr lvl="1"/>
            <a:r>
              <a:rPr lang="en-US" dirty="0"/>
              <a:t>No matter the location, system or platform.</a:t>
            </a:r>
          </a:p>
          <a:p>
            <a:r>
              <a:rPr lang="en-US" dirty="0"/>
              <a:t>You are responsible for the proper retention of your records. </a:t>
            </a:r>
          </a:p>
          <a:p>
            <a:pPr lvl="1"/>
            <a:r>
              <a:rPr lang="en-US" dirty="0"/>
              <a:t>Guidance: Work with Jenny Winkler, City Records Manager</a:t>
            </a:r>
          </a:p>
        </p:txBody>
      </p:sp>
    </p:spTree>
    <p:extLst>
      <p:ext uri="{BB962C8B-B14F-4D97-AF65-F5344CB8AC3E}">
        <p14:creationId xmlns:p14="http://schemas.microsoft.com/office/powerpoint/2010/main" val="397763161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8A5037-181E-4A5A-8057-3FCBD28965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Closing Tips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BC27C3-1F1F-4763-8368-88EDBBC85F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Schedule Time for PDRs.</a:t>
            </a:r>
          </a:p>
          <a:p>
            <a:r>
              <a:rPr lang="en-US" dirty="0"/>
              <a:t>Consciously discuss it at least weekly.  </a:t>
            </a:r>
          </a:p>
          <a:p>
            <a:r>
              <a:rPr lang="en-US" dirty="0"/>
              <a:t>Use the least number of platforms as possible. </a:t>
            </a:r>
          </a:p>
        </p:txBody>
      </p:sp>
    </p:spTree>
    <p:extLst>
      <p:ext uri="{BB962C8B-B14F-4D97-AF65-F5344CB8AC3E}">
        <p14:creationId xmlns:p14="http://schemas.microsoft.com/office/powerpoint/2010/main" val="203913910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D45379-6C70-4FBE-96B0-718202168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982739" cy="1325563"/>
          </a:xfrm>
        </p:spPr>
        <p:txBody>
          <a:bodyPr/>
          <a:lstStyle/>
          <a:p>
            <a:r>
              <a:rPr lang="en-US" dirty="0"/>
              <a:t>Resources</a:t>
            </a:r>
            <a:endParaRPr lang="en-US" b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2CB3AE-8732-4F5B-AADC-0BA1C32A13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Multi-Departmental Administrative Rule MDAR 17-0002, Citywide Policy on Public Disclosure. </a:t>
            </a:r>
          </a:p>
          <a:p>
            <a:pPr lvl="1">
              <a:lnSpc>
                <a:spcPct val="120000"/>
              </a:lnSpc>
            </a:pPr>
            <a:r>
              <a:rPr lang="en-US" dirty="0">
                <a:hlinkClick r:id="rId2"/>
              </a:rPr>
              <a:t>http://clerk.seattle.gov/search/results?s1=mdar&amp;s3=&amp;s2=&amp;s4=&amp;Sect4=AND&amp;l=200&amp;Sect2=THESON&amp;Sect3=PLURON&amp;Sect5=CFCF1&amp;Sect6=HITOFF&amp;d=CFCF&amp;p=1&amp;u=%2F~public%2Fcfcf1.htm&amp;r=1&amp;f=G</a:t>
            </a:r>
            <a:r>
              <a:rPr lang="en-US" dirty="0"/>
              <a:t>  </a:t>
            </a:r>
          </a:p>
          <a:p>
            <a:r>
              <a:rPr lang="en-US" dirty="0"/>
              <a:t>Washington State Office of the Attorney General Open Government Resource Manual. </a:t>
            </a:r>
          </a:p>
          <a:p>
            <a:pPr lvl="1">
              <a:lnSpc>
                <a:spcPct val="120000"/>
              </a:lnSpc>
            </a:pPr>
            <a:r>
              <a:rPr lang="en-US" dirty="0">
                <a:hlinkClick r:id="rId3"/>
              </a:rPr>
              <a:t>https://www.atg.wa.gov/open-government-resource-manual</a:t>
            </a:r>
            <a:endParaRPr lang="en-US" dirty="0"/>
          </a:p>
          <a:p>
            <a:r>
              <a:rPr lang="en-US" dirty="0"/>
              <a:t>MRSC Public Records Act. </a:t>
            </a:r>
          </a:p>
          <a:p>
            <a:pPr lvl="1">
              <a:lnSpc>
                <a:spcPct val="120000"/>
              </a:lnSpc>
            </a:pPr>
            <a:r>
              <a:rPr lang="en-US" dirty="0">
                <a:hlinkClick r:id="rId4"/>
              </a:rPr>
              <a:t>http://mrsc.org/home/explore-topics/legal/open-government/public-records-act.aspx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4849428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7C61E-603A-4557-940B-5A29AA04D8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Contact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B5C438-4D44-4075-B4DF-AF94197DE9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Matthew C. Jaeger</a:t>
            </a:r>
          </a:p>
          <a:p>
            <a:pPr marL="0" indent="0">
              <a:buNone/>
            </a:pPr>
            <a:r>
              <a:rPr lang="en-US" dirty="0"/>
              <a:t>Public Disclosure Officer</a:t>
            </a:r>
          </a:p>
          <a:p>
            <a:pPr marL="0" indent="0">
              <a:buNone/>
            </a:pPr>
            <a:r>
              <a:rPr lang="en-US" dirty="0"/>
              <a:t>Ext. 4-8159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Joel Borja</a:t>
            </a:r>
          </a:p>
          <a:p>
            <a:pPr marL="0" indent="0">
              <a:buNone/>
            </a:pPr>
            <a:r>
              <a:rPr lang="en-US" dirty="0"/>
              <a:t>Public Disclosure Analyst</a:t>
            </a:r>
          </a:p>
          <a:p>
            <a:pPr marL="0" indent="0">
              <a:buNone/>
            </a:pPr>
            <a:r>
              <a:rPr lang="en-US" dirty="0"/>
              <a:t>Ext. </a:t>
            </a:r>
            <a:r>
              <a:rPr lang="en-US"/>
              <a:t>6-5407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0890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D45379-6C70-4FBE-96B0-718202168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Public Records Act, RCW 42.56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2CB3AE-8732-4F5B-AADC-0BA1C32A13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people of this state do not yield their sovereignty to the agencies that serve them. </a:t>
            </a:r>
            <a:r>
              <a:rPr lang="en-US" b="1" i="1" dirty="0"/>
              <a:t>The people, </a:t>
            </a:r>
            <a:r>
              <a:rPr lang="en-US" dirty="0"/>
              <a:t>in delegating authority, </a:t>
            </a:r>
            <a:r>
              <a:rPr lang="en-US" b="1" i="1" dirty="0"/>
              <a:t>do not give their public servants the right to decide what is good for the people to know and what is not good for them to know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3584207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D45379-6C70-4FBE-96B0-718202168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Public Disclosure Request:  </a:t>
            </a:r>
            <a:r>
              <a:rPr lang="en-US" b="0" dirty="0"/>
              <a:t>Basics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2CB3AE-8732-4F5B-AADC-0BA1C32A13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 </a:t>
            </a:r>
            <a:r>
              <a:rPr lang="en-US" b="1" dirty="0"/>
              <a:t>public</a:t>
            </a:r>
            <a:r>
              <a:rPr lang="en-US" dirty="0"/>
              <a:t> </a:t>
            </a:r>
            <a:r>
              <a:rPr lang="en-US" b="1" dirty="0"/>
              <a:t>disclosure request </a:t>
            </a:r>
            <a:r>
              <a:rPr lang="en-US" dirty="0"/>
              <a:t>is a request made by a member of the public, media, or other outside entity for a </a:t>
            </a:r>
            <a:r>
              <a:rPr lang="en-US" b="1" dirty="0"/>
              <a:t>public record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182622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D45379-6C70-4FBE-96B0-718202168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Public Disclosure Request:  </a:t>
            </a:r>
            <a:r>
              <a:rPr lang="en-US" b="0" dirty="0"/>
              <a:t>Basics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2CB3AE-8732-4F5B-AADC-0BA1C32A13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 </a:t>
            </a:r>
            <a:r>
              <a:rPr lang="en-US" b="1" dirty="0"/>
              <a:t>public record </a:t>
            </a:r>
            <a:r>
              <a:rPr lang="en-US" dirty="0"/>
              <a:t>is:</a:t>
            </a:r>
          </a:p>
          <a:p>
            <a:pPr lvl="1"/>
            <a:r>
              <a:rPr lang="en-US" dirty="0"/>
              <a:t>Any “writing” containing information relating to the conduct of government or the performance of any governmental or proprietary function </a:t>
            </a:r>
            <a:r>
              <a:rPr lang="en-US" i="1" u="sng" dirty="0"/>
              <a:t>prepared, owned, used, or retained </a:t>
            </a:r>
            <a:r>
              <a:rPr lang="en-US" dirty="0"/>
              <a:t>by an agency.  RCW 42.56.010(3).</a:t>
            </a:r>
          </a:p>
        </p:txBody>
      </p:sp>
    </p:spTree>
    <p:extLst>
      <p:ext uri="{BB962C8B-B14F-4D97-AF65-F5344CB8AC3E}">
        <p14:creationId xmlns:p14="http://schemas.microsoft.com/office/powerpoint/2010/main" val="25786305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D45379-6C70-4FBE-96B0-718202168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Public Disclosure Request:  </a:t>
            </a:r>
            <a:r>
              <a:rPr lang="en-US" b="0" dirty="0"/>
              <a:t>Basics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2CB3AE-8732-4F5B-AADC-0BA1C32A13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 </a:t>
            </a:r>
            <a:r>
              <a:rPr lang="en-US" b="1" dirty="0"/>
              <a:t>writing</a:t>
            </a:r>
            <a:r>
              <a:rPr lang="en-US" dirty="0"/>
              <a:t> is:</a:t>
            </a:r>
          </a:p>
          <a:p>
            <a:pPr lvl="1"/>
            <a:r>
              <a:rPr lang="en-US" dirty="0"/>
              <a:t>Handwriting, texts, social media posts, Twitter, print outs, photos, paper, electronic, video, printing, and </a:t>
            </a:r>
            <a:r>
              <a:rPr lang="en-US" sz="4200" b="1" i="1" u="sng" dirty="0"/>
              <a:t>every other</a:t>
            </a:r>
            <a:r>
              <a:rPr lang="en-US" sz="4200" dirty="0"/>
              <a:t> </a:t>
            </a:r>
            <a:r>
              <a:rPr lang="en-US" dirty="0"/>
              <a:t>means of recording any form of communication or representation.  RCW 42.56.010(4).</a:t>
            </a:r>
            <a:endParaRPr lang="en-US" b="1" i="1" u="sng" dirty="0"/>
          </a:p>
        </p:txBody>
      </p:sp>
    </p:spTree>
    <p:extLst>
      <p:ext uri="{BB962C8B-B14F-4D97-AF65-F5344CB8AC3E}">
        <p14:creationId xmlns:p14="http://schemas.microsoft.com/office/powerpoint/2010/main" val="25857128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11336D-3C54-41E9-81FC-0796E7457B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Public Records: “Scope of Employment” - Nissen v. Pierce County (Aug. 2015)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0EDA39-499E-4EE2-BF11-D6E98DF2D7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An employee’s communication is “within the scope of employment” when the job requires it, the employer directs it, or it furthers the employer’s interests.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87116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11336D-3C54-41E9-81FC-0796E7457B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Public Records: “Scope of Employment” - Nissen v. Pierce County (Aug. 2015)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0EDA39-499E-4EE2-BF11-D6E98DF2D7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* The Nissen court equated “official capacity” with “scope of employment” when referring to an elected official.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7829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003DA5"/>
      </a:dk1>
      <a:lt1>
        <a:sysClr val="window" lastClr="FFFFFF"/>
      </a:lt1>
      <a:dk2>
        <a:srgbClr val="003DA5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Seattle Tex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.25.18 City-wide PowerPoint Template" id="{50BCF532-A877-4BC6-93CC-BECF1D76A87E}" vid="{08C43C2F-C7D1-4690-A9E8-424F774E928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FEE184CAEF5E844869288514EDF068F" ma:contentTypeVersion="6" ma:contentTypeDescription="Create a new document." ma:contentTypeScope="" ma:versionID="62b620a3345f50ae07aa28f2b038c484">
  <xsd:schema xmlns:xsd="http://www.w3.org/2001/XMLSchema" xmlns:xs="http://www.w3.org/2001/XMLSchema" xmlns:p="http://schemas.microsoft.com/office/2006/metadata/properties" xmlns:ns1="http://schemas.microsoft.com/sharepoint/v3" xmlns:ns2="a6d2e5b7-eb44-4f89-8454-79eae4ada39f" xmlns:ns3="a2df05f4-7dbc-4a65-9287-fd8c07291ac8" targetNamespace="http://schemas.microsoft.com/office/2006/metadata/properties" ma:root="true" ma:fieldsID="b0f91abcfd7788934ddc410350b273b3" ns1:_="" ns2:_="" ns3:_="">
    <xsd:import namespace="http://schemas.microsoft.com/sharepoint/v3"/>
    <xsd:import namespace="a6d2e5b7-eb44-4f89-8454-79eae4ada39f"/>
    <xsd:import namespace="a2df05f4-7dbc-4a65-9287-fd8c07291ac8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Document_x0020_Set" minOccurs="0"/>
                <xsd:element ref="ns3:SortOrder" minOccurs="0"/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5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6d2e5b7-eb44-4f89-8454-79eae4ada39f" elementFormDefault="qualified">
    <xsd:import namespace="http://schemas.microsoft.com/office/2006/documentManagement/types"/>
    <xsd:import namespace="http://schemas.microsoft.com/office/infopath/2007/PartnerControls"/>
    <xsd:element name="Document_x0020_Set" ma:index="10" nillable="true" ma:displayName="Document Set" ma:internalName="Document_x0020_Set">
      <xsd:simpleType>
        <xsd:restriction base="dms:Choice">
          <xsd:enumeration value="Business Card"/>
          <xsd:enumeration value="Email"/>
          <xsd:enumeration value="Letterhead"/>
        </xsd:restriction>
      </xsd:simpleType>
    </xsd:element>
    <xsd:element name="MediaServiceMetadata" ma:index="12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df05f4-7dbc-4a65-9287-fd8c07291ac8" elementFormDefault="qualified">
    <xsd:import namespace="http://schemas.microsoft.com/office/2006/documentManagement/types"/>
    <xsd:import namespace="http://schemas.microsoft.com/office/infopath/2007/PartnerControls"/>
    <xsd:element name="SortOrder" ma:index="11" nillable="true" ma:displayName="Sort Order" ma:decimals="0" ma:description="Enter a number to choose the sort position of this item." ma:internalName="SortOrder" ma:readOnly="false" ma:percentage="FALSE">
      <xsd:simpleType>
        <xsd:restriction base="dms:Number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6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ocument_x0020_Set xmlns="a6d2e5b7-eb44-4f89-8454-79eae4ada39f" xsi:nil="true"/>
    <PublishingExpirationDate xmlns="http://schemas.microsoft.com/sharepoint/v3" xsi:nil="true"/>
    <PublishingStartDate xmlns="http://schemas.microsoft.com/sharepoint/v3" xsi:nil="true"/>
    <SortOrder xmlns="a2df05f4-7dbc-4a65-9287-fd8c07291ac8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71121DE-8E93-4D0F-8878-83BE773681C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a6d2e5b7-eb44-4f89-8454-79eae4ada39f"/>
    <ds:schemaRef ds:uri="a2df05f4-7dbc-4a65-9287-fd8c07291ac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F0CD351-0561-4B41-9079-EB7703943CEB}">
  <ds:schemaRefs>
    <ds:schemaRef ds:uri="http://schemas.microsoft.com/sharepoint/v3"/>
    <ds:schemaRef ds:uri="a2df05f4-7dbc-4a65-9287-fd8c07291ac8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a6d2e5b7-eb44-4f89-8454-79eae4ada39f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62A82C13-6FD8-4D5E-B1CD-6BADBA76DEB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fas-city-powerpoint-template</Template>
  <TotalTime>5406</TotalTime>
  <Words>1232</Words>
  <Application>Microsoft Office PowerPoint</Application>
  <PresentationFormat>Widescreen</PresentationFormat>
  <Paragraphs>149</Paragraphs>
  <Slides>32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6" baseType="lpstr">
      <vt:lpstr>Arial</vt:lpstr>
      <vt:lpstr>Seattle Text</vt:lpstr>
      <vt:lpstr>Calibri</vt:lpstr>
      <vt:lpstr>Office Theme</vt:lpstr>
      <vt:lpstr>Public Disclosure Training</vt:lpstr>
      <vt:lpstr>Responsibilities</vt:lpstr>
      <vt:lpstr>Responsibilities</vt:lpstr>
      <vt:lpstr>Public Records Act, RCW 42.56</vt:lpstr>
      <vt:lpstr>Public Disclosure Request:  Basics </vt:lpstr>
      <vt:lpstr>Public Disclosure Request:  Basics </vt:lpstr>
      <vt:lpstr>Public Disclosure Request:  Basics </vt:lpstr>
      <vt:lpstr>Public Records: “Scope of Employment” - Nissen v. Pierce County (Aug. 2015)</vt:lpstr>
      <vt:lpstr>Public Records: “Scope of Employment” - Nissen v. Pierce County (Aug. 2015)</vt:lpstr>
      <vt:lpstr>Receiving a Request</vt:lpstr>
      <vt:lpstr>Receiving a Request: Do not destroy. </vt:lpstr>
      <vt:lpstr>Receiving a Request: Do not destroy. </vt:lpstr>
      <vt:lpstr>Collecting Records: Good Faith Effort</vt:lpstr>
      <vt:lpstr>Collecting Records</vt:lpstr>
      <vt:lpstr>Collecting Records</vt:lpstr>
      <vt:lpstr>Review</vt:lpstr>
      <vt:lpstr>Review</vt:lpstr>
      <vt:lpstr>Review: Exemptions</vt:lpstr>
      <vt:lpstr>Review: Most common exemptions</vt:lpstr>
      <vt:lpstr>Review: Most common exemptions</vt:lpstr>
      <vt:lpstr>Review: Most common exemptions</vt:lpstr>
      <vt:lpstr>Privacy</vt:lpstr>
      <vt:lpstr>City Systems</vt:lpstr>
      <vt:lpstr>Non-City Systems, Accounts, and Devices</vt:lpstr>
      <vt:lpstr>City Systems</vt:lpstr>
      <vt:lpstr>Non-City Systems, Accounts, and Devices</vt:lpstr>
      <vt:lpstr>Private Accounts and Devices</vt:lpstr>
      <vt:lpstr>Private Accounts and Devices</vt:lpstr>
      <vt:lpstr>Private Accounts and Devices</vt:lpstr>
      <vt:lpstr>Closing Tips</vt:lpstr>
      <vt:lpstr>Resources</vt:lpstr>
      <vt:lpstr>Contact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Citywide PowerPoint template</dc:title>
  <dc:creator>Wilder, Cyndi</dc:creator>
  <cp:lastModifiedBy>Jaeger, Matthew</cp:lastModifiedBy>
  <cp:revision>73</cp:revision>
  <dcterms:created xsi:type="dcterms:W3CDTF">2018-04-27T21:09:20Z</dcterms:created>
  <dcterms:modified xsi:type="dcterms:W3CDTF">2023-02-01T23:20:17Z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0x0101002FEE184CAEF5E844869288514EDF068F</vt:lpwstr>
  </property>
</Properties>
</file>