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81" r:id="rId5"/>
    <p:sldId id="299" r:id="rId6"/>
    <p:sldId id="295" r:id="rId7"/>
    <p:sldId id="325" r:id="rId8"/>
    <p:sldId id="330" r:id="rId9"/>
    <p:sldId id="328" r:id="rId10"/>
    <p:sldId id="329" r:id="rId11"/>
    <p:sldId id="333" r:id="rId12"/>
    <p:sldId id="326" r:id="rId13"/>
    <p:sldId id="332" r:id="rId14"/>
    <p:sldId id="334" r:id="rId15"/>
    <p:sldId id="335" r:id="rId16"/>
    <p:sldId id="331" r:id="rId17"/>
    <p:sldId id="318" r:id="rId18"/>
    <p:sldId id="313" r:id="rId19"/>
    <p:sldId id="305" r:id="rId20"/>
    <p:sldId id="320" r:id="rId21"/>
    <p:sldId id="315" r:id="rId22"/>
    <p:sldId id="282" r:id="rId23"/>
  </p:sldIdLst>
  <p:sldSz cx="9144000" cy="5143500" type="screen16x9"/>
  <p:notesSz cx="6858000" cy="200025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775">
          <p15:clr>
            <a:srgbClr val="A4A3A4"/>
          </p15:clr>
        </p15:guide>
        <p15:guide id="2" orient="horz" pos="311">
          <p15:clr>
            <a:srgbClr val="A4A3A4"/>
          </p15:clr>
        </p15:guide>
        <p15:guide id="3" orient="horz" pos="466">
          <p15:clr>
            <a:srgbClr val="A4A3A4"/>
          </p15:clr>
        </p15:guide>
        <p15:guide id="4" orient="horz" pos="941">
          <p15:clr>
            <a:srgbClr val="A4A3A4"/>
          </p15:clr>
        </p15:guide>
        <p15:guide id="5" orient="horz" pos="3090">
          <p15:clr>
            <a:srgbClr val="A4A3A4"/>
          </p15:clr>
        </p15:guide>
        <p15:guide id="6" orient="horz" pos="804">
          <p15:clr>
            <a:srgbClr val="A4A3A4"/>
          </p15:clr>
        </p15:guide>
        <p15:guide id="7" pos="5611">
          <p15:clr>
            <a:srgbClr val="A4A3A4"/>
          </p15:clr>
        </p15:guide>
        <p15:guide id="8" pos="136">
          <p15:clr>
            <a:srgbClr val="A4A3A4"/>
          </p15:clr>
        </p15:guide>
      </p15:sldGuideLst>
    </p:ext>
    <p:ext uri="{2D200454-40CA-4A62-9FC3-DE9A4176ACB9}">
      <p15:notesGuideLst xmlns:p15="http://schemas.microsoft.com/office/powerpoint/2012/main">
        <p15:guide id="1" orient="horz" pos="2212" userDrawn="1">
          <p15:clr>
            <a:srgbClr val="A4A3A4"/>
          </p15:clr>
        </p15:guide>
        <p15:guide id="2" pos="293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rahan, Michele" initials="HM" lastIdx="1" clrIdx="0">
    <p:extLst>
      <p:ext uri="{19B8F6BF-5375-455C-9EA6-DF929625EA0E}">
        <p15:presenceInfo xmlns:p15="http://schemas.microsoft.com/office/powerpoint/2012/main" userId="Hanrahan, Michele" providerId="None"/>
      </p:ext>
    </p:extLst>
  </p:cmAuthor>
  <p:cmAuthor id="2" name="Schmitt, Cassie" initials="SC" lastIdx="5" clrIdx="1">
    <p:extLst>
      <p:ext uri="{19B8F6BF-5375-455C-9EA6-DF929625EA0E}">
        <p15:presenceInfo xmlns:p15="http://schemas.microsoft.com/office/powerpoint/2012/main" userId="S::schmittc@agency.soundtransit.org::af82e06b-284b-42b0-b128-949fd49750fd" providerId="AD"/>
      </p:ext>
    </p:extLst>
  </p:cmAuthor>
  <p:cmAuthor id="3" name="Little, Paula" initials="LP" lastIdx="6" clrIdx="2">
    <p:extLst>
      <p:ext uri="{19B8F6BF-5375-455C-9EA6-DF929625EA0E}">
        <p15:presenceInfo xmlns:p15="http://schemas.microsoft.com/office/powerpoint/2012/main" userId="S::littlep@agency.soundtransit.org::94cf78cb-6ed9-4f15-b2f1-4b8e0ac3e4c9" providerId="AD"/>
      </p:ext>
    </p:extLst>
  </p:cmAuthor>
  <p:cmAuthor id="4" name="Marshall, Jessica" initials="MJ" lastIdx="1" clrIdx="3">
    <p:extLst>
      <p:ext uri="{19B8F6BF-5375-455C-9EA6-DF929625EA0E}">
        <p15:presenceInfo xmlns:p15="http://schemas.microsoft.com/office/powerpoint/2012/main" userId="S::marshallj@agency.soundtransit.org::f8edcc1c-75b6-4d66-b646-273a34a62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C69"/>
    <a:srgbClr val="2E5F53"/>
    <a:srgbClr val="472157"/>
    <a:srgbClr val="0A2754"/>
    <a:srgbClr val="004C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191EE-29D3-C8F1-E880-7EB1269403A2}" v="170" dt="2020-02-28T18:14:18.971"/>
    <p1510:client id="{18C40E4B-AFD3-2470-6417-98AE0F364890}" v="2" dt="2019-11-19T15:40:29.146"/>
    <p1510:client id="{22C589DA-055D-D5F6-7309-77B3B14518FE}" v="2368" dt="2020-08-20T20:16:52.905"/>
    <p1510:client id="{27B0839B-CEC1-47A5-B28B-FBE115A28D95}" v="56" dt="2020-02-28T21:30:37.983"/>
    <p1510:client id="{2E5A1293-9CF9-4D20-8304-4E31D63D48F2}" v="6" dt="2020-03-03T17:12:47.522"/>
    <p1510:client id="{49B2079E-6026-77D1-4697-3C17B1F51BC9}" v="150" dt="2020-04-17T22:55:32.570"/>
    <p1510:client id="{6CD2AEC0-2037-4CB3-9B7F-4628A75BFE83}" v="798" dt="2020-03-13T23:56:08.823"/>
    <p1510:client id="{79263AD7-A282-9373-1EC4-9B5E0D8EA65A}" v="1" dt="2020-08-11T16:52:36.824"/>
    <p1510:client id="{9306E4D1-360F-8BBC-9FE2-468A037A3FF9}" v="14" dt="2020-03-18T16:53:28.122"/>
    <p1510:client id="{97BE6201-CEEE-4D39-B2AD-51CB5A81893A}" v="28" dt="2019-11-05T00:49:55.292"/>
    <p1510:client id="{98E9764F-1A8F-D03C-D107-41AAAF42879F}" v="5" dt="2020-03-03T21:06:59.892"/>
    <p1510:client id="{A8F86A2C-EF71-E9CF-DA45-458FCFF43C3B}" v="7" dt="2020-03-18T20:56:46.870"/>
    <p1510:client id="{B080C71A-A118-4D3F-AA03-FDEFA6828128}" v="39" dt="2019-10-31T04:51:07.572"/>
    <p1510:client id="{B70BEE66-1C10-057B-5998-4A1131F55FA7}" v="1" dt="2020-03-18T23:14:12.767"/>
    <p1510:client id="{BD3EFF69-3A76-3169-E0C2-BEC80D661B43}" v="25" dt="2019-10-31T16:55:27.273"/>
    <p1510:client id="{C8B7E659-6A74-55BA-EFC8-C4FFEA5D17A6}" v="89" dt="2020-03-18T00:28:53.798"/>
    <p1510:client id="{DBB6C1E7-E4DE-601F-596D-AB61E8F92F63}" v="1242" dt="2020-08-20T19:45:02.5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775"/>
        <p:guide orient="horz" pos="311"/>
        <p:guide orient="horz" pos="466"/>
        <p:guide orient="horz" pos="941"/>
        <p:guide orient="horz" pos="3090"/>
        <p:guide orient="horz" pos="804"/>
        <p:guide pos="5611"/>
        <p:guide pos="136"/>
      </p:guideLst>
    </p:cSldViewPr>
  </p:slideViewPr>
  <p:notesViewPr>
    <p:cSldViewPr snapToGrid="0">
      <p:cViewPr>
        <p:scale>
          <a:sx n="1" d="2"/>
          <a:sy n="1" d="2"/>
        </p:scale>
        <p:origin x="0" y="0"/>
      </p:cViewPr>
      <p:guideLst>
        <p:guide orient="horz" pos="2212"/>
        <p:guide pos="293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33944" cy="351155"/>
          </a:xfrm>
          <a:prstGeom prst="rect">
            <a:avLst/>
          </a:prstGeom>
        </p:spPr>
        <p:txBody>
          <a:bodyPr vert="horz" lIns="93324" tIns="46662" rIns="93324" bIns="46662"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5273003" y="1"/>
            <a:ext cx="4033944" cy="351155"/>
          </a:xfrm>
          <a:prstGeom prst="rect">
            <a:avLst/>
          </a:prstGeom>
        </p:spPr>
        <p:txBody>
          <a:bodyPr vert="horz" wrap="square" lIns="93324" tIns="46662" rIns="93324" bIns="46662" numCol="1" anchor="t" anchorCtr="0" compatLnSpc="1">
            <a:prstTxWarp prst="textNoShape">
              <a:avLst/>
            </a:prstTxWarp>
          </a:bodyPr>
          <a:lstStyle>
            <a:lvl1pPr algn="r">
              <a:defRPr sz="1200">
                <a:latin typeface="Calibri" charset="0"/>
              </a:defRPr>
            </a:lvl1pPr>
          </a:lstStyle>
          <a:p>
            <a:pPr>
              <a:defRPr/>
            </a:pPr>
            <a:fld id="{F000A042-A743-2C4C-AE1D-AA4B6E51894F}" type="datetimeFigureOut">
              <a:rPr lang="en-US"/>
              <a:pPr>
                <a:defRPr/>
              </a:pPr>
              <a:t>4/14/2023</a:t>
            </a:fld>
            <a:endParaRPr lang="en-US"/>
          </a:p>
        </p:txBody>
      </p:sp>
      <p:sp>
        <p:nvSpPr>
          <p:cNvPr id="4" name="Footer Placeholder 3"/>
          <p:cNvSpPr>
            <a:spLocks noGrp="1"/>
          </p:cNvSpPr>
          <p:nvPr>
            <p:ph type="ftr" sz="quarter" idx="2"/>
          </p:nvPr>
        </p:nvSpPr>
        <p:spPr>
          <a:xfrm>
            <a:off x="0" y="6670727"/>
            <a:ext cx="4033944" cy="351155"/>
          </a:xfrm>
          <a:prstGeom prst="rect">
            <a:avLst/>
          </a:prstGeom>
        </p:spPr>
        <p:txBody>
          <a:bodyPr vert="horz" lIns="93324" tIns="46662" rIns="93324" bIns="46662"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5273003" y="6670727"/>
            <a:ext cx="4033944" cy="351155"/>
          </a:xfrm>
          <a:prstGeom prst="rect">
            <a:avLst/>
          </a:prstGeom>
        </p:spPr>
        <p:txBody>
          <a:bodyPr vert="horz" wrap="square" lIns="93324" tIns="46662" rIns="93324" bIns="46662" numCol="1" anchor="b" anchorCtr="0" compatLnSpc="1">
            <a:prstTxWarp prst="textNoShape">
              <a:avLst/>
            </a:prstTxWarp>
          </a:bodyPr>
          <a:lstStyle>
            <a:lvl1pPr algn="r">
              <a:defRPr sz="1200">
                <a:latin typeface="Calibri" charset="0"/>
              </a:defRPr>
            </a:lvl1pPr>
          </a:lstStyle>
          <a:p>
            <a:pPr>
              <a:defRPr/>
            </a:pPr>
            <a:fld id="{A83C7CD9-AD26-F040-8CE2-9B94C713552B}" type="slidenum">
              <a:rPr lang="en-US"/>
              <a:pPr>
                <a:defRPr/>
              </a:pPr>
              <a:t>‹#›</a:t>
            </a:fld>
            <a:endParaRPr lang="en-US"/>
          </a:p>
        </p:txBody>
      </p:sp>
    </p:spTree>
    <p:extLst>
      <p:ext uri="{BB962C8B-B14F-4D97-AF65-F5344CB8AC3E}">
        <p14:creationId xmlns:p14="http://schemas.microsoft.com/office/powerpoint/2010/main" val="8527216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33944" cy="351155"/>
          </a:xfrm>
          <a:prstGeom prst="rect">
            <a:avLst/>
          </a:prstGeom>
        </p:spPr>
        <p:txBody>
          <a:bodyPr vert="horz" lIns="93324" tIns="46662" rIns="93324" bIns="46662"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5273003" y="1"/>
            <a:ext cx="4033944" cy="351155"/>
          </a:xfrm>
          <a:prstGeom prst="rect">
            <a:avLst/>
          </a:prstGeom>
        </p:spPr>
        <p:txBody>
          <a:bodyPr vert="horz" wrap="square" lIns="93324" tIns="46662" rIns="93324" bIns="46662" numCol="1" anchor="t" anchorCtr="0" compatLnSpc="1">
            <a:prstTxWarp prst="textNoShape">
              <a:avLst/>
            </a:prstTxWarp>
          </a:bodyPr>
          <a:lstStyle>
            <a:lvl1pPr algn="r">
              <a:defRPr sz="1200">
                <a:latin typeface="Calibri" charset="0"/>
              </a:defRPr>
            </a:lvl1pPr>
          </a:lstStyle>
          <a:p>
            <a:pPr>
              <a:defRPr/>
            </a:pPr>
            <a:fld id="{9398A926-8D6B-164D-ACBA-15CB9D9CCF74}" type="datetimeFigureOut">
              <a:rPr lang="en-US"/>
              <a:pPr>
                <a:defRPr/>
              </a:pPr>
              <a:t>4/14/2023</a:t>
            </a:fld>
            <a:endParaRPr lang="en-US"/>
          </a:p>
        </p:txBody>
      </p:sp>
      <p:sp>
        <p:nvSpPr>
          <p:cNvPr id="4" name="Slide Image Placeholder 3"/>
          <p:cNvSpPr>
            <a:spLocks noGrp="1" noRot="1" noChangeAspect="1"/>
          </p:cNvSpPr>
          <p:nvPr>
            <p:ph type="sldImg" idx="2"/>
          </p:nvPr>
        </p:nvSpPr>
        <p:spPr>
          <a:xfrm>
            <a:off x="2314575" y="527050"/>
            <a:ext cx="4681538" cy="2633663"/>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p:cNvSpPr>
            <a:spLocks noGrp="1"/>
          </p:cNvSpPr>
          <p:nvPr>
            <p:ph type="body" sz="quarter" idx="3"/>
          </p:nvPr>
        </p:nvSpPr>
        <p:spPr>
          <a:xfrm>
            <a:off x="930910" y="3335974"/>
            <a:ext cx="7447281" cy="3160395"/>
          </a:xfrm>
          <a:prstGeom prst="rect">
            <a:avLst/>
          </a:prstGeom>
        </p:spPr>
        <p:txBody>
          <a:bodyPr vert="horz" lIns="93324" tIns="46662" rIns="93324" bIns="4666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70727"/>
            <a:ext cx="4033944" cy="351155"/>
          </a:xfrm>
          <a:prstGeom prst="rect">
            <a:avLst/>
          </a:prstGeom>
        </p:spPr>
        <p:txBody>
          <a:bodyPr vert="horz" lIns="93324" tIns="46662" rIns="93324" bIns="46662"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5273003" y="6670727"/>
            <a:ext cx="4033944" cy="351155"/>
          </a:xfrm>
          <a:prstGeom prst="rect">
            <a:avLst/>
          </a:prstGeom>
        </p:spPr>
        <p:txBody>
          <a:bodyPr vert="horz" wrap="square" lIns="93324" tIns="46662" rIns="93324" bIns="46662" numCol="1" anchor="b" anchorCtr="0" compatLnSpc="1">
            <a:prstTxWarp prst="textNoShape">
              <a:avLst/>
            </a:prstTxWarp>
          </a:bodyPr>
          <a:lstStyle>
            <a:lvl1pPr algn="r">
              <a:defRPr sz="1200">
                <a:latin typeface="Calibri" charset="0"/>
              </a:defRPr>
            </a:lvl1pPr>
          </a:lstStyle>
          <a:p>
            <a:pPr>
              <a:defRPr/>
            </a:pPr>
            <a:fld id="{B83DB7FA-C357-BD44-B313-15295D394820}" type="slidenum">
              <a:rPr lang="en-US"/>
              <a:pPr>
                <a:defRPr/>
              </a:pPr>
              <a:t>‹#›</a:t>
            </a:fld>
            <a:endParaRPr lang="en-US"/>
          </a:p>
        </p:txBody>
      </p:sp>
    </p:spTree>
    <p:extLst>
      <p:ext uri="{BB962C8B-B14F-4D97-AF65-F5344CB8AC3E}">
        <p14:creationId xmlns:p14="http://schemas.microsoft.com/office/powerpoint/2010/main" val="90308292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err="1"/>
              <a:t>Introductions</a:t>
            </a:r>
            <a:r>
              <a:rPr lang="es-MX"/>
              <a:t> – roles</a:t>
            </a:r>
            <a:r>
              <a:rPr lang="es-MX" baseline="0"/>
              <a:t> and </a:t>
            </a:r>
            <a:r>
              <a:rPr lang="es-MX" baseline="0" err="1"/>
              <a:t>what</a:t>
            </a:r>
            <a:r>
              <a:rPr lang="es-MX" baseline="0"/>
              <a:t> </a:t>
            </a:r>
            <a:r>
              <a:rPr lang="es-MX" baseline="0" err="1"/>
              <a:t>unit</a:t>
            </a:r>
            <a:r>
              <a:rPr lang="es-MX" baseline="0"/>
              <a:t> </a:t>
            </a:r>
            <a:r>
              <a:rPr lang="es-MX" baseline="0" err="1"/>
              <a:t>we</a:t>
            </a:r>
            <a:r>
              <a:rPr lang="es-MX" baseline="0"/>
              <a:t> </a:t>
            </a:r>
            <a:r>
              <a:rPr lang="es-MX" baseline="0" err="1"/>
              <a:t>work</a:t>
            </a:r>
            <a:r>
              <a:rPr lang="es-MX" baseline="0"/>
              <a:t> in</a:t>
            </a:r>
            <a:endParaRPr lang="es-MX"/>
          </a:p>
          <a:p>
            <a:r>
              <a:rPr lang="es-MX"/>
              <a:t>Q’Deene</a:t>
            </a:r>
          </a:p>
          <a:p>
            <a:r>
              <a:rPr lang="es-MX"/>
              <a:t>Erin</a:t>
            </a:r>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a:t>
            </a:fld>
            <a:endParaRPr lang="en-US"/>
          </a:p>
        </p:txBody>
      </p:sp>
    </p:spTree>
    <p:extLst>
      <p:ext uri="{BB962C8B-B14F-4D97-AF65-F5344CB8AC3E}">
        <p14:creationId xmlns:p14="http://schemas.microsoft.com/office/powerpoint/2010/main" val="490998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As I mentioned, We are working on simplifying the file plan to reduce the amount of entries and have it available in the new O365 that we are moving to (we are in the midst of the migration now). We are hoping to enable functionality in the tool so that records can be managed programmatically across our microsoft tools.</a:t>
            </a:r>
          </a:p>
          <a:p>
            <a:endParaRPr lang="en-US">
              <a:cs typeface="Calibri"/>
            </a:endParaRPr>
          </a:p>
          <a:p>
            <a:r>
              <a:rPr lang="en-US">
                <a:ea typeface="ＭＳ Ｐゴシック"/>
                <a:cs typeface="Calibri"/>
              </a:rPr>
              <a:t>Here's an example of a file plan entry to give you a sense of what is in a retention schedule and what information is captured. This will be embedded in retention labels in O365. </a:t>
            </a:r>
            <a:endParaRPr lang="en-US">
              <a:cs typeface="Calibri"/>
            </a:endParaRPr>
          </a:p>
          <a:p>
            <a:endParaRPr lang="en-US">
              <a:cs typeface="Calibri"/>
            </a:endParaRPr>
          </a:p>
          <a:p>
            <a:r>
              <a:rPr lang="en-US" sz="1200" kern="1200">
                <a:solidFill>
                  <a:schemeClr val="tx1"/>
                </a:solidFill>
                <a:effectLst/>
                <a:latin typeface="+mn-lt"/>
                <a:ea typeface="ＭＳ Ｐゴシック"/>
                <a:cs typeface="Calibri"/>
              </a:rPr>
              <a:t>What does the File Plan tell you?</a:t>
            </a:r>
            <a:endParaRPr lang="en-US">
              <a:ea typeface="ＭＳ Ｐゴシック"/>
              <a:cs typeface="Calibri"/>
            </a:endParaRPr>
          </a:p>
          <a:p>
            <a:pPr lvl="0"/>
            <a:r>
              <a:rPr lang="en-US" sz="1200" kern="1200">
                <a:solidFill>
                  <a:schemeClr val="tx1"/>
                </a:solidFill>
                <a:effectLst/>
                <a:latin typeface="+mn-lt"/>
                <a:ea typeface="ＭＳ Ｐゴシック" charset="0"/>
                <a:cs typeface="ＭＳ Ｐゴシック" charset="0"/>
              </a:rPr>
              <a:t>What do we call this record? How do </a:t>
            </a:r>
            <a:r>
              <a:rPr lang="en-US" sz="1200" i="1" kern="1200">
                <a:solidFill>
                  <a:schemeClr val="tx1"/>
                </a:solidFill>
                <a:effectLst/>
                <a:latin typeface="+mn-lt"/>
                <a:ea typeface="ＭＳ Ｐゴシック" charset="0"/>
                <a:cs typeface="ＭＳ Ｐゴシック" charset="0"/>
              </a:rPr>
              <a:t>we </a:t>
            </a:r>
            <a:r>
              <a:rPr lang="en-US" sz="1200" kern="1200">
                <a:solidFill>
                  <a:schemeClr val="tx1"/>
                </a:solidFill>
                <a:effectLst/>
                <a:latin typeface="+mn-lt"/>
                <a:ea typeface="ＭＳ Ｐゴシック" charset="0"/>
                <a:cs typeface="ＭＳ Ｐゴシック" charset="0"/>
              </a:rPr>
              <a:t>describe it?</a:t>
            </a:r>
          </a:p>
          <a:p>
            <a:pPr lvl="0"/>
            <a:r>
              <a:rPr lang="en-US" sz="1200" kern="1200">
                <a:solidFill>
                  <a:schemeClr val="tx1"/>
                </a:solidFill>
                <a:effectLst/>
                <a:latin typeface="+mn-lt"/>
                <a:ea typeface="ＭＳ Ｐゴシック"/>
                <a:cs typeface="Calibri"/>
              </a:rPr>
              <a:t>Does it belong to a division, i.e. contracts belong to Procurement and Contracts? Or is it agency-wide </a:t>
            </a:r>
            <a:r>
              <a:rPr lang="en-US" sz="1200" kern="1200" err="1">
                <a:solidFill>
                  <a:schemeClr val="tx1"/>
                </a:solidFill>
                <a:effectLst/>
                <a:latin typeface="+mn-lt"/>
                <a:ea typeface="ＭＳ Ｐゴシック"/>
                <a:cs typeface="Calibri"/>
              </a:rPr>
              <a:t>i.e</a:t>
            </a:r>
            <a:r>
              <a:rPr lang="en-US" sz="1200" kern="1200">
                <a:solidFill>
                  <a:schemeClr val="tx1"/>
                </a:solidFill>
                <a:effectLst/>
                <a:latin typeface="+mn-lt"/>
                <a:ea typeface="ＭＳ Ｐゴシック"/>
                <a:cs typeface="Calibri"/>
              </a:rPr>
              <a:t> something all divisions have, like staff meeting minutes!</a:t>
            </a:r>
          </a:p>
          <a:p>
            <a:pPr lvl="0"/>
            <a:r>
              <a:rPr lang="en-US" sz="1200" kern="1200">
                <a:solidFill>
                  <a:schemeClr val="tx1"/>
                </a:solidFill>
                <a:effectLst/>
                <a:latin typeface="+mn-lt"/>
                <a:ea typeface="ＭＳ Ｐゴシック" charset="0"/>
                <a:cs typeface="ＭＳ Ｐゴシック" charset="0"/>
              </a:rPr>
              <a:t>Does this record need any special protection due to sensitivity? For example records that contain social security numbers need more protection than something that is created for the public.</a:t>
            </a:r>
          </a:p>
          <a:p>
            <a:pPr lvl="0"/>
            <a:r>
              <a:rPr lang="en-US" sz="1200" kern="1200">
                <a:solidFill>
                  <a:schemeClr val="tx1"/>
                </a:solidFill>
                <a:effectLst/>
                <a:latin typeface="+mn-lt"/>
                <a:ea typeface="ＭＳ Ｐゴシック" charset="0"/>
                <a:cs typeface="ＭＳ Ｐゴシック" charset="0"/>
              </a:rPr>
              <a:t>Does the division that is responsible for the record have a </a:t>
            </a:r>
            <a:r>
              <a:rPr lang="en-US" sz="1200" i="1" kern="1200">
                <a:solidFill>
                  <a:schemeClr val="tx1"/>
                </a:solidFill>
                <a:effectLst/>
                <a:latin typeface="+mn-lt"/>
                <a:ea typeface="ＭＳ Ｐゴシック" charset="0"/>
                <a:cs typeface="ＭＳ Ｐゴシック" charset="0"/>
              </a:rPr>
              <a:t>longer</a:t>
            </a:r>
            <a:r>
              <a:rPr lang="en-US" sz="1200" kern="1200">
                <a:solidFill>
                  <a:schemeClr val="tx1"/>
                </a:solidFill>
                <a:effectLst/>
                <a:latin typeface="+mn-lt"/>
                <a:ea typeface="ＭＳ Ｐゴシック" charset="0"/>
                <a:cs typeface="ＭＳ Ｐゴシック" charset="0"/>
              </a:rPr>
              <a:t> retention period than what the state requires? </a:t>
            </a:r>
          </a:p>
          <a:p>
            <a:r>
              <a:rPr lang="en-US" sz="1200" kern="1200">
                <a:solidFill>
                  <a:schemeClr val="tx1"/>
                </a:solidFill>
                <a:effectLst/>
                <a:latin typeface="+mn-lt"/>
                <a:ea typeface="ＭＳ Ｐゴシック" charset="0"/>
                <a:cs typeface="ＭＳ Ｐゴシック" charset="0"/>
              </a:rPr>
              <a:t>What can you do with it?</a:t>
            </a:r>
          </a:p>
          <a:p>
            <a:pPr lvl="0"/>
            <a:r>
              <a:rPr lang="en-US" sz="1200" kern="1200">
                <a:solidFill>
                  <a:schemeClr val="tx1"/>
                </a:solidFill>
                <a:effectLst/>
                <a:latin typeface="+mn-lt"/>
                <a:ea typeface="ＭＳ Ｐゴシック" charset="0"/>
                <a:cs typeface="ＭＳ Ｐゴシック" charset="0"/>
              </a:rPr>
              <a:t>Verify that your document is a record</a:t>
            </a:r>
          </a:p>
          <a:p>
            <a:pPr lvl="0"/>
            <a:r>
              <a:rPr lang="en-US" sz="1200" kern="1200">
                <a:solidFill>
                  <a:schemeClr val="tx1"/>
                </a:solidFill>
                <a:effectLst/>
                <a:latin typeface="+mn-lt"/>
                <a:ea typeface="ＭＳ Ｐゴシック" charset="0"/>
                <a:cs typeface="ＭＳ Ｐゴシック" charset="0"/>
              </a:rPr>
              <a:t>See how long we need to keep it</a:t>
            </a:r>
          </a:p>
          <a:p>
            <a:pPr lvl="0"/>
            <a:r>
              <a:rPr lang="en-US" sz="1200" kern="1200">
                <a:solidFill>
                  <a:schemeClr val="tx1"/>
                </a:solidFill>
                <a:effectLst/>
                <a:latin typeface="+mn-lt"/>
                <a:ea typeface="ＭＳ Ｐゴシック" charset="0"/>
                <a:cs typeface="ＭＳ Ｐゴシック" charset="0"/>
              </a:rPr>
              <a:t>What happens once retention is met</a:t>
            </a:r>
          </a:p>
          <a:p>
            <a:pPr lvl="0"/>
            <a:r>
              <a:rPr lang="en-US" sz="1200" kern="1200">
                <a:solidFill>
                  <a:schemeClr val="tx1"/>
                </a:solidFill>
                <a:effectLst/>
                <a:latin typeface="+mn-lt"/>
                <a:ea typeface="ＭＳ Ｐゴシック" charset="0"/>
                <a:cs typeface="ＭＳ Ｐゴシック" charset="0"/>
              </a:rPr>
              <a:t>Is it transitory?</a:t>
            </a:r>
          </a:p>
          <a:p>
            <a:pPr lvl="0"/>
            <a:r>
              <a:rPr lang="en-US" sz="1200" kern="1200">
                <a:solidFill>
                  <a:schemeClr val="tx1"/>
                </a:solidFill>
                <a:effectLst/>
                <a:latin typeface="+mn-lt"/>
                <a:ea typeface="ＭＳ Ｐゴシック" charset="0"/>
                <a:cs typeface="ＭＳ Ｐゴシック" charset="0"/>
              </a:rPr>
              <a:t>And many more!</a:t>
            </a:r>
          </a:p>
          <a:p>
            <a:r>
              <a:rPr lang="en-US" sz="1200" kern="1200">
                <a:solidFill>
                  <a:schemeClr val="tx1"/>
                </a:solidFill>
                <a:effectLst/>
                <a:latin typeface="+mn-lt"/>
                <a:ea typeface="ＭＳ Ｐゴシック" charset="0"/>
                <a:cs typeface="ＭＳ Ｐゴシック" charset="0"/>
              </a:rPr>
              <a:t>Where can you find the File Plan?</a:t>
            </a:r>
          </a:p>
          <a:p>
            <a:r>
              <a:rPr lang="en-US" sz="1200" kern="1200">
                <a:solidFill>
                  <a:schemeClr val="tx1"/>
                </a:solidFill>
                <a:effectLst/>
                <a:latin typeface="+mn-lt"/>
                <a:ea typeface="ＭＳ Ｐゴシック" charset="0"/>
                <a:cs typeface="ＭＳ Ｐゴシック" charset="0"/>
              </a:rPr>
              <a:t>On the HUB! Visit the RM Hub page, look for the icon for Forms and Tools. The first item on the page is a link for the Agency File Plan. </a:t>
            </a:r>
          </a:p>
          <a:p>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15</a:t>
            </a:fld>
            <a:endParaRPr lang="en-US"/>
          </a:p>
        </p:txBody>
      </p:sp>
    </p:spTree>
    <p:extLst>
      <p:ext uri="{BB962C8B-B14F-4D97-AF65-F5344CB8AC3E}">
        <p14:creationId xmlns:p14="http://schemas.microsoft.com/office/powerpoint/2010/main" val="1477839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ＭＳ Ｐゴシック"/>
                <a:cs typeface="Calibri"/>
              </a:rPr>
              <a:t>Agency Taxonomy</a:t>
            </a:r>
            <a:endParaRPr lang="en-US" sz="1200" kern="1200">
              <a:solidFill>
                <a:schemeClr val="tx1"/>
              </a:solidFill>
              <a:effectLst/>
              <a:latin typeface="+mn-lt"/>
              <a:ea typeface="ＭＳ Ｐゴシック"/>
              <a:cs typeface="Calibri"/>
            </a:endParaRPr>
          </a:p>
          <a:p>
            <a:r>
              <a:rPr lang="en-US" sz="1200" kern="1200">
                <a:solidFill>
                  <a:schemeClr val="tx1"/>
                </a:solidFill>
                <a:effectLst/>
                <a:latin typeface="+mn-lt"/>
                <a:ea typeface="ＭＳ Ｐゴシック"/>
                <a:cs typeface="Calibri"/>
              </a:rPr>
              <a:t>RM has been working over the past 2 years to </a:t>
            </a:r>
            <a:r>
              <a:rPr lang="en-US" sz="1200" b="1" kern="1200">
                <a:solidFill>
                  <a:schemeClr val="tx1"/>
                </a:solidFill>
                <a:effectLst/>
                <a:latin typeface="+mn-lt"/>
                <a:ea typeface="ＭＳ Ｐゴシック"/>
                <a:cs typeface="Calibri"/>
              </a:rPr>
              <a:t>identify and assemble common agency terms to use in tagging documents for improved search and retrieval</a:t>
            </a:r>
            <a:r>
              <a:rPr lang="en-US" sz="1200" kern="1200">
                <a:solidFill>
                  <a:schemeClr val="tx1"/>
                </a:solidFill>
                <a:effectLst/>
                <a:latin typeface="+mn-lt"/>
                <a:ea typeface="ＭＳ Ｐゴシック"/>
                <a:cs typeface="Calibri"/>
              </a:rPr>
              <a:t>.</a:t>
            </a:r>
            <a:r>
              <a:rPr lang="en-US">
                <a:ea typeface="ＭＳ Ｐゴシック"/>
                <a:cs typeface="Calibri"/>
              </a:rPr>
              <a:t>  </a:t>
            </a:r>
            <a:endParaRPr lang="en-US" sz="1200" kern="1200">
              <a:solidFill>
                <a:schemeClr val="tx1"/>
              </a:solidFill>
              <a:effectLst/>
              <a:latin typeface="+mn-lt"/>
              <a:ea typeface="ＭＳ Ｐゴシック"/>
              <a:cs typeface="Calibri"/>
            </a:endParaRPr>
          </a:p>
          <a:p>
            <a:r>
              <a:rPr lang="en-US" sz="1200" kern="1200">
                <a:solidFill>
                  <a:schemeClr val="tx1"/>
                </a:solidFill>
                <a:effectLst/>
                <a:latin typeface="+mn-lt"/>
                <a:ea typeface="ＭＳ Ｐゴシック"/>
                <a:cs typeface="Calibri"/>
              </a:rPr>
              <a:t>We work with various subject matter experts throughout the agency to gather terms and compile them into reusable term sets, or as it is called, the </a:t>
            </a:r>
            <a:r>
              <a:rPr lang="en-US" sz="1200" b="1" kern="1200">
                <a:solidFill>
                  <a:schemeClr val="tx1"/>
                </a:solidFill>
                <a:effectLst/>
                <a:latin typeface="+mn-lt"/>
                <a:ea typeface="ＭＳ Ｐゴシック"/>
                <a:cs typeface="Calibri"/>
              </a:rPr>
              <a:t>Agency Taxonomy.</a:t>
            </a:r>
            <a:endParaRPr lang="en-US" sz="1200" kern="1200">
              <a:solidFill>
                <a:schemeClr val="tx1"/>
              </a:solidFill>
              <a:effectLst/>
              <a:latin typeface="+mn-lt"/>
              <a:ea typeface="ＭＳ Ｐゴシック"/>
              <a:cs typeface="Calibri"/>
            </a:endParaRPr>
          </a:p>
          <a:p>
            <a:r>
              <a:rPr lang="en-US" sz="1200" kern="1200">
                <a:solidFill>
                  <a:schemeClr val="tx1"/>
                </a:solidFill>
                <a:effectLst/>
                <a:latin typeface="+mn-lt"/>
                <a:ea typeface="ＭＳ Ｐゴシック"/>
                <a:cs typeface="Calibri"/>
              </a:rPr>
              <a:t>An example of</a:t>
            </a:r>
            <a:r>
              <a:rPr lang="en-US">
                <a:ea typeface="ＭＳ Ｐゴシック"/>
                <a:cs typeface="Calibri"/>
              </a:rPr>
              <a:t> </a:t>
            </a:r>
            <a:r>
              <a:rPr lang="en-US" sz="1200" kern="1200">
                <a:solidFill>
                  <a:schemeClr val="tx1"/>
                </a:solidFill>
                <a:effectLst/>
                <a:latin typeface="+mn-lt"/>
                <a:ea typeface="ＭＳ Ｐゴシック"/>
                <a:cs typeface="Calibri"/>
              </a:rPr>
              <a:t>the taxonomy's application at Sound Transit will be on the new ST.org website.</a:t>
            </a:r>
            <a:r>
              <a:rPr lang="en-US">
                <a:ea typeface="ＭＳ Ｐゴシック"/>
                <a:cs typeface="Calibri"/>
              </a:rPr>
              <a:t> </a:t>
            </a:r>
            <a:r>
              <a:rPr lang="en-US" sz="1200" kern="1200">
                <a:solidFill>
                  <a:schemeClr val="tx1"/>
                </a:solidFill>
                <a:effectLst/>
                <a:latin typeface="+mn-lt"/>
                <a:ea typeface="ＭＳ Ｐゴシック"/>
                <a:cs typeface="Calibri"/>
              </a:rPr>
              <a:t> An important collection of document are the Board Administration records which are made available to the public on the website including </a:t>
            </a:r>
            <a:r>
              <a:rPr lang="en-US" sz="1200" b="1" kern="1200">
                <a:solidFill>
                  <a:schemeClr val="tx1"/>
                </a:solidFill>
                <a:effectLst/>
                <a:latin typeface="+mn-lt"/>
                <a:ea typeface="ＭＳ Ｐゴシック"/>
                <a:cs typeface="Calibri"/>
              </a:rPr>
              <a:t>Motions, Resolutions, Meeting Agendas and Minut</a:t>
            </a:r>
            <a:r>
              <a:rPr lang="en-US" sz="1200" kern="1200">
                <a:solidFill>
                  <a:schemeClr val="tx1"/>
                </a:solidFill>
                <a:effectLst/>
                <a:latin typeface="+mn-lt"/>
                <a:ea typeface="ＭＳ Ｐゴシック"/>
                <a:cs typeface="Calibri"/>
              </a:rPr>
              <a:t>es.</a:t>
            </a:r>
            <a:r>
              <a:rPr lang="en-US">
                <a:ea typeface="ＭＳ Ｐゴシック"/>
                <a:cs typeface="Calibri"/>
              </a:rPr>
              <a:t> </a:t>
            </a:r>
            <a:r>
              <a:rPr lang="en-US" sz="1200" kern="1200">
                <a:solidFill>
                  <a:schemeClr val="tx1"/>
                </a:solidFill>
                <a:effectLst/>
                <a:latin typeface="+mn-lt"/>
                <a:ea typeface="ＭＳ Ｐゴシック"/>
                <a:cs typeface="Calibri"/>
              </a:rPr>
              <a:t> These documents </a:t>
            </a:r>
            <a:r>
              <a:rPr lang="en-US">
                <a:ea typeface="ＭＳ Ｐゴシック"/>
                <a:cs typeface="Calibri"/>
              </a:rPr>
              <a:t>are</a:t>
            </a:r>
            <a:r>
              <a:rPr lang="en-US" sz="1200" kern="1200">
                <a:solidFill>
                  <a:schemeClr val="tx1"/>
                </a:solidFill>
                <a:effectLst/>
                <a:latin typeface="+mn-lt"/>
                <a:ea typeface="ＭＳ Ｐゴシック"/>
                <a:cs typeface="Calibri"/>
              </a:rPr>
              <a:t> classified for the first time with standardized terms from the taxonomy including subjects like</a:t>
            </a:r>
            <a:r>
              <a:rPr lang="en-US" sz="1200" b="1" kern="1200">
                <a:solidFill>
                  <a:schemeClr val="tx1"/>
                </a:solidFill>
                <a:effectLst/>
                <a:latin typeface="+mn-lt"/>
                <a:ea typeface="ＭＳ Ｐゴシック"/>
                <a:cs typeface="Calibri"/>
              </a:rPr>
              <a:t> Transit Mode, Board Document Type and Project Name,</a:t>
            </a:r>
            <a:r>
              <a:rPr lang="en-US" sz="1200" kern="1200">
                <a:solidFill>
                  <a:schemeClr val="tx1"/>
                </a:solidFill>
                <a:effectLst/>
                <a:latin typeface="+mn-lt"/>
                <a:ea typeface="ＭＳ Ｐゴシック"/>
                <a:cs typeface="Calibri"/>
              </a:rPr>
              <a:t> to name just a few.</a:t>
            </a:r>
            <a:r>
              <a:rPr lang="en-US">
                <a:ea typeface="ＭＳ Ｐゴシック"/>
                <a:cs typeface="Calibri"/>
              </a:rPr>
              <a:t> </a:t>
            </a:r>
          </a:p>
          <a:p>
            <a:endParaRPr lang="en-US">
              <a:ea typeface="ＭＳ Ｐゴシック"/>
              <a:cs typeface="Calibri"/>
            </a:endParaRPr>
          </a:p>
          <a:p>
            <a:r>
              <a:rPr lang="en-US">
                <a:ea typeface="ＭＳ Ｐゴシック"/>
                <a:cs typeface="Calibri"/>
              </a:rPr>
              <a:t>Additionally,</a:t>
            </a:r>
            <a:r>
              <a:rPr lang="en-US" baseline="0">
                <a:ea typeface="ＭＳ Ｐゴシック"/>
                <a:cs typeface="Calibri"/>
              </a:rPr>
              <a:t> the agency taxonomy is one of the essential &amp; </a:t>
            </a:r>
            <a:r>
              <a:rPr lang="en-US">
                <a:ea typeface="ＭＳ Ｐゴシック"/>
                <a:cs typeface="Calibri"/>
              </a:rPr>
              <a:t>foundational pieces of enterprise search both on our external website and on the new O365 Platform</a:t>
            </a:r>
            <a:r>
              <a:rPr lang="en-US" baseline="0">
                <a:ea typeface="ＭＳ Ｐゴシック"/>
                <a:cs typeface="Calibri"/>
              </a:rPr>
              <a:t> with SharePoint.  It is the secret sauce for improving how to find what you need, when you need it. </a:t>
            </a:r>
          </a:p>
          <a:p>
            <a:endParaRPr lang="en-US" baseline="0">
              <a:ea typeface="ＭＳ Ｐゴシック"/>
              <a:cs typeface="Calibri"/>
            </a:endParaRPr>
          </a:p>
          <a:p>
            <a:r>
              <a:rPr lang="en-US" baseline="0">
                <a:ea typeface="ＭＳ Ｐゴシック"/>
                <a:cs typeface="Calibri"/>
              </a:rPr>
              <a:t>Imagine an experience where your browser homepage for SharePoint has a search where you input in a keyword, like budget, then you filter your results by division, or project or even document type and results would return prioritized items such as those you were working on or are in your team network.  Filters will be comprised of common agency terms, helping the agency to standardize naming of key terminology. Everyone will be able to search the entire SharePoint site collection or a specific area without needing to know on which site or page a document is kept.  This is the future of search powered by taxonomy and metadata.  </a:t>
            </a:r>
          </a:p>
          <a:p>
            <a:endParaRPr lang="en-US">
              <a:ea typeface="ＭＳ Ｐゴシック"/>
              <a:cs typeface="Calibri"/>
            </a:endParaRPr>
          </a:p>
          <a:p>
            <a:r>
              <a:rPr lang="en-US">
                <a:ea typeface="ＭＳ Ｐゴシック"/>
                <a:cs typeface="Calibri"/>
              </a:rPr>
              <a:t>Ultimately The Agency Taxonomy will help in supporting collaboration and faster delivery time for business activities and</a:t>
            </a:r>
            <a:r>
              <a:rPr lang="en-US" baseline="0">
                <a:ea typeface="ＭＳ Ｐゴシック"/>
                <a:cs typeface="Calibri"/>
              </a:rPr>
              <a:t> </a:t>
            </a:r>
            <a:r>
              <a:rPr lang="en-US">
                <a:ea typeface="ＭＳ Ｐゴシック"/>
                <a:cs typeface="Calibri"/>
              </a:rPr>
              <a:t>projects.  </a:t>
            </a:r>
            <a:endParaRPr lang="en-US" sz="1200" kern="1200">
              <a:solidFill>
                <a:schemeClr val="tx1"/>
              </a:solidFill>
              <a:effectLst/>
              <a:latin typeface="+mn-lt"/>
              <a:ea typeface="ＭＳ Ｐゴシック" charset="0"/>
              <a:cs typeface="Calibri"/>
            </a:endParaRPr>
          </a:p>
          <a:p>
            <a:endParaRPr lang="en-US" sz="1200" b="1" kern="1200">
              <a:solidFill>
                <a:schemeClr val="tx1"/>
              </a:solidFill>
              <a:effectLst/>
              <a:latin typeface="+mn-lt"/>
              <a:ea typeface="ＭＳ Ｐゴシック" charset="0"/>
              <a:cs typeface="Calibri"/>
            </a:endParaRPr>
          </a:p>
          <a:p>
            <a:r>
              <a:rPr lang="en-US" b="1">
                <a:ea typeface="ＭＳ Ｐゴシック"/>
                <a:cs typeface="Calibri"/>
              </a:rPr>
              <a:t>SharePoint Migration to O365  </a:t>
            </a:r>
            <a:endParaRPr lang="en-US" sz="1200" b="1" kern="1200">
              <a:solidFill>
                <a:schemeClr val="tx1"/>
              </a:solidFill>
              <a:effectLst/>
              <a:latin typeface="+mn-lt"/>
              <a:ea typeface="ＭＳ Ｐゴシック" charset="0"/>
              <a:cs typeface="Calibri"/>
            </a:endParaRPr>
          </a:p>
          <a:p>
            <a:r>
              <a:rPr lang="en-US">
                <a:ea typeface="ＭＳ Ｐゴシック"/>
                <a:cs typeface="Calibri"/>
              </a:rPr>
              <a:t>The long-awaited migration planning is underway with out consultant partners, Slalom.  Records Management has been assisting with planning efforts by participating in the agency-wide discovery phase and technical planning process. Going forward, RM will be imbedded with the Slalom consultants as each division or group is onboarded into the new 0365 platform. RM will be a resource to each group by helping to identify key agency records and assisting with content organization and categorization for better more efficient search and management of your information.  </a:t>
            </a:r>
            <a:endParaRPr lang="en-US">
              <a:cs typeface="Calibri"/>
            </a:endParaRPr>
          </a:p>
          <a:p>
            <a:endParaRPr lang="en-US">
              <a:ea typeface="ＭＳ Ｐゴシック"/>
              <a:cs typeface="Calibri"/>
            </a:endParaRPr>
          </a:p>
          <a:p>
            <a:endParaRPr lang="en-US">
              <a:ea typeface="ＭＳ Ｐゴシック"/>
              <a:cs typeface="Calibri"/>
            </a:endParaRPr>
          </a:p>
          <a:p>
            <a:r>
              <a:rPr lang="en-US">
                <a:ea typeface="ＭＳ Ｐゴシック"/>
                <a:cs typeface="Calibri"/>
              </a:rPr>
              <a:t>E</a:t>
            </a:r>
            <a:r>
              <a:rPr lang="en-US" b="1">
                <a:ea typeface="ＭＳ Ｐゴシック"/>
                <a:cs typeface="Calibri"/>
              </a:rPr>
              <a:t>lectronic Signature with DocuSign </a:t>
            </a:r>
            <a:endParaRPr lang="en-US">
              <a:cs typeface="Calibri"/>
            </a:endParaRPr>
          </a:p>
          <a:p>
            <a:r>
              <a:rPr lang="en-US">
                <a:ea typeface="ＭＳ Ｐゴシック"/>
                <a:cs typeface="Calibri"/>
              </a:rPr>
              <a:t>A year after we began offering DocuSign to the agency we are pleased to share that P &amp;C, our first and largest consumer of DocuSign, has seen great improvements in the time-to-delivery for the contracts and agreements, which require legally binding signatures, from around the region and around the globe.  While the software is easy to use, there are processes considerations when deploying DocuSign.  Records Management, however, is here to help you determine if DocuSign is the right technology for your signature processes. This is just one of the many services we offer to the agency which you are hearing about today.  </a:t>
            </a:r>
            <a:endParaRPr lang="en-US" b="1">
              <a:cs typeface="Calibri"/>
            </a:endParaRPr>
          </a:p>
          <a:p>
            <a:endParaRPr lang="en-US">
              <a:cs typeface="Calibri"/>
            </a:endParaRPr>
          </a:p>
          <a:p>
            <a:r>
              <a:rPr lang="en-US" b="1"/>
              <a:t>What is ROT</a:t>
            </a:r>
            <a:endParaRPr lang="en-US"/>
          </a:p>
          <a:p>
            <a:r>
              <a:rPr lang="en-US"/>
              <a:t>Redundant, Obsolete, and Trivial information, or Transitory information, as you learned from Jessica's talk earlier.  </a:t>
            </a:r>
          </a:p>
          <a:p>
            <a:r>
              <a:rPr lang="en-US"/>
              <a:t>ROT is equivalent to junk mail, party photos, copy 5 or a memo, draft 8 of a report - the information we create every day that has very little long-term value to the agency</a:t>
            </a:r>
          </a:p>
          <a:p>
            <a:r>
              <a:rPr lang="en-US"/>
              <a:t>ROT or transitory records are Information that every employee is empowered to remove from agency systems every day after the information is no longer useful/needed.</a:t>
            </a:r>
          </a:p>
          <a:p>
            <a:r>
              <a:rPr lang="en-US">
                <a:ea typeface="ＭＳ Ｐゴシック"/>
                <a:cs typeface="Calibri"/>
              </a:rPr>
              <a:t> </a:t>
            </a:r>
          </a:p>
          <a:p>
            <a:r>
              <a:rPr lang="en-US" b="1"/>
              <a:t>What is the ROT Clean-up project</a:t>
            </a:r>
            <a:endParaRPr lang="en-US"/>
          </a:p>
          <a:p>
            <a:r>
              <a:rPr lang="en-US"/>
              <a:t>Over the past year and a half, IT and RM have worked together to perform a systematic scanning of shared network drives and SharePoint team sites for the identification of ROT.</a:t>
            </a:r>
          </a:p>
          <a:p>
            <a:r>
              <a:rPr lang="en-US"/>
              <a:t>Partnering with Records Owners and SMEs, identifying what can be removed from agency repositories to free up valuable space and make finding information easier.</a:t>
            </a:r>
          </a:p>
          <a:p>
            <a:r>
              <a:rPr lang="en-US"/>
              <a:t>ROT clean-up is also important as we begin efforts to move to a new SharePoint platform next year.  We don't want to bring all our junk into a clean new home!</a:t>
            </a:r>
          </a:p>
          <a:p>
            <a:endParaRPr lang="en-US"/>
          </a:p>
          <a:p>
            <a:r>
              <a:rPr lang="en-US"/>
              <a:t>In the future we will be providing a regular ROT service going forward.</a:t>
            </a:r>
          </a:p>
          <a:p>
            <a:r>
              <a:rPr lang="en-US">
                <a:ea typeface="ＭＳ Ｐゴシック"/>
                <a:cs typeface="Calibri"/>
              </a:rPr>
              <a:t> </a:t>
            </a:r>
          </a:p>
          <a:p>
            <a:r>
              <a:rPr lang="en-US" b="1">
                <a:ea typeface="ＭＳ Ｐゴシック"/>
                <a:cs typeface="Calibri"/>
              </a:rPr>
              <a:t>File Management</a:t>
            </a:r>
            <a:r>
              <a:rPr lang="en-US">
                <a:ea typeface="ＭＳ Ｐゴシック"/>
                <a:cs typeface="Calibri"/>
              </a:rPr>
              <a:t> </a:t>
            </a:r>
          </a:p>
          <a:p>
            <a:r>
              <a:rPr lang="en-US"/>
              <a:t>Record Management has a file management to help you and your business unit efficiently organize, access, and manage your files and records. We can take a holistic view of your file management practices or target a specific area based on your needs. Whether it is looking for new ways to organize your network file shares or filing cabinets to applying standardized metadata in your SharePoint libraries, RM can provide individual consultations to assist in your goals.  </a:t>
            </a:r>
          </a:p>
          <a:p>
            <a:r>
              <a:rPr lang="en-US">
                <a:ea typeface="ＭＳ Ｐゴシック"/>
                <a:cs typeface="Calibri"/>
              </a:rPr>
              <a:t> </a:t>
            </a:r>
          </a:p>
          <a:p>
            <a:r>
              <a:rPr lang="en-US"/>
              <a:t>Some benefits others have found from the service are:</a:t>
            </a:r>
          </a:p>
          <a:p>
            <a:pPr marL="285750" indent="-285750">
              <a:buFont typeface="Arial,Sans-Serif"/>
              <a:buChar char="•"/>
            </a:pPr>
            <a:r>
              <a:rPr lang="en-US"/>
              <a:t>Improving organization of your files and eliminate clutter to ensure fast and easy access</a:t>
            </a:r>
          </a:p>
          <a:p>
            <a:pPr marL="285750" indent="-285750">
              <a:buFont typeface="Arial,Sans-Serif"/>
              <a:buChar char="•"/>
            </a:pPr>
            <a:r>
              <a:rPr lang="en-US"/>
              <a:t>Streamlining workflows</a:t>
            </a:r>
          </a:p>
          <a:p>
            <a:pPr marL="285750" indent="-285750">
              <a:buFont typeface="Arial,Sans-Serif"/>
              <a:buChar char="•"/>
            </a:pPr>
            <a:r>
              <a:rPr lang="en-US"/>
              <a:t>Enabling easier collaboration with your team, division, and other business units</a:t>
            </a:r>
          </a:p>
          <a:p>
            <a:pPr marL="285750" indent="-285750">
              <a:buFont typeface="Arial,Sans-Serif"/>
              <a:buChar char="•"/>
            </a:pPr>
            <a:r>
              <a:rPr lang="en-US"/>
              <a:t>Supporting remote work without duplicating or transferring documents</a:t>
            </a:r>
          </a:p>
          <a:p>
            <a:pPr marL="285750" indent="-285750">
              <a:buFont typeface="Arial,Sans-Serif"/>
              <a:buChar char="•"/>
            </a:pPr>
            <a:r>
              <a:rPr lang="en-US"/>
              <a:t>Making it easier for you to fulfill your records management responsibilities</a:t>
            </a:r>
          </a:p>
          <a:p>
            <a:r>
              <a:rPr lang="en-US">
                <a:ea typeface="ＭＳ Ｐゴシック"/>
                <a:cs typeface="Calibri"/>
              </a:rPr>
              <a:t> </a:t>
            </a:r>
          </a:p>
          <a:p>
            <a:endParaRPr lang="en-US"/>
          </a:p>
          <a:p>
            <a:r>
              <a:rPr lang="en-US" b="1"/>
              <a:t>St.org Documents Projects</a:t>
            </a:r>
            <a:endParaRPr lang="en-US"/>
          </a:p>
          <a:p>
            <a:r>
              <a:rPr lang="en-US"/>
              <a:t>We are in the beginning stages of a project to improve how documents are accessed and managed on the Sound Transit website. By the end of the project:</a:t>
            </a:r>
          </a:p>
          <a:p>
            <a:pPr marL="285750" indent="-285750">
              <a:buFont typeface="Arial,Sans-Serif"/>
              <a:buChar char="•"/>
            </a:pPr>
            <a:r>
              <a:rPr lang="en-US"/>
              <a:t>Non-Board documents on the website are searchable as a group and browsable by a set of filter terms</a:t>
            </a:r>
          </a:p>
          <a:p>
            <a:pPr marL="285750" indent="-285750">
              <a:buFont typeface="Arial,Sans-Serif"/>
              <a:buChar char="•"/>
            </a:pPr>
            <a:r>
              <a:rPr lang="en-US"/>
              <a:t>There is one way for staff to submit documents for website publication and it is understood what documents should be available on the public website</a:t>
            </a:r>
          </a:p>
          <a:p>
            <a:pPr marL="285750" indent="-285750">
              <a:buFont typeface="Arial,Sans-Serif"/>
              <a:buChar char="•"/>
            </a:pPr>
            <a:r>
              <a:rPr lang="en-US"/>
              <a:t>Document submitters will have access to documentation and training on document requirements and the submission process</a:t>
            </a:r>
          </a:p>
          <a:p>
            <a:pPr marL="285750" indent="-285750">
              <a:buFont typeface="Arial,Sans-Serif"/>
              <a:buChar char="•"/>
            </a:pPr>
            <a:endParaRPr lang="en-US"/>
          </a:p>
          <a:p>
            <a:r>
              <a:rPr lang="en-US"/>
              <a:t>To improve the experience of how key agency documents on the public website are displayed to make it easier for the public to navigate, search, and find the document they need. </a:t>
            </a:r>
          </a:p>
          <a:p>
            <a:r>
              <a:rPr lang="en-US"/>
              <a:t>Support increasing transparency of agency business while fulfilling regulatory requirements. </a:t>
            </a:r>
          </a:p>
          <a:p>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16</a:t>
            </a:fld>
            <a:endParaRPr lang="en-US"/>
          </a:p>
        </p:txBody>
      </p:sp>
    </p:spTree>
    <p:extLst>
      <p:ext uri="{BB962C8B-B14F-4D97-AF65-F5344CB8AC3E}">
        <p14:creationId xmlns:p14="http://schemas.microsoft.com/office/powerpoint/2010/main" val="742088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17</a:t>
            </a:fld>
            <a:endParaRPr lang="en-US"/>
          </a:p>
        </p:txBody>
      </p:sp>
    </p:spTree>
    <p:extLst>
      <p:ext uri="{BB962C8B-B14F-4D97-AF65-F5344CB8AC3E}">
        <p14:creationId xmlns:p14="http://schemas.microsoft.com/office/powerpoint/2010/main" val="571578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18</a:t>
            </a:fld>
            <a:endParaRPr lang="en-US"/>
          </a:p>
        </p:txBody>
      </p:sp>
    </p:spTree>
    <p:extLst>
      <p:ext uri="{BB962C8B-B14F-4D97-AF65-F5344CB8AC3E}">
        <p14:creationId xmlns:p14="http://schemas.microsoft.com/office/powerpoint/2010/main" val="1486550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19</a:t>
            </a:fld>
            <a:endParaRPr lang="en-US"/>
          </a:p>
        </p:txBody>
      </p:sp>
    </p:spTree>
    <p:extLst>
      <p:ext uri="{BB962C8B-B14F-4D97-AF65-F5344CB8AC3E}">
        <p14:creationId xmlns:p14="http://schemas.microsoft.com/office/powerpoint/2010/main" val="98665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2</a:t>
            </a:fld>
            <a:endParaRPr lang="en-US"/>
          </a:p>
        </p:txBody>
      </p:sp>
    </p:spTree>
    <p:extLst>
      <p:ext uri="{BB962C8B-B14F-4D97-AF65-F5344CB8AC3E}">
        <p14:creationId xmlns:p14="http://schemas.microsoft.com/office/powerpoint/2010/main" val="3424900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Erin</a:t>
            </a:r>
            <a:endParaRPr lang="en-US"/>
          </a:p>
          <a:p>
            <a:r>
              <a:rPr lang="en-US">
                <a:ea typeface="ＭＳ Ｐゴシック"/>
                <a:cs typeface="Calibri"/>
              </a:rPr>
              <a:t>In my role as the agency’s Records Manager I am responsible to ensure that each and every Sound Transit employee knows what records they are responsible for, and that you have access to tools &amp; services from Records Management.</a:t>
            </a:r>
            <a:endParaRPr lang="en-US"/>
          </a:p>
          <a:p>
            <a:endParaRPr lang="en-US"/>
          </a:p>
          <a:p>
            <a:r>
              <a:rPr lang="en-US">
                <a:ea typeface="ＭＳ Ｐゴシック"/>
                <a:cs typeface="Calibri"/>
              </a:rPr>
              <a:t>The handout “Records Management in 4 steps” describes in the most basic terms, how you can practice records management in your day-to-day work, and the resources available to support you.</a:t>
            </a:r>
          </a:p>
          <a:p>
            <a:endParaRPr lang="en-US">
              <a:ea typeface="ＭＳ Ｐゴシック"/>
              <a:cs typeface="Calibri"/>
            </a:endParaRPr>
          </a:p>
          <a:p>
            <a:r>
              <a:rPr lang="en-US" sz="1200" kern="1200">
                <a:solidFill>
                  <a:schemeClr val="tx1"/>
                </a:solidFill>
                <a:effectLst/>
                <a:latin typeface="+mn-lt"/>
                <a:ea typeface="ＭＳ Ｐゴシック"/>
                <a:cs typeface="Calibri"/>
              </a:rPr>
              <a:t>Agency operations are more effective when the right people are able to locate and access the right records at the right time.</a:t>
            </a:r>
            <a:endParaRPr lang="en-US"/>
          </a:p>
          <a:p>
            <a:endParaRPr lang="en-US" sz="1200" kern="1200">
              <a:solidFill>
                <a:schemeClr val="tx1"/>
              </a:solidFill>
              <a:effectLst/>
              <a:latin typeface="+mn-lt"/>
              <a:ea typeface="ＭＳ Ｐゴシック" charset="0"/>
              <a:cs typeface="ＭＳ Ｐゴシック" charset="0"/>
            </a:endParaRPr>
          </a:p>
          <a:p>
            <a:r>
              <a:rPr lang="en-US" sz="1200" kern="1200">
                <a:solidFill>
                  <a:schemeClr val="tx1"/>
                </a:solidFill>
                <a:effectLst/>
                <a:latin typeface="+mn-lt"/>
                <a:ea typeface="ＭＳ Ｐゴシック" charset="0"/>
                <a:cs typeface="ＭＳ Ｐゴシック" charset="0"/>
              </a:rPr>
              <a:t>Improved public disclosure response. (Getting rid of what we should get rid of ensures we don’t have to disclose.) </a:t>
            </a:r>
          </a:p>
          <a:p>
            <a:pPr>
              <a:defRPr/>
            </a:pPr>
            <a:endParaRPr lang="en-US">
              <a:cs typeface="Calibri"/>
            </a:endParaRPr>
          </a:p>
          <a:p>
            <a:pPr>
              <a:spcBef>
                <a:spcPct val="0"/>
              </a:spcBef>
              <a:defRPr/>
            </a:pPr>
            <a:r>
              <a:rPr lang="en-US">
                <a:ea typeface="ＭＳ Ｐゴシック"/>
                <a:cs typeface="Calibri"/>
              </a:rPr>
              <a:t>The RM program Establishes Sound Transit’s </a:t>
            </a:r>
            <a:r>
              <a:rPr lang="en-US" b="1">
                <a:ea typeface="ＭＳ Ｐゴシック"/>
                <a:cs typeface="Calibri"/>
              </a:rPr>
              <a:t>systems</a:t>
            </a:r>
            <a:r>
              <a:rPr lang="en-US">
                <a:ea typeface="ＭＳ Ｐゴシック"/>
                <a:cs typeface="Calibri"/>
              </a:rPr>
              <a:t>, </a:t>
            </a:r>
            <a:r>
              <a:rPr lang="en-US" b="1">
                <a:ea typeface="ＭＳ Ｐゴシック"/>
                <a:cs typeface="Calibri"/>
              </a:rPr>
              <a:t>processes</a:t>
            </a:r>
            <a:r>
              <a:rPr lang="en-US">
                <a:ea typeface="ＭＳ Ｐゴシック"/>
                <a:cs typeface="Calibri"/>
              </a:rPr>
              <a:t>, and </a:t>
            </a:r>
            <a:r>
              <a:rPr lang="en-US" b="1">
                <a:ea typeface="ＭＳ Ｐゴシック"/>
                <a:cs typeface="Calibri"/>
              </a:rPr>
              <a:t>services</a:t>
            </a:r>
            <a:r>
              <a:rPr lang="en-US">
                <a:ea typeface="ＭＳ Ｐゴシック"/>
                <a:cs typeface="Calibri"/>
              </a:rPr>
              <a:t> to ensure records are managed in accordance with regulatory requirements and industry standard practices:</a:t>
            </a:r>
          </a:p>
          <a:p>
            <a:pPr>
              <a:spcBef>
                <a:spcPct val="0"/>
              </a:spcBef>
              <a:defRPr/>
            </a:pPr>
            <a:endParaRPr lang="en-US"/>
          </a:p>
          <a:p>
            <a:pPr marL="342900" indent="-342900">
              <a:spcBef>
                <a:spcPct val="0"/>
              </a:spcBef>
              <a:spcAft>
                <a:spcPts val="600"/>
              </a:spcAft>
              <a:buFont typeface="Arial,Sans-Serif"/>
              <a:buChar char="•"/>
              <a:defRPr/>
            </a:pPr>
            <a:r>
              <a:rPr lang="en-US"/>
              <a:t>Develop the program roadmap with input from the Records Management Committee.</a:t>
            </a:r>
          </a:p>
          <a:p>
            <a:pPr marL="342900" indent="-342900">
              <a:spcBef>
                <a:spcPct val="0"/>
              </a:spcBef>
              <a:spcAft>
                <a:spcPts val="600"/>
              </a:spcAft>
              <a:buFont typeface="Arial,Sans-Serif"/>
              <a:buChar char="•"/>
              <a:defRPr/>
            </a:pPr>
            <a:r>
              <a:rPr lang="en-US"/>
              <a:t>Configure records management capabilities in agency systems in partnership with IT.</a:t>
            </a:r>
          </a:p>
          <a:p>
            <a:pPr marL="342900" indent="-342900">
              <a:spcBef>
                <a:spcPct val="0"/>
              </a:spcBef>
              <a:spcAft>
                <a:spcPts val="600"/>
              </a:spcAft>
              <a:buFont typeface="Arial,Sans-Serif"/>
              <a:buChar char="•"/>
              <a:defRPr/>
            </a:pPr>
            <a:r>
              <a:rPr lang="en-US"/>
              <a:t>Establish policies and procedures for required actions.</a:t>
            </a:r>
          </a:p>
          <a:p>
            <a:pPr marL="342900" indent="-342900">
              <a:spcBef>
                <a:spcPct val="0"/>
              </a:spcBef>
              <a:spcAft>
                <a:spcPts val="600"/>
              </a:spcAft>
              <a:buFont typeface="Arial,Sans-Serif"/>
              <a:buChar char="•"/>
              <a:defRPr/>
            </a:pPr>
            <a:r>
              <a:rPr lang="en-US"/>
              <a:t>Provide services and training to staff.</a:t>
            </a:r>
          </a:p>
          <a:p>
            <a:pPr>
              <a:defRPr/>
            </a:pPr>
            <a:endParaRPr lang="en-US"/>
          </a:p>
          <a:p>
            <a:pPr>
              <a:defRPr/>
            </a:pPr>
            <a:endParaRPr lang="en-US">
              <a:cs typeface="Calibri"/>
            </a:endParaRPr>
          </a:p>
          <a:p>
            <a:pPr>
              <a:defRPr/>
            </a:pPr>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3</a:t>
            </a:fld>
            <a:endParaRPr lang="en-US"/>
          </a:p>
        </p:txBody>
      </p:sp>
    </p:spTree>
    <p:extLst>
      <p:ext uri="{BB962C8B-B14F-4D97-AF65-F5344CB8AC3E}">
        <p14:creationId xmlns:p14="http://schemas.microsoft.com/office/powerpoint/2010/main" val="876073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Show of hands - How many of you are came from the private sector before joining Sound Transit?</a:t>
            </a:r>
            <a:endParaRPr lang="en-US">
              <a:cs typeface="Calibri"/>
            </a:endParaRPr>
          </a:p>
          <a:p>
            <a:endParaRPr lang="en-US">
              <a:ea typeface="ＭＳ Ｐゴシック"/>
              <a:cs typeface="Calibri"/>
            </a:endParaRPr>
          </a:p>
          <a:p>
            <a:r>
              <a:rPr lang="en-US">
                <a:ea typeface="ＭＳ Ｐゴシック"/>
                <a:cs typeface="Calibri"/>
              </a:rPr>
              <a:t>Records Management in a public agency is mandated by statutes and rules. It is a core function we need to do – we are public employees and the information we create is a public good. It doesn't mean everything we create is publicly available, but since we are funded by the public, these are public records. </a:t>
            </a:r>
          </a:p>
          <a:p>
            <a:endParaRPr lang="en-US">
              <a:ea typeface="ＭＳ Ｐゴシック"/>
              <a:cs typeface="Calibri"/>
            </a:endParaRPr>
          </a:p>
          <a:p>
            <a:r>
              <a:rPr lang="en-US">
                <a:ea typeface="ＭＳ Ｐゴシック"/>
                <a:cs typeface="Calibri"/>
              </a:rPr>
              <a:t>Public records are the evidence by which government agencies are able to demonstrate, whether during litigation, public records requests or audits, that they took the right action at the right time for the right reasons. Demonstrating that public records are organized, controlled, and only disposed of as part of a managed program enhances the professionalism of the agency and the public’s confidence in the agency.</a:t>
            </a:r>
          </a:p>
          <a:p>
            <a:endParaRPr lang="en-US">
              <a:ea typeface="ＭＳ Ｐゴシック"/>
              <a:cs typeface="Calibri"/>
            </a:endParaRPr>
          </a:p>
          <a:p>
            <a:r>
              <a:rPr lang="en-US">
                <a:ea typeface="ＭＳ Ｐゴシック"/>
                <a:cs typeface="Calibri"/>
              </a:rPr>
              <a:t>Official definition of a public record: Any information, regardless of its form or format that Sound Transit makes or receives to document its decisions, actions, operations or business transactions.</a:t>
            </a:r>
            <a:endParaRPr lang="en-US"/>
          </a:p>
          <a:p>
            <a:r>
              <a:rPr lang="en-US">
                <a:ea typeface="ＭＳ Ｐゴシック"/>
                <a:cs typeface="Calibri"/>
              </a:rPr>
              <a:t>They are the evidence of the decisions we make and why we made them.</a:t>
            </a:r>
          </a:p>
          <a:p>
            <a:r>
              <a:rPr lang="en-US">
                <a:ea typeface="ＭＳ Ｐゴシック"/>
                <a:cs typeface="Calibri"/>
              </a:rPr>
              <a:t>Why are they important?</a:t>
            </a:r>
          </a:p>
          <a:p>
            <a:r>
              <a:rPr lang="en-US">
                <a:ea typeface="ＭＳ Ｐゴシック"/>
                <a:cs typeface="Calibri"/>
              </a:rPr>
              <a:t>As a public agency we’re under a lot of scrutiny. You can see from ST in the News emails that we are frequently IN THE NEWS. We need to prove that we’re doing the right thing with taxpayer funds and our records do that.</a:t>
            </a:r>
          </a:p>
          <a:p>
            <a:r>
              <a:rPr lang="en-US">
                <a:ea typeface="ＭＳ Ｐゴシック"/>
                <a:cs typeface="Calibri"/>
              </a:rPr>
              <a:t> </a:t>
            </a:r>
          </a:p>
          <a:p>
            <a:r>
              <a:rPr lang="en-US">
                <a:ea typeface="ＭＳ Ｐゴシック"/>
                <a:cs typeface="Calibri"/>
              </a:rPr>
              <a:t>On a less official note, records help us accomplish our daily work. Being able to refer to a decision that was made or check a number easily help inform our actions moving forward. Good records management helps you to find what you’re looking for whether it’s paper or electronic which makes work less stressful. </a:t>
            </a:r>
          </a:p>
          <a:p>
            <a:r>
              <a:rPr lang="en-US">
                <a:ea typeface="ＭＳ Ｐゴシック"/>
                <a:cs typeface="Calibri"/>
              </a:rPr>
              <a:t> </a:t>
            </a:r>
          </a:p>
          <a:p>
            <a:r>
              <a:rPr lang="en-US" b="1">
                <a:ea typeface="ＭＳ Ｐゴシック"/>
                <a:cs typeface="Calibri"/>
              </a:rPr>
              <a:t>How do you know if the document in front of you is a record?</a:t>
            </a:r>
            <a:endParaRPr lang="en-US">
              <a:ea typeface="ＭＳ Ｐゴシック"/>
              <a:cs typeface="Calibri"/>
            </a:endParaRPr>
          </a:p>
          <a:p>
            <a:r>
              <a:rPr lang="en-US">
                <a:ea typeface="ＭＳ Ｐゴシック"/>
                <a:cs typeface="Calibri"/>
              </a:rPr>
              <a:t>It is important. </a:t>
            </a:r>
          </a:p>
          <a:p>
            <a:r>
              <a:rPr lang="en-US">
                <a:ea typeface="ＭＳ Ｐゴシック"/>
                <a:cs typeface="Calibri"/>
              </a:rPr>
              <a:t>It should not be changed or deleted. </a:t>
            </a:r>
          </a:p>
          <a:p>
            <a:r>
              <a:rPr lang="en-US">
                <a:ea typeface="ＭＳ Ｐゴシック"/>
                <a:cs typeface="Calibri"/>
              </a:rPr>
              <a:t>You will need to refer to it again. </a:t>
            </a:r>
          </a:p>
          <a:p>
            <a:r>
              <a:rPr lang="en-US">
                <a:ea typeface="ＭＳ Ｐゴシック"/>
                <a:cs typeface="Calibri"/>
              </a:rPr>
              <a:t>Other people will need to refer to it.</a:t>
            </a:r>
          </a:p>
          <a:p>
            <a:r>
              <a:rPr lang="en-US">
                <a:ea typeface="ＭＳ Ｐゴシック"/>
                <a:cs typeface="Calibri"/>
              </a:rPr>
              <a:t> </a:t>
            </a:r>
          </a:p>
          <a:p>
            <a:r>
              <a:rPr lang="en-US">
                <a:ea typeface="ＭＳ Ｐゴシック"/>
                <a:cs typeface="Calibri"/>
              </a:rPr>
              <a:t>If yes, it’s a record!</a:t>
            </a:r>
          </a:p>
          <a:p>
            <a:endParaRPr lang="en-US">
              <a:cs typeface="Calibri"/>
            </a:endParaRPr>
          </a:p>
          <a:p>
            <a:r>
              <a:rPr lang="en-US">
                <a:ea typeface="ＭＳ Ｐゴシック"/>
                <a:cs typeface="Calibri"/>
              </a:rPr>
              <a:t>One more complexity - </a:t>
            </a:r>
            <a:r>
              <a:rPr lang="en-US"/>
              <a:t>There are 2 categories of records we want you to understand today. The first is Official Public Records, meaning records that have high value as evidence and document the use of public funds. Examples of official public records are financial documents, contracts and agreements, and construction project files. </a:t>
            </a:r>
          </a:p>
          <a:p>
            <a:endParaRPr lang="en-US">
              <a:ea typeface="ＭＳ Ｐゴシック"/>
              <a:cs typeface="Calibri"/>
            </a:endParaRPr>
          </a:p>
          <a:p>
            <a:r>
              <a:rPr lang="en-US">
                <a:ea typeface="ＭＳ Ｐゴシック"/>
                <a:cs typeface="Calibri"/>
              </a:rPr>
              <a:t>Official Public Records need to be managed and when it’s time to destroy them that process needs to be approved and documented by Records Management. </a:t>
            </a:r>
          </a:p>
          <a:p>
            <a:r>
              <a:rPr lang="en-US">
                <a:ea typeface="ＭＳ Ｐゴシック"/>
                <a:cs typeface="Calibri"/>
              </a:rPr>
              <a:t>The second record category is transitory records. </a:t>
            </a:r>
            <a:endParaRPr lang="en-US">
              <a:cs typeface="Calibri"/>
            </a:endParaRPr>
          </a:p>
          <a:p>
            <a:endParaRPr lang="en-US">
              <a:cs typeface="Calibri"/>
            </a:endParaRPr>
          </a:p>
          <a:p>
            <a:endParaRPr lang="en-US">
              <a:cs typeface="Calibri"/>
            </a:endParaRPr>
          </a:p>
          <a:p>
            <a:r>
              <a:rPr lang="en-US" err="1">
                <a:ea typeface="ＭＳ Ｐゴシック"/>
                <a:cs typeface="Calibri"/>
              </a:rPr>
              <a:t>Q'Deene</a:t>
            </a:r>
            <a:r>
              <a:rPr lang="en-US">
                <a:ea typeface="ＭＳ Ｐゴシック"/>
                <a:cs typeface="Calibri"/>
              </a:rPr>
              <a:t> will talk more about public disclosure and who decides what can be released to the public. Public records are not always disclosable to the public due to privacy and other restrictions. </a:t>
            </a:r>
          </a:p>
          <a:p>
            <a:endParaRPr lang="en-US">
              <a:cs typeface="Calibri"/>
            </a:endParaRPr>
          </a:p>
          <a:p>
            <a:endParaRPr lang="en-US">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B83DB7FA-C357-BD44-B313-15295D394820}" type="slidenum">
              <a:rPr lang="en-US"/>
              <a:pPr>
                <a:defRPr/>
              </a:pPr>
              <a:t>4</a:t>
            </a:fld>
            <a:endParaRPr lang="en-US"/>
          </a:p>
        </p:txBody>
      </p:sp>
    </p:spTree>
    <p:extLst>
      <p:ext uri="{BB962C8B-B14F-4D97-AF65-F5344CB8AC3E}">
        <p14:creationId xmlns:p14="http://schemas.microsoft.com/office/powerpoint/2010/main" val="414938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What are transitory records?</a:t>
            </a:r>
            <a:endParaRPr lang="en-US">
              <a:cs typeface="Calibri"/>
            </a:endParaRPr>
          </a:p>
          <a:p>
            <a:r>
              <a:rPr lang="en-US"/>
              <a:t>Transitory records are utilized to complete routine actions in preparation of final records, or to provide informational or duplicate copies for short-term or temporary business use. They are documents that only need to be kept as long as they are useful and can be destroyed without Records Management involvement.</a:t>
            </a:r>
          </a:p>
          <a:p>
            <a:endParaRPr lang="en-US">
              <a:cs typeface="Calibri"/>
            </a:endParaRPr>
          </a:p>
          <a:p>
            <a:r>
              <a:rPr lang="en-US">
                <a:ea typeface="ＭＳ Ｐゴシック"/>
                <a:cs typeface="Calibri"/>
              </a:rPr>
              <a:t>Transitory records can be disposed of on your own without coordinating with RM</a:t>
            </a:r>
          </a:p>
          <a:p>
            <a:endParaRPr lang="en-US">
              <a:ea typeface="ＭＳ Ｐゴシック"/>
              <a:cs typeface="Calibri"/>
            </a:endParaRPr>
          </a:p>
          <a:p>
            <a:r>
              <a:rPr lang="en-US">
                <a:ea typeface="ＭＳ Ｐゴシック"/>
                <a:cs typeface="Calibri"/>
              </a:rPr>
              <a:t>Official Public Records need to be managed and when it’s time to destroy them that process needs to be approved and documented by Records Management. </a:t>
            </a:r>
          </a:p>
          <a:p>
            <a:endParaRPr lang="en-US">
              <a:ea typeface="ＭＳ Ｐゴシック"/>
              <a:cs typeface="Calibri"/>
            </a:endParaRPr>
          </a:p>
          <a:p>
            <a:r>
              <a:rPr lang="en-US">
                <a:ea typeface="ＭＳ Ｐゴシック"/>
                <a:cs typeface="Calibri"/>
              </a:rPr>
              <a:t>What is the file plan? The file plan takes records as defined by the state and transfers them into ST specific language. It’s what we call our records, not what the state calls them.</a:t>
            </a:r>
          </a:p>
          <a:p>
            <a:r>
              <a:rPr lang="en-US">
                <a:ea typeface="ＭＳ Ｐゴシック"/>
                <a:cs typeface="Calibri"/>
              </a:rPr>
              <a:t>Records are grouped by division, business unit or agency-wide. You can look at the records specific to your work. You can also search the list to look for a specific record type.</a:t>
            </a:r>
          </a:p>
          <a:p>
            <a:endParaRPr lang="en-US">
              <a:ea typeface="ＭＳ Ｐゴシック"/>
              <a:cs typeface="Calibri"/>
            </a:endParaRPr>
          </a:p>
          <a:p>
            <a:r>
              <a:rPr lang="en-US">
                <a:ea typeface="ＭＳ Ｐゴシック"/>
                <a:cs typeface="Calibri"/>
              </a:rPr>
              <a:t>We are working on simplifying the file plan to reduce the amount of entries and have it available in the new O365 that we are moving to (we are in the midst of the migration now). We are hoping to enable functionality in the tool so that records can be managed programmatically across our microsoft tools</a:t>
            </a:r>
          </a:p>
          <a:p>
            <a:endParaRPr lang="en-US">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B83DB7FA-C357-BD44-B313-15295D394820}" type="slidenum">
              <a:rPr lang="en-US"/>
              <a:pPr>
                <a:defRPr/>
              </a:pPr>
              <a:t>5</a:t>
            </a:fld>
            <a:endParaRPr lang="en-US"/>
          </a:p>
        </p:txBody>
      </p:sp>
    </p:spTree>
    <p:extLst>
      <p:ext uri="{BB962C8B-B14F-4D97-AF65-F5344CB8AC3E}">
        <p14:creationId xmlns:p14="http://schemas.microsoft.com/office/powerpoint/2010/main" val="404954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ＭＳ Ｐゴシック"/>
                <a:cs typeface="Calibri"/>
              </a:rPr>
              <a:t>Q'Deene</a:t>
            </a:r>
            <a:endParaRPr lang="en-US" err="1">
              <a:cs typeface="Calibri"/>
            </a:endParaRPr>
          </a:p>
        </p:txBody>
      </p:sp>
      <p:sp>
        <p:nvSpPr>
          <p:cNvPr id="4" name="Slide Number Placeholder 3"/>
          <p:cNvSpPr>
            <a:spLocks noGrp="1"/>
          </p:cNvSpPr>
          <p:nvPr>
            <p:ph type="sldNum" sz="quarter" idx="5"/>
          </p:nvPr>
        </p:nvSpPr>
        <p:spPr/>
        <p:txBody>
          <a:bodyPr/>
          <a:lstStyle/>
          <a:p>
            <a:pPr>
              <a:defRPr/>
            </a:pPr>
            <a:fld id="{B83DB7FA-C357-BD44-B313-15295D394820}" type="slidenum">
              <a:rPr lang="en-US"/>
              <a:pPr>
                <a:defRPr/>
              </a:pPr>
              <a:t>6</a:t>
            </a:fld>
            <a:endParaRPr lang="en-US"/>
          </a:p>
        </p:txBody>
      </p:sp>
    </p:spTree>
    <p:extLst>
      <p:ext uri="{BB962C8B-B14F-4D97-AF65-F5344CB8AC3E}">
        <p14:creationId xmlns:p14="http://schemas.microsoft.com/office/powerpoint/2010/main" val="3941208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Q'Deene</a:t>
            </a:r>
            <a:endParaRPr lang="en-US">
              <a:cs typeface="Calibri"/>
            </a:endParaRPr>
          </a:p>
        </p:txBody>
      </p:sp>
      <p:sp>
        <p:nvSpPr>
          <p:cNvPr id="4" name="Slide Number Placeholder 3"/>
          <p:cNvSpPr>
            <a:spLocks noGrp="1"/>
          </p:cNvSpPr>
          <p:nvPr>
            <p:ph type="sldNum" sz="quarter" idx="5"/>
          </p:nvPr>
        </p:nvSpPr>
        <p:spPr/>
        <p:txBody>
          <a:bodyPr/>
          <a:lstStyle/>
          <a:p>
            <a:pPr>
              <a:defRPr/>
            </a:pPr>
            <a:fld id="{B83DB7FA-C357-BD44-B313-15295D394820}" type="slidenum">
              <a:rPr lang="en-US"/>
              <a:pPr>
                <a:defRPr/>
              </a:pPr>
              <a:t>7</a:t>
            </a:fld>
            <a:endParaRPr lang="en-US"/>
          </a:p>
        </p:txBody>
      </p:sp>
    </p:spTree>
    <p:extLst>
      <p:ext uri="{BB962C8B-B14F-4D97-AF65-F5344CB8AC3E}">
        <p14:creationId xmlns:p14="http://schemas.microsoft.com/office/powerpoint/2010/main" val="297176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Q'Deene</a:t>
            </a:r>
            <a:endParaRPr lang="en-US">
              <a:cs typeface="Calibri"/>
            </a:endParaRPr>
          </a:p>
        </p:txBody>
      </p:sp>
      <p:sp>
        <p:nvSpPr>
          <p:cNvPr id="4" name="Slide Number Placeholder 3"/>
          <p:cNvSpPr>
            <a:spLocks noGrp="1"/>
          </p:cNvSpPr>
          <p:nvPr>
            <p:ph type="sldNum" sz="quarter" idx="5"/>
          </p:nvPr>
        </p:nvSpPr>
        <p:spPr/>
        <p:txBody>
          <a:bodyPr/>
          <a:lstStyle/>
          <a:p>
            <a:pPr>
              <a:defRPr/>
            </a:pPr>
            <a:fld id="{B83DB7FA-C357-BD44-B313-15295D394820}" type="slidenum">
              <a:rPr lang="en-US"/>
              <a:pPr>
                <a:defRPr/>
              </a:pPr>
              <a:t>9</a:t>
            </a:fld>
            <a:endParaRPr lang="en-US"/>
          </a:p>
        </p:txBody>
      </p:sp>
    </p:spTree>
    <p:extLst>
      <p:ext uri="{BB962C8B-B14F-4D97-AF65-F5344CB8AC3E}">
        <p14:creationId xmlns:p14="http://schemas.microsoft.com/office/powerpoint/2010/main" val="2538143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kern="1200">
                <a:solidFill>
                  <a:schemeClr val="tx1"/>
                </a:solidFill>
                <a:effectLst/>
                <a:latin typeface="+mn-lt"/>
                <a:ea typeface="ＭＳ Ｐゴシック"/>
                <a:cs typeface="Calibri"/>
              </a:rPr>
              <a:t>Here are some scenarios for when to contact RM</a:t>
            </a:r>
            <a:endParaRPr lang="en-US" sz="1200" kern="1200">
              <a:solidFill>
                <a:schemeClr val="tx1"/>
              </a:solidFill>
              <a:effectLst/>
              <a:latin typeface="+mn-lt"/>
              <a:ea typeface="ＭＳ Ｐゴシック"/>
              <a:cs typeface="Calibri"/>
            </a:endParaRPr>
          </a:p>
          <a:p>
            <a:endParaRPr lang="en-US"/>
          </a:p>
        </p:txBody>
      </p:sp>
      <p:sp>
        <p:nvSpPr>
          <p:cNvPr id="4" name="Slide Number Placeholder 3"/>
          <p:cNvSpPr>
            <a:spLocks noGrp="1"/>
          </p:cNvSpPr>
          <p:nvPr>
            <p:ph type="sldNum" sz="quarter" idx="10"/>
          </p:nvPr>
        </p:nvSpPr>
        <p:spPr/>
        <p:txBody>
          <a:bodyPr/>
          <a:lstStyle/>
          <a:p>
            <a:pPr>
              <a:defRPr/>
            </a:pPr>
            <a:fld id="{B83DB7FA-C357-BD44-B313-15295D394820}" type="slidenum">
              <a:rPr lang="en-US" smtClean="0"/>
              <a:pPr>
                <a:defRPr/>
              </a:pPr>
              <a:t>14</a:t>
            </a:fld>
            <a:endParaRPr lang="en-US"/>
          </a:p>
        </p:txBody>
      </p:sp>
    </p:spTree>
    <p:extLst>
      <p:ext uri="{BB962C8B-B14F-4D97-AF65-F5344CB8AC3E}">
        <p14:creationId xmlns:p14="http://schemas.microsoft.com/office/powerpoint/2010/main" val="1346264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ounder Title Slide">
    <p:spTree>
      <p:nvGrpSpPr>
        <p:cNvPr id="1" name=""/>
        <p:cNvGrpSpPr/>
        <p:nvPr/>
      </p:nvGrpSpPr>
      <p:grpSpPr>
        <a:xfrm>
          <a:off x="0" y="0"/>
          <a:ext cx="0" cy="0"/>
          <a:chOff x="0" y="0"/>
          <a:chExt cx="0" cy="0"/>
        </a:xfrm>
      </p:grpSpPr>
      <p:pic>
        <p:nvPicPr>
          <p:cNvPr id="4" name="Picture 8"/>
          <p:cNvPicPr>
            <a:picLocks noChangeAspect="1"/>
          </p:cNvPicPr>
          <p:nvPr userDrawn="1"/>
        </p:nvPicPr>
        <p:blipFill rotWithShape="1">
          <a:blip r:embed="rId2" cstate="email">
            <a:extLst>
              <a:ext uri="{28A0092B-C50C-407E-A947-70E740481C1C}">
                <a14:useLocalDpi xmlns:a14="http://schemas.microsoft.com/office/drawing/2010/main" val="0"/>
              </a:ext>
            </a:extLst>
          </a:blip>
          <a:srcRect l="918"/>
          <a:stretch/>
        </p:blipFill>
        <p:spPr bwMode="auto">
          <a:xfrm>
            <a:off x="0" y="0"/>
            <a:ext cx="9137121" cy="519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3"/>
          <p:cNvSpPr>
            <a:spLocks noGrp="1"/>
          </p:cNvSpPr>
          <p:nvPr>
            <p:ph type="dt" sz="half" idx="10"/>
          </p:nvPr>
        </p:nvSpPr>
        <p:spPr/>
        <p:txBody>
          <a:bodyPr/>
          <a:lstStyle>
            <a:lvl1pPr>
              <a:defRPr/>
            </a:lvl1pPr>
          </a:lstStyle>
          <a:p>
            <a:pPr>
              <a:defRPr/>
            </a:pPr>
            <a:fld id="{12FFABFB-4B8A-EF4E-8785-351EB51BB158}" type="datetime1">
              <a:rPr lang="en-US"/>
              <a:pPr>
                <a:defRPr/>
              </a:pPr>
              <a:t>4/14/2023</a:t>
            </a:fld>
            <a:endParaRPr lang="en-US"/>
          </a:p>
        </p:txBody>
      </p:sp>
      <p:sp>
        <p:nvSpPr>
          <p:cNvPr id="8" name="Subtitle 2"/>
          <p:cNvSpPr>
            <a:spLocks noGrp="1"/>
          </p:cNvSpPr>
          <p:nvPr>
            <p:ph type="subTitle" idx="1"/>
          </p:nvPr>
        </p:nvSpPr>
        <p:spPr>
          <a:xfrm>
            <a:off x="1236133" y="3474720"/>
            <a:ext cx="7688157" cy="389890"/>
          </a:xfrm>
        </p:spPr>
        <p:txBody>
          <a:bodyPr>
            <a:noAutofit/>
          </a:bodyPr>
          <a:lstStyle>
            <a:lvl1pPr marL="0" indent="0" algn="l">
              <a:buNone/>
              <a:defRPr sz="2400" b="0">
                <a:solidFill>
                  <a:schemeClr val="bg1"/>
                </a:solidFill>
                <a:effectLst>
                  <a:outerShdw blurRad="50800" dist="38100" dir="2700000" algn="tl" rotWithShape="0">
                    <a:srgbClr val="000000">
                      <a:alpha val="43000"/>
                    </a:srgbClr>
                  </a:outerShdw>
                </a:effectLst>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Title 1"/>
          <p:cNvSpPr>
            <a:spLocks noGrp="1"/>
          </p:cNvSpPr>
          <p:nvPr>
            <p:ph type="ctrTitle"/>
          </p:nvPr>
        </p:nvSpPr>
        <p:spPr>
          <a:xfrm>
            <a:off x="-1" y="2743200"/>
            <a:ext cx="9137121" cy="692150"/>
          </a:xfrm>
          <a:solidFill>
            <a:schemeClr val="tx1">
              <a:lumMod val="75000"/>
              <a:lumOff val="25000"/>
              <a:alpha val="75000"/>
            </a:schemeClr>
          </a:solidFill>
          <a:ln>
            <a:noFill/>
          </a:ln>
          <a:effectLst>
            <a:outerShdw blurRad="50800" dist="38100" dir="2700000" algn="tl" rotWithShape="0">
              <a:srgbClr val="000000">
                <a:alpha val="43000"/>
              </a:srgbClr>
            </a:outerShdw>
          </a:effectLst>
        </p:spPr>
        <p:txBody>
          <a:bodyPr lIns="182880" tIns="91440">
            <a:noAutofit/>
          </a:bodyPr>
          <a:lstStyle>
            <a:lvl1pPr algn="l">
              <a:lnSpc>
                <a:spcPts val="3400"/>
              </a:lnSpc>
              <a:defRPr sz="3200" b="1" i="0">
                <a:solidFill>
                  <a:schemeClr val="bg1"/>
                </a:solidFill>
                <a:effectLst>
                  <a:outerShdw blurRad="50800" dist="38100" dir="2700000" algn="tl" rotWithShape="0">
                    <a:srgbClr val="000000">
                      <a:alpha val="10000"/>
                    </a:srgbClr>
                  </a:outerShdw>
                </a:effectLst>
                <a:latin typeface="Arial"/>
                <a:cs typeface="Arial"/>
              </a:defRPr>
            </a:lvl1pPr>
          </a:lstStyle>
          <a:p>
            <a:r>
              <a:rPr lang="en-US"/>
              <a:t>Click to edit Master title style</a:t>
            </a:r>
          </a:p>
        </p:txBody>
      </p:sp>
    </p:spTree>
    <p:extLst>
      <p:ext uri="{BB962C8B-B14F-4D97-AF65-F5344CB8AC3E}">
        <p14:creationId xmlns:p14="http://schemas.microsoft.com/office/powerpoint/2010/main" val="2089699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left Text right">
    <p:spTree>
      <p:nvGrpSpPr>
        <p:cNvPr id="1" name=""/>
        <p:cNvGrpSpPr/>
        <p:nvPr/>
      </p:nvGrpSpPr>
      <p:grpSpPr>
        <a:xfrm>
          <a:off x="0" y="0"/>
          <a:ext cx="0" cy="0"/>
          <a:chOff x="0" y="0"/>
          <a:chExt cx="0" cy="0"/>
        </a:xfrm>
      </p:grpSpPr>
      <p:sp>
        <p:nvSpPr>
          <p:cNvPr id="2" name="Title 1"/>
          <p:cNvSpPr>
            <a:spLocks noGrp="1"/>
          </p:cNvSpPr>
          <p:nvPr>
            <p:ph type="title"/>
          </p:nvPr>
        </p:nvSpPr>
        <p:spPr>
          <a:xfrm>
            <a:off x="3657600" y="740664"/>
            <a:ext cx="5257800" cy="533400"/>
          </a:xfrm>
        </p:spPr>
        <p:txBody>
          <a:bodyPr/>
          <a:lstStyle/>
          <a:p>
            <a:r>
              <a:rPr lang="en-US"/>
              <a:t>Click to edit Master title style</a:t>
            </a:r>
          </a:p>
        </p:txBody>
      </p:sp>
      <p:sp>
        <p:nvSpPr>
          <p:cNvPr id="7" name="Text Placeholder 6"/>
          <p:cNvSpPr>
            <a:spLocks noGrp="1"/>
          </p:cNvSpPr>
          <p:nvPr>
            <p:ph type="body" sz="quarter" idx="10"/>
          </p:nvPr>
        </p:nvSpPr>
        <p:spPr>
          <a:xfrm>
            <a:off x="3657600" y="1447800"/>
            <a:ext cx="5257800" cy="3695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p:cNvSpPr>
            <a:spLocks noGrp="1"/>
          </p:cNvSpPr>
          <p:nvPr>
            <p:ph type="pic" sz="quarter" idx="11"/>
          </p:nvPr>
        </p:nvSpPr>
        <p:spPr>
          <a:xfrm>
            <a:off x="0" y="0"/>
            <a:ext cx="3429000" cy="5143500"/>
          </a:xfrm>
        </p:spPr>
        <p:txBody>
          <a:bodyPr/>
          <a:lstStyle/>
          <a:p>
            <a:r>
              <a:rPr lang="en-US"/>
              <a:t>Drag picture to placeholder or click icon to add</a:t>
            </a:r>
          </a:p>
        </p:txBody>
      </p:sp>
    </p:spTree>
    <p:extLst>
      <p:ext uri="{BB962C8B-B14F-4D97-AF65-F5344CB8AC3E}">
        <p14:creationId xmlns:p14="http://schemas.microsoft.com/office/powerpoint/2010/main" val="99827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737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xpress divider slide">
    <p:spTree>
      <p:nvGrpSpPr>
        <p:cNvPr id="1" name=""/>
        <p:cNvGrpSpPr/>
        <p:nvPr/>
      </p:nvGrpSpPr>
      <p:grpSpPr>
        <a:xfrm>
          <a:off x="0" y="0"/>
          <a:ext cx="0" cy="0"/>
          <a:chOff x="0" y="0"/>
          <a:chExt cx="0" cy="0"/>
        </a:xfrm>
      </p:grpSpPr>
      <p:pic>
        <p:nvPicPr>
          <p:cNvPr id="3" name="Picture 2" descr="Express background-blue.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296400" cy="5233873"/>
          </a:xfrm>
          <a:prstGeom prst="rect">
            <a:avLst/>
          </a:prstGeom>
        </p:spPr>
      </p:pic>
      <p:sp>
        <p:nvSpPr>
          <p:cNvPr id="10" name="Title 1"/>
          <p:cNvSpPr>
            <a:spLocks noGrp="1"/>
          </p:cNvSpPr>
          <p:nvPr>
            <p:ph type="ctrTitle"/>
          </p:nvPr>
        </p:nvSpPr>
        <p:spPr>
          <a:xfrm>
            <a:off x="228600" y="2800350"/>
            <a:ext cx="8847667" cy="533400"/>
          </a:xfrm>
          <a:noFill/>
        </p:spPr>
        <p:txBody>
          <a:bodyPr>
            <a:noAutofit/>
          </a:bodyPr>
          <a:lstStyle>
            <a:lvl1pPr algn="l">
              <a:defRPr sz="3200" b="1" i="0">
                <a:solidFill>
                  <a:schemeClr val="bg1"/>
                </a:solidFill>
                <a:latin typeface="Arial"/>
                <a:cs typeface="Arial"/>
              </a:defRPr>
            </a:lvl1pPr>
          </a:lstStyle>
          <a:p>
            <a:r>
              <a:rPr lang="en-US"/>
              <a:t>Click to edit Master title style</a:t>
            </a:r>
          </a:p>
        </p:txBody>
      </p:sp>
      <p:sp>
        <p:nvSpPr>
          <p:cNvPr id="11" name="Subtitle 2"/>
          <p:cNvSpPr>
            <a:spLocks noGrp="1"/>
          </p:cNvSpPr>
          <p:nvPr>
            <p:ph type="subTitle" idx="1"/>
          </p:nvPr>
        </p:nvSpPr>
        <p:spPr>
          <a:xfrm>
            <a:off x="1234439" y="3346704"/>
            <a:ext cx="7841827" cy="425449"/>
          </a:xfrm>
        </p:spPr>
        <p:txBody>
          <a:bodyPr/>
          <a:lstStyle>
            <a:lvl1pPr marL="0" indent="0" algn="l">
              <a:buNone/>
              <a:defRPr sz="20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26233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nk divider slide">
    <p:spTree>
      <p:nvGrpSpPr>
        <p:cNvPr id="1" name=""/>
        <p:cNvGrpSpPr/>
        <p:nvPr/>
      </p:nvGrpSpPr>
      <p:grpSpPr>
        <a:xfrm>
          <a:off x="0" y="0"/>
          <a:ext cx="0" cy="0"/>
          <a:chOff x="0" y="0"/>
          <a:chExt cx="0" cy="0"/>
        </a:xfrm>
      </p:grpSpPr>
      <p:pic>
        <p:nvPicPr>
          <p:cNvPr id="2" name="Picture 1" descr="Link background-blue.png"/>
          <p:cNvPicPr>
            <a:picLocks noChangeAspect="1"/>
          </p:cNvPicPr>
          <p:nvPr userDrawn="1"/>
        </p:nvPicPr>
        <p:blipFill rotWithShape="1">
          <a:blip r:embed="rId2" cstate="email">
            <a:extLst>
              <a:ext uri="{28A0092B-C50C-407E-A947-70E740481C1C}">
                <a14:useLocalDpi xmlns:a14="http://schemas.microsoft.com/office/drawing/2010/main" val="0"/>
              </a:ext>
            </a:extLst>
          </a:blip>
          <a:srcRect l="1381" b="1457"/>
          <a:stretch/>
        </p:blipFill>
        <p:spPr>
          <a:xfrm>
            <a:off x="0" y="1"/>
            <a:ext cx="9142984" cy="5143500"/>
          </a:xfrm>
          <a:prstGeom prst="rect">
            <a:avLst/>
          </a:prstGeom>
        </p:spPr>
      </p:pic>
      <p:sp>
        <p:nvSpPr>
          <p:cNvPr id="7" name="Title 1"/>
          <p:cNvSpPr>
            <a:spLocks noGrp="1"/>
          </p:cNvSpPr>
          <p:nvPr>
            <p:ph type="ctrTitle"/>
          </p:nvPr>
        </p:nvSpPr>
        <p:spPr>
          <a:xfrm>
            <a:off x="228600" y="2800350"/>
            <a:ext cx="8703733" cy="533400"/>
          </a:xfrm>
          <a:noFill/>
        </p:spPr>
        <p:txBody>
          <a:bodyPr>
            <a:noAutofit/>
          </a:bodyPr>
          <a:lstStyle>
            <a:lvl1pPr algn="l">
              <a:defRPr sz="3200" b="1" i="0">
                <a:solidFill>
                  <a:schemeClr val="bg1"/>
                </a:solidFill>
                <a:latin typeface="Arial"/>
                <a:cs typeface="Arial"/>
              </a:defRPr>
            </a:lvl1pPr>
          </a:lstStyle>
          <a:p>
            <a:r>
              <a:rPr lang="en-US"/>
              <a:t>Click to edit Master title style</a:t>
            </a:r>
          </a:p>
        </p:txBody>
      </p:sp>
      <p:sp>
        <p:nvSpPr>
          <p:cNvPr id="10" name="Subtitle 2"/>
          <p:cNvSpPr>
            <a:spLocks noGrp="1"/>
          </p:cNvSpPr>
          <p:nvPr>
            <p:ph type="subTitle" idx="1"/>
          </p:nvPr>
        </p:nvSpPr>
        <p:spPr>
          <a:xfrm>
            <a:off x="1234440" y="3346704"/>
            <a:ext cx="7697893" cy="383116"/>
          </a:xfrm>
        </p:spPr>
        <p:txBody>
          <a:bodyPr/>
          <a:lstStyle>
            <a:lvl1pPr marL="0" indent="0" algn="l">
              <a:buNone/>
              <a:defRPr sz="20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029539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ounder divider slide">
    <p:spTree>
      <p:nvGrpSpPr>
        <p:cNvPr id="1" name=""/>
        <p:cNvGrpSpPr/>
        <p:nvPr/>
      </p:nvGrpSpPr>
      <p:grpSpPr>
        <a:xfrm>
          <a:off x="0" y="0"/>
          <a:ext cx="0" cy="0"/>
          <a:chOff x="0" y="0"/>
          <a:chExt cx="0" cy="0"/>
        </a:xfrm>
      </p:grpSpPr>
      <p:pic>
        <p:nvPicPr>
          <p:cNvPr id="2" name="Picture 1" descr="Sounder background-blue.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5148072"/>
          </a:xfrm>
          <a:prstGeom prst="rect">
            <a:avLst/>
          </a:prstGeom>
        </p:spPr>
      </p:pic>
      <p:sp>
        <p:nvSpPr>
          <p:cNvPr id="7" name="Title 1"/>
          <p:cNvSpPr>
            <a:spLocks noGrp="1"/>
          </p:cNvSpPr>
          <p:nvPr>
            <p:ph type="ctrTitle"/>
          </p:nvPr>
        </p:nvSpPr>
        <p:spPr>
          <a:xfrm>
            <a:off x="228600" y="2800350"/>
            <a:ext cx="8703733" cy="533400"/>
          </a:xfrm>
          <a:noFill/>
        </p:spPr>
        <p:txBody>
          <a:bodyPr>
            <a:noAutofit/>
          </a:bodyPr>
          <a:lstStyle>
            <a:lvl1pPr algn="l">
              <a:defRPr sz="3200" b="1" i="0">
                <a:solidFill>
                  <a:schemeClr val="bg1"/>
                </a:solidFill>
                <a:latin typeface="Arial"/>
                <a:cs typeface="Arial"/>
              </a:defRPr>
            </a:lvl1pPr>
          </a:lstStyle>
          <a:p>
            <a:r>
              <a:rPr lang="en-US"/>
              <a:t>Click to edit Master title style</a:t>
            </a:r>
          </a:p>
        </p:txBody>
      </p:sp>
      <p:sp>
        <p:nvSpPr>
          <p:cNvPr id="9" name="Subtitle 2"/>
          <p:cNvSpPr>
            <a:spLocks noGrp="1"/>
          </p:cNvSpPr>
          <p:nvPr>
            <p:ph type="subTitle" idx="1"/>
          </p:nvPr>
        </p:nvSpPr>
        <p:spPr>
          <a:xfrm>
            <a:off x="1234440" y="3346703"/>
            <a:ext cx="7697893" cy="370163"/>
          </a:xfrm>
        </p:spPr>
        <p:txBody>
          <a:bodyPr/>
          <a:lstStyle>
            <a:lvl1pPr marL="0" indent="0" algn="l">
              <a:buNone/>
              <a:defRPr sz="20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93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nk Title Slide">
    <p:spTree>
      <p:nvGrpSpPr>
        <p:cNvPr id="1" name=""/>
        <p:cNvGrpSpPr/>
        <p:nvPr/>
      </p:nvGrpSpPr>
      <p:grpSpPr>
        <a:xfrm>
          <a:off x="0" y="0"/>
          <a:ext cx="0" cy="0"/>
          <a:chOff x="0" y="0"/>
          <a:chExt cx="0" cy="0"/>
        </a:xfrm>
      </p:grpSpPr>
      <p:pic>
        <p:nvPicPr>
          <p:cNvPr id="11"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bwMode="auto">
          <a:xfrm>
            <a:off x="23071" y="17338"/>
            <a:ext cx="9107382" cy="511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3"/>
          <p:cNvSpPr>
            <a:spLocks noGrp="1"/>
          </p:cNvSpPr>
          <p:nvPr>
            <p:ph type="dt" sz="half" idx="10"/>
          </p:nvPr>
        </p:nvSpPr>
        <p:spPr>
          <a:xfrm>
            <a:off x="228600" y="4629150"/>
            <a:ext cx="2133600" cy="274638"/>
          </a:xfrm>
        </p:spPr>
        <p:txBody>
          <a:bodyPr/>
          <a:lstStyle>
            <a:lvl1pPr>
              <a:defRPr/>
            </a:lvl1pPr>
          </a:lstStyle>
          <a:p>
            <a:pPr>
              <a:defRPr/>
            </a:pPr>
            <a:fld id="{12FFABFB-4B8A-EF4E-8785-351EB51BB158}" type="datetime1">
              <a:rPr lang="en-US"/>
              <a:pPr>
                <a:defRPr/>
              </a:pPr>
              <a:t>4/14/2023</a:t>
            </a:fld>
            <a:endParaRPr lang="en-US"/>
          </a:p>
        </p:txBody>
      </p:sp>
      <p:sp>
        <p:nvSpPr>
          <p:cNvPr id="13" name="Title 1"/>
          <p:cNvSpPr>
            <a:spLocks noGrp="1"/>
          </p:cNvSpPr>
          <p:nvPr>
            <p:ph type="ctrTitle"/>
          </p:nvPr>
        </p:nvSpPr>
        <p:spPr>
          <a:xfrm>
            <a:off x="0" y="2743200"/>
            <a:ext cx="9144000" cy="692150"/>
          </a:xfrm>
          <a:solidFill>
            <a:schemeClr val="tx1">
              <a:lumMod val="75000"/>
              <a:lumOff val="25000"/>
              <a:alpha val="75000"/>
            </a:schemeClr>
          </a:solidFill>
          <a:ln>
            <a:noFill/>
          </a:ln>
          <a:effectLst>
            <a:outerShdw blurRad="50800" dist="38100" dir="2700000" algn="tl" rotWithShape="0">
              <a:srgbClr val="000000">
                <a:alpha val="43000"/>
              </a:srgbClr>
            </a:outerShdw>
          </a:effectLst>
        </p:spPr>
        <p:txBody>
          <a:bodyPr lIns="182880" tIns="91440">
            <a:noAutofit/>
          </a:bodyPr>
          <a:lstStyle>
            <a:lvl1pPr algn="l">
              <a:lnSpc>
                <a:spcPts val="3400"/>
              </a:lnSpc>
              <a:defRPr sz="3200" b="1" i="0">
                <a:solidFill>
                  <a:schemeClr val="bg1"/>
                </a:solidFill>
                <a:effectLst>
                  <a:outerShdw blurRad="50800" dist="38100" dir="2700000" algn="tl" rotWithShape="0">
                    <a:srgbClr val="000000">
                      <a:alpha val="10000"/>
                    </a:srgbClr>
                  </a:outerShdw>
                </a:effectLst>
                <a:latin typeface="Arial"/>
                <a:cs typeface="Arial"/>
              </a:defRPr>
            </a:lvl1pPr>
          </a:lstStyle>
          <a:p>
            <a:r>
              <a:rPr lang="en-US"/>
              <a:t>Click to edit Master title style</a:t>
            </a:r>
          </a:p>
        </p:txBody>
      </p:sp>
    </p:spTree>
    <p:extLst>
      <p:ext uri="{BB962C8B-B14F-4D97-AF65-F5344CB8AC3E}">
        <p14:creationId xmlns:p14="http://schemas.microsoft.com/office/powerpoint/2010/main" val="124567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Link Title Slide">
    <p:spTree>
      <p:nvGrpSpPr>
        <p:cNvPr id="1" name=""/>
        <p:cNvGrpSpPr/>
        <p:nvPr/>
      </p:nvGrpSpPr>
      <p:grpSpPr>
        <a:xfrm>
          <a:off x="0" y="0"/>
          <a:ext cx="0" cy="0"/>
          <a:chOff x="0" y="0"/>
          <a:chExt cx="0" cy="0"/>
        </a:xfrm>
      </p:grpSpPr>
      <p:pic>
        <p:nvPicPr>
          <p:cNvPr id="6" name="Picture 8"/>
          <p:cNvPicPr>
            <a:picLocks noChangeAspect="1"/>
          </p:cNvPicPr>
          <p:nvPr userDrawn="1"/>
        </p:nvPicPr>
        <p:blipFill rotWithShape="1">
          <a:blip r:embed="rId2" cstate="email">
            <a:extLst>
              <a:ext uri="{28A0092B-C50C-407E-A947-70E740481C1C}">
                <a14:useLocalDpi xmlns:a14="http://schemas.microsoft.com/office/drawing/2010/main" val="0"/>
              </a:ext>
            </a:extLst>
          </a:blip>
          <a:srcRect r="843"/>
          <a:stretch/>
        </p:blipFill>
        <p:spPr bwMode="auto">
          <a:xfrm>
            <a:off x="0" y="424"/>
            <a:ext cx="9144000" cy="519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3"/>
          <p:cNvSpPr>
            <a:spLocks noGrp="1"/>
          </p:cNvSpPr>
          <p:nvPr>
            <p:ph type="dt" sz="half" idx="10"/>
          </p:nvPr>
        </p:nvSpPr>
        <p:spPr>
          <a:xfrm>
            <a:off x="228600" y="4629150"/>
            <a:ext cx="2133600" cy="274638"/>
          </a:xfrm>
        </p:spPr>
        <p:txBody>
          <a:bodyPr/>
          <a:lstStyle>
            <a:lvl1pPr>
              <a:defRPr/>
            </a:lvl1pPr>
          </a:lstStyle>
          <a:p>
            <a:pPr>
              <a:defRPr/>
            </a:pPr>
            <a:fld id="{12FFABFB-4B8A-EF4E-8785-351EB51BB158}" type="datetime1">
              <a:rPr lang="en-US"/>
              <a:pPr>
                <a:defRPr/>
              </a:pPr>
              <a:t>4/14/2023</a:t>
            </a:fld>
            <a:endParaRPr lang="en-US"/>
          </a:p>
        </p:txBody>
      </p:sp>
      <p:sp>
        <p:nvSpPr>
          <p:cNvPr id="14" name="Title 1"/>
          <p:cNvSpPr>
            <a:spLocks noGrp="1"/>
          </p:cNvSpPr>
          <p:nvPr>
            <p:ph type="ctrTitle"/>
          </p:nvPr>
        </p:nvSpPr>
        <p:spPr>
          <a:xfrm>
            <a:off x="0" y="2743200"/>
            <a:ext cx="9144000" cy="692150"/>
          </a:xfrm>
          <a:solidFill>
            <a:schemeClr val="tx1">
              <a:lumMod val="75000"/>
              <a:lumOff val="25000"/>
              <a:alpha val="75000"/>
            </a:schemeClr>
          </a:solidFill>
          <a:ln>
            <a:noFill/>
          </a:ln>
          <a:effectLst>
            <a:outerShdw blurRad="50800" dist="38100" dir="2700000" algn="tl" rotWithShape="0">
              <a:srgbClr val="000000">
                <a:alpha val="43000"/>
              </a:srgbClr>
            </a:outerShdw>
          </a:effectLst>
        </p:spPr>
        <p:txBody>
          <a:bodyPr lIns="182880" tIns="91440">
            <a:noAutofit/>
          </a:bodyPr>
          <a:lstStyle>
            <a:lvl1pPr algn="l">
              <a:lnSpc>
                <a:spcPts val="3400"/>
              </a:lnSpc>
              <a:defRPr sz="3200" b="1" i="0">
                <a:solidFill>
                  <a:schemeClr val="bg1"/>
                </a:solidFill>
                <a:effectLst>
                  <a:outerShdw blurRad="50800" dist="38100" dir="2700000" algn="tl" rotWithShape="0">
                    <a:srgbClr val="000000">
                      <a:alpha val="10000"/>
                    </a:srgbClr>
                  </a:outerShdw>
                </a:effectLst>
                <a:latin typeface="Arial"/>
                <a:cs typeface="Arial"/>
              </a:defRPr>
            </a:lvl1pPr>
          </a:lstStyle>
          <a:p>
            <a:r>
              <a:rPr lang="en-US"/>
              <a:t>Click to edit Master title style</a:t>
            </a:r>
          </a:p>
        </p:txBody>
      </p:sp>
    </p:spTree>
    <p:extLst>
      <p:ext uri="{BB962C8B-B14F-4D97-AF65-F5344CB8AC3E}">
        <p14:creationId xmlns:p14="http://schemas.microsoft.com/office/powerpoint/2010/main" val="1612416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 Express Title Slide">
    <p:spTree>
      <p:nvGrpSpPr>
        <p:cNvPr id="1" name=""/>
        <p:cNvGrpSpPr/>
        <p:nvPr/>
      </p:nvGrpSpPr>
      <p:grpSpPr>
        <a:xfrm>
          <a:off x="0" y="0"/>
          <a:ext cx="0" cy="0"/>
          <a:chOff x="0" y="0"/>
          <a:chExt cx="0" cy="0"/>
        </a:xfrm>
      </p:grpSpPr>
      <p:pic>
        <p:nvPicPr>
          <p:cNvPr id="11"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699" y="0"/>
            <a:ext cx="9142602"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3"/>
          <p:cNvSpPr>
            <a:spLocks noGrp="1"/>
          </p:cNvSpPr>
          <p:nvPr>
            <p:ph type="dt" sz="half" idx="10"/>
          </p:nvPr>
        </p:nvSpPr>
        <p:spPr>
          <a:xfrm>
            <a:off x="228600" y="4629150"/>
            <a:ext cx="2133600" cy="274638"/>
          </a:xfrm>
        </p:spPr>
        <p:txBody>
          <a:bodyPr/>
          <a:lstStyle>
            <a:lvl1pPr>
              <a:defRPr/>
            </a:lvl1pPr>
          </a:lstStyle>
          <a:p>
            <a:pPr>
              <a:defRPr/>
            </a:pPr>
            <a:fld id="{12FFABFB-4B8A-EF4E-8785-351EB51BB158}" type="datetime1">
              <a:rPr lang="en-US"/>
              <a:pPr>
                <a:defRPr/>
              </a:pPr>
              <a:t>4/14/2023</a:t>
            </a:fld>
            <a:endParaRPr lang="en-US"/>
          </a:p>
        </p:txBody>
      </p:sp>
      <p:sp>
        <p:nvSpPr>
          <p:cNvPr id="14" name="Subtitle 2"/>
          <p:cNvSpPr>
            <a:spLocks noGrp="1"/>
          </p:cNvSpPr>
          <p:nvPr>
            <p:ph type="subTitle" idx="1"/>
          </p:nvPr>
        </p:nvSpPr>
        <p:spPr>
          <a:xfrm>
            <a:off x="1234440" y="3474720"/>
            <a:ext cx="7095067" cy="389890"/>
          </a:xfrm>
        </p:spPr>
        <p:txBody>
          <a:bodyPr>
            <a:noAutofit/>
          </a:bodyPr>
          <a:lstStyle>
            <a:lvl1pPr marL="0" indent="0" algn="l">
              <a:buNone/>
              <a:defRPr sz="2400" b="0">
                <a:solidFill>
                  <a:schemeClr val="bg1"/>
                </a:solidFill>
                <a:effectLst>
                  <a:outerShdw blurRad="50800" dist="38100" dir="2700000" algn="tl" rotWithShape="0">
                    <a:srgbClr val="000000">
                      <a:alpha val="43000"/>
                    </a:srgbClr>
                  </a:outerShdw>
                </a:effectLst>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5" name="Title 1"/>
          <p:cNvSpPr>
            <a:spLocks noGrp="1"/>
          </p:cNvSpPr>
          <p:nvPr>
            <p:ph type="ctrTitle"/>
          </p:nvPr>
        </p:nvSpPr>
        <p:spPr>
          <a:xfrm>
            <a:off x="0" y="2743200"/>
            <a:ext cx="9144000" cy="692150"/>
          </a:xfrm>
          <a:solidFill>
            <a:schemeClr val="tx1">
              <a:lumMod val="75000"/>
              <a:lumOff val="25000"/>
              <a:alpha val="75000"/>
            </a:schemeClr>
          </a:solidFill>
          <a:ln>
            <a:noFill/>
          </a:ln>
          <a:effectLst>
            <a:outerShdw blurRad="50800" dist="38100" dir="2700000" algn="tl" rotWithShape="0">
              <a:srgbClr val="000000">
                <a:alpha val="43000"/>
              </a:srgbClr>
            </a:outerShdw>
          </a:effectLst>
        </p:spPr>
        <p:txBody>
          <a:bodyPr lIns="182880" tIns="91440">
            <a:noAutofit/>
          </a:bodyPr>
          <a:lstStyle>
            <a:lvl1pPr algn="l">
              <a:lnSpc>
                <a:spcPts val="3400"/>
              </a:lnSpc>
              <a:defRPr sz="3200" b="1" i="0">
                <a:solidFill>
                  <a:schemeClr val="bg1"/>
                </a:solidFill>
                <a:effectLst>
                  <a:outerShdw blurRad="50800" dist="38100" dir="2700000" algn="tl" rotWithShape="0">
                    <a:srgbClr val="000000">
                      <a:alpha val="10000"/>
                    </a:srgbClr>
                  </a:outerShdw>
                </a:effectLst>
                <a:latin typeface="Arial"/>
                <a:cs typeface="Arial"/>
              </a:defRPr>
            </a:lvl1pPr>
          </a:lstStyle>
          <a:p>
            <a:r>
              <a:rPr lang="en-US"/>
              <a:t>Click to edit Master title style</a:t>
            </a:r>
          </a:p>
        </p:txBody>
      </p:sp>
    </p:spTree>
    <p:extLst>
      <p:ext uri="{BB962C8B-B14F-4D97-AF65-F5344CB8AC3E}">
        <p14:creationId xmlns:p14="http://schemas.microsoft.com/office/powerpoint/2010/main" val="115219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175" y="1588"/>
            <a:ext cx="9147175"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userDrawn="1"/>
        </p:nvSpPr>
        <p:spPr bwMode="auto">
          <a:xfrm flipH="1">
            <a:off x="3175" y="2743200"/>
            <a:ext cx="9140825" cy="801687"/>
          </a:xfrm>
          <a:prstGeom prst="rect">
            <a:avLst/>
          </a:prstGeom>
          <a:solidFill>
            <a:srgbClr val="404040">
              <a:alpha val="74901"/>
            </a:srgbClr>
          </a:solidFill>
          <a:ln w="9525">
            <a:noFill/>
            <a:miter lim="800000"/>
            <a:headEnd/>
            <a:tailEnd/>
          </a:ln>
          <a:effectLst>
            <a:outerShdw blurRad="40000" dist="23000" dir="5400000" rotWithShape="0">
              <a:srgbClr val="000000">
                <a:alpha val="34998"/>
              </a:srgbClr>
            </a:outerShdw>
          </a:effectLst>
        </p:spPr>
        <p:txBody>
          <a:bodyPr anchor="ctr"/>
          <a:lstStyle/>
          <a:p>
            <a:pPr algn="ctr">
              <a:defRPr/>
            </a:pPr>
            <a:endParaRPr lang="en-US">
              <a:solidFill>
                <a:schemeClr val="lt1"/>
              </a:solidFill>
              <a:latin typeface="+mn-lt"/>
              <a:ea typeface="+mn-ea"/>
              <a:cs typeface="+mn-cs"/>
            </a:endParaRPr>
          </a:p>
        </p:txBody>
      </p:sp>
      <p:pic>
        <p:nvPicPr>
          <p:cNvPr id="4" name="Picture 9" descr="ppt_agency_-28.pn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2771775" y="2651760"/>
            <a:ext cx="3600450"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73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op Blank below">
    <p:spTree>
      <p:nvGrpSpPr>
        <p:cNvPr id="1" name=""/>
        <p:cNvGrpSpPr/>
        <p:nvPr/>
      </p:nvGrpSpPr>
      <p:grpSpPr>
        <a:xfrm>
          <a:off x="0" y="0"/>
          <a:ext cx="0" cy="0"/>
          <a:chOff x="0" y="0"/>
          <a:chExt cx="0" cy="0"/>
        </a:xfrm>
      </p:grpSpPr>
      <p:sp>
        <p:nvSpPr>
          <p:cNvPr id="2" name="Title 1"/>
          <p:cNvSpPr>
            <a:spLocks noGrp="1"/>
          </p:cNvSpPr>
          <p:nvPr>
            <p:ph type="title"/>
          </p:nvPr>
        </p:nvSpPr>
        <p:spPr>
          <a:xfrm>
            <a:off x="228599" y="466344"/>
            <a:ext cx="8686800" cy="533400"/>
          </a:xfrm>
        </p:spPr>
        <p:txBody>
          <a:bodyPr/>
          <a:lstStyle/>
          <a:p>
            <a:r>
              <a:rPr lang="en-US"/>
              <a:t>Click to edit Master title style</a:t>
            </a:r>
          </a:p>
        </p:txBody>
      </p:sp>
    </p:spTree>
    <p:extLst>
      <p:ext uri="{BB962C8B-B14F-4D97-AF65-F5344CB8AC3E}">
        <p14:creationId xmlns:p14="http://schemas.microsoft.com/office/powerpoint/2010/main" val="680721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1 with slide title top">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228600" y="466344"/>
            <a:ext cx="8684355" cy="4677156"/>
          </a:xfrm>
        </p:spPr>
        <p:txBody>
          <a:bodyPr/>
          <a:lstStyle/>
          <a:p>
            <a:r>
              <a:rPr lang="en-US"/>
              <a:t>Drag picture to placeholder or click icon to add</a:t>
            </a:r>
          </a:p>
        </p:txBody>
      </p:sp>
      <p:sp>
        <p:nvSpPr>
          <p:cNvPr id="6" name="Title Placeholder 1"/>
          <p:cNvSpPr txBox="1">
            <a:spLocks/>
          </p:cNvSpPr>
          <p:nvPr userDrawn="1"/>
        </p:nvSpPr>
        <p:spPr bwMode="auto">
          <a:xfrm>
            <a:off x="228601" y="466344"/>
            <a:ext cx="8684354" cy="533400"/>
          </a:xfrm>
          <a:prstGeom prst="rect">
            <a:avLst/>
          </a:prstGeom>
          <a:solidFill>
            <a:schemeClr val="tx2">
              <a:alpha val="90000"/>
            </a:schemeClr>
          </a:solidFill>
          <a:ln>
            <a:noFill/>
          </a:ln>
          <a:extLst>
            <a:ext uri="{FAA26D3D-D897-4be2-8F04-BA451C77F1D7}">
              <ma14:placeholderFlag xmlns="" xmlns:ma14="http://schemas.microsoft.com/office/mac/drawingml/2011/main" val="1"/>
            </a:ext>
          </a:extLst>
        </p:spPr>
        <p:txBody>
          <a:bodyPr vert="horz" wrap="square" lIns="91440" tIns="0" rIns="91440" bIns="45720" numCol="1" anchor="ctr" anchorCtr="0" compatLnSpc="1">
            <a:prstTxWarp prst="textNoShape">
              <a:avLst/>
            </a:prstTxWarp>
          </a:bodyPr>
          <a:lstStyle>
            <a:lvl1pPr algn="l" rtl="0" eaLnBrk="1" fontAlgn="base" hangingPunct="1">
              <a:spcBef>
                <a:spcPct val="0"/>
              </a:spcBef>
              <a:spcAft>
                <a:spcPct val="0"/>
              </a:spcAft>
              <a:defRPr sz="3000" b="1" kern="1200" spc="50">
                <a:solidFill>
                  <a:schemeClr val="bg1"/>
                </a:solidFill>
                <a:latin typeface="+mj-lt"/>
                <a:ea typeface="ＭＳ Ｐゴシック" charset="0"/>
                <a:cs typeface="ＭＳ Ｐゴシック" charset="0"/>
              </a:defRPr>
            </a:lvl1pPr>
            <a:lvl2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9pPr>
          </a:lstStyle>
          <a:p>
            <a:r>
              <a:rPr lang="en-US"/>
              <a:t>Click to edit Master title style</a:t>
            </a:r>
          </a:p>
        </p:txBody>
      </p:sp>
    </p:spTree>
    <p:extLst>
      <p:ext uri="{BB962C8B-B14F-4D97-AF65-F5344CB8AC3E}">
        <p14:creationId xmlns:p14="http://schemas.microsoft.com/office/powerpoint/2010/main" val="174434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2 with slide title top">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5143500"/>
          </a:xfrm>
        </p:spPr>
        <p:txBody>
          <a:bodyPr/>
          <a:lstStyle/>
          <a:p>
            <a:r>
              <a:rPr lang="en-US"/>
              <a:t>Drag picture to placeholder or click icon to add</a:t>
            </a:r>
          </a:p>
        </p:txBody>
      </p:sp>
      <p:sp>
        <p:nvSpPr>
          <p:cNvPr id="2" name="Title 1"/>
          <p:cNvSpPr>
            <a:spLocks noGrp="1"/>
          </p:cNvSpPr>
          <p:nvPr>
            <p:ph type="title"/>
          </p:nvPr>
        </p:nvSpPr>
        <p:spPr>
          <a:xfrm>
            <a:off x="228599" y="466344"/>
            <a:ext cx="8686800" cy="533400"/>
          </a:xfrm>
        </p:spPr>
        <p:txBody>
          <a:bodyPr/>
          <a:lstStyle/>
          <a:p>
            <a:r>
              <a:rPr lang="en-US"/>
              <a:t>Click to edit Master title style</a:t>
            </a:r>
          </a:p>
        </p:txBody>
      </p:sp>
    </p:spTree>
    <p:extLst>
      <p:ext uri="{BB962C8B-B14F-4D97-AF65-F5344CB8AC3E}">
        <p14:creationId xmlns:p14="http://schemas.microsoft.com/office/powerpoint/2010/main" val="2922285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Image righ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5029200" y="466344"/>
            <a:ext cx="4114800" cy="4676775"/>
          </a:xfrm>
        </p:spPr>
        <p:txBody>
          <a:bodyPr/>
          <a:lstStyle/>
          <a:p>
            <a:r>
              <a:rPr lang="en-US"/>
              <a:t>Drag picture to placeholder or click icon to add</a:t>
            </a:r>
          </a:p>
        </p:txBody>
      </p:sp>
      <p:sp>
        <p:nvSpPr>
          <p:cNvPr id="2" name="Title 1"/>
          <p:cNvSpPr>
            <a:spLocks noGrp="1"/>
          </p:cNvSpPr>
          <p:nvPr>
            <p:ph type="title"/>
          </p:nvPr>
        </p:nvSpPr>
        <p:spPr>
          <a:xfrm>
            <a:off x="228599" y="466344"/>
            <a:ext cx="5215467" cy="533400"/>
          </a:xfrm>
        </p:spPr>
        <p:txBody>
          <a:bodyPr/>
          <a:lstStyle/>
          <a:p>
            <a:r>
              <a:rPr lang="en-US"/>
              <a:t>Click to edit Master title style</a:t>
            </a:r>
          </a:p>
        </p:txBody>
      </p:sp>
      <p:sp>
        <p:nvSpPr>
          <p:cNvPr id="7" name="Text Placeholder 6"/>
          <p:cNvSpPr>
            <a:spLocks noGrp="1"/>
          </p:cNvSpPr>
          <p:nvPr>
            <p:ph type="body" sz="quarter" idx="10"/>
          </p:nvPr>
        </p:nvSpPr>
        <p:spPr>
          <a:xfrm>
            <a:off x="228600" y="1210733"/>
            <a:ext cx="4800600" cy="39327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7075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228599" y="742950"/>
            <a:ext cx="8686800" cy="533400"/>
          </a:xfrm>
          <a:prstGeom prst="rect">
            <a:avLst/>
          </a:prstGeom>
          <a:solidFill>
            <a:schemeClr val="tx2">
              <a:alpha val="90000"/>
            </a:schemeClr>
          </a:solidFill>
          <a:ln>
            <a:noFill/>
          </a:ln>
          <a:extLst>
            <a:ext uri="{FAA26D3D-D897-4be2-8F04-BA451C77F1D7}">
              <ma14:placeholderFlag xmlns="" xmlns:ma14="http://schemas.microsoft.com/office/mac/drawingml/2011/main" val="1"/>
            </a:ext>
          </a:extLst>
        </p:spPr>
        <p:txBody>
          <a:bodyPr vert="horz" wrap="square" lIns="91440" tIns="9144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228601" y="1504950"/>
            <a:ext cx="86788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629150"/>
            <a:ext cx="2133600" cy="274638"/>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1796BA35-4920-B84F-A933-2645DC9433F5}" type="datetime1">
              <a:rPr lang="en-US"/>
              <a:pPr>
                <a:defRPr/>
              </a:pPr>
              <a:t>4/14/2023</a:t>
            </a:fld>
            <a:endParaRPr lang="en-US"/>
          </a:p>
        </p:txBody>
      </p:sp>
      <p:sp>
        <p:nvSpPr>
          <p:cNvPr id="5" name="Footer Placeholder 4"/>
          <p:cNvSpPr>
            <a:spLocks noGrp="1"/>
          </p:cNvSpPr>
          <p:nvPr>
            <p:ph type="ftr" sz="quarter" idx="3"/>
          </p:nvPr>
        </p:nvSpPr>
        <p:spPr>
          <a:xfrm>
            <a:off x="3124200" y="4629150"/>
            <a:ext cx="2895600" cy="274638"/>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858000" y="4629150"/>
            <a:ext cx="2049463" cy="274638"/>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7C829F1-8E2F-F342-8A5F-E22AF5E4A096}" type="slidenum">
              <a:rPr lang="en-US"/>
              <a:pPr>
                <a:defRPr/>
              </a:pPr>
              <a:t>‹#›</a:t>
            </a:fld>
            <a:endParaRPr lang="en-US"/>
          </a:p>
        </p:txBody>
      </p:sp>
      <p:pic>
        <p:nvPicPr>
          <p:cNvPr id="9" name="Picture 8" descr="STlogo.png"/>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7450667" y="118872"/>
            <a:ext cx="1502664" cy="230124"/>
          </a:xfrm>
          <a:prstGeom prst="rect">
            <a:avLst/>
          </a:prstGeom>
        </p:spPr>
      </p:pic>
    </p:spTree>
  </p:cSld>
  <p:clrMap bg1="lt1" tx1="dk1" bg2="lt2" tx2="dk2" accent1="accent1" accent2="accent2" accent3="accent3" accent4="accent4" accent5="accent5" accent6="accent6" hlink="hlink" folHlink="folHlink"/>
  <p:sldLayoutIdLst>
    <p:sldLayoutId id="2147485136" r:id="rId1"/>
    <p:sldLayoutId id="2147485156" r:id="rId2"/>
    <p:sldLayoutId id="2147485158" r:id="rId3"/>
    <p:sldLayoutId id="2147485157" r:id="rId4"/>
    <p:sldLayoutId id="2147485137" r:id="rId5"/>
    <p:sldLayoutId id="2147485162" r:id="rId6"/>
    <p:sldLayoutId id="2147485128" r:id="rId7"/>
    <p:sldLayoutId id="2147485159" r:id="rId8"/>
    <p:sldLayoutId id="2147485161" r:id="rId9"/>
    <p:sldLayoutId id="2147485160" r:id="rId10"/>
    <p:sldLayoutId id="2147485142" r:id="rId11"/>
    <p:sldLayoutId id="2147485138" r:id="rId12"/>
    <p:sldLayoutId id="2147485139" r:id="rId13"/>
    <p:sldLayoutId id="2147485140" r:id="rId14"/>
  </p:sldLayoutIdLst>
  <p:hf sldNum="0" hdr="0" ftr="0" dt="0"/>
  <p:txStyles>
    <p:titleStyle>
      <a:lvl1pPr algn="l" rtl="0" eaLnBrk="1" fontAlgn="base" hangingPunct="1">
        <a:lnSpc>
          <a:spcPts val="3000"/>
        </a:lnSpc>
        <a:spcBef>
          <a:spcPct val="0"/>
        </a:spcBef>
        <a:spcAft>
          <a:spcPct val="0"/>
        </a:spcAft>
        <a:defRPr sz="3000" b="1" kern="1200" spc="50">
          <a:solidFill>
            <a:schemeClr val="bg1"/>
          </a:solidFill>
          <a:latin typeface="+mj-lt"/>
          <a:ea typeface="ＭＳ Ｐゴシック" charset="0"/>
          <a:cs typeface="ＭＳ Ｐゴシック" charset="0"/>
        </a:defRPr>
      </a:lvl1pPr>
      <a:lvl2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3000" b="1">
          <a:solidFill>
            <a:schemeClr val="bg1"/>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4400" b="1">
          <a:solidFill>
            <a:schemeClr val="tx1"/>
          </a:solidFill>
          <a:latin typeface="Arial" charset="0"/>
          <a:ea typeface="ＭＳ Ｐゴシック" charset="0"/>
          <a:cs typeface="ＭＳ Ｐゴシック" charset="0"/>
        </a:defRPr>
      </a:lvl9pPr>
    </p:titleStyle>
    <p:bodyStyle>
      <a:lvl1pPr marL="0" indent="0" algn="l" rtl="0" eaLnBrk="1" fontAlgn="base" hangingPunct="1">
        <a:spcBef>
          <a:spcPts val="300"/>
        </a:spcBef>
        <a:spcAft>
          <a:spcPct val="0"/>
        </a:spcAft>
        <a:buFontTx/>
        <a:buNone/>
        <a:defRPr sz="2000" kern="1200">
          <a:solidFill>
            <a:schemeClr val="tx1"/>
          </a:solidFill>
          <a:latin typeface="+mn-lt"/>
          <a:ea typeface="ＭＳ Ｐゴシック" charset="0"/>
          <a:cs typeface="ＭＳ Ｐゴシック" charset="0"/>
        </a:defRPr>
      </a:lvl1pPr>
      <a:lvl2pPr marL="228600" indent="-228600" algn="l" rtl="0" eaLnBrk="1" fontAlgn="base" hangingPunct="1">
        <a:spcBef>
          <a:spcPts val="3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2pPr>
      <a:lvl3pPr marL="457200" indent="-228600" algn="l" rtl="0" eaLnBrk="1" fontAlgn="base" hangingPunct="1">
        <a:spcBef>
          <a:spcPts val="3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3pPr>
      <a:lvl4pPr marL="0" indent="0" algn="l" rtl="0" eaLnBrk="1" fontAlgn="base" hangingPunct="1">
        <a:spcBef>
          <a:spcPts val="300"/>
        </a:spcBef>
        <a:spcAft>
          <a:spcPct val="0"/>
        </a:spcAft>
        <a:buFontTx/>
        <a:buNone/>
        <a:defRPr sz="1800" kern="1200">
          <a:solidFill>
            <a:schemeClr val="tx1"/>
          </a:solidFill>
          <a:latin typeface="+mn-lt"/>
          <a:ea typeface="ＭＳ Ｐゴシック" charset="0"/>
          <a:cs typeface="+mn-cs"/>
        </a:defRPr>
      </a:lvl4pPr>
      <a:lvl5pPr marL="228600" indent="-228600" algn="l" rtl="0" eaLnBrk="1" fontAlgn="base" hangingPunct="1">
        <a:spcBef>
          <a:spcPts val="300"/>
        </a:spcBef>
        <a:spcAft>
          <a:spcPct val="0"/>
        </a:spcAft>
        <a:buFont typeface="Arial" panose="020B0604020202020204" pitchFamily="34" charset="0"/>
        <a:buChar char="•"/>
        <a:defRPr sz="18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mailto:Qdeene.nagasawa@soundtransit.org"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mailto:records.management@soundtransit.org" TargetMode="External"/><Relationship Id="rId4" Type="http://schemas.openxmlformats.org/officeDocument/2006/relationships/hyperlink" Target="https://www.soundtransit.org/help-contacts/business-information/request-record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nSpc>
                <a:spcPts val="3200"/>
              </a:lnSpc>
            </a:pPr>
            <a:r>
              <a:rPr lang="en-US"/>
              <a:t>Public Records and Records Management</a:t>
            </a:r>
          </a:p>
        </p:txBody>
      </p:sp>
      <p:sp>
        <p:nvSpPr>
          <p:cNvPr id="5" name="Subtitle 4">
            <a:extLst>
              <a:ext uri="{FF2B5EF4-FFF2-40B4-BE49-F238E27FC236}">
                <a16:creationId xmlns:a16="http://schemas.microsoft.com/office/drawing/2014/main" id="{5757CA75-E3B3-42A9-A380-C375CBA69DC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74848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B5F2-F660-4854-BE37-2BACCC93FAD1}"/>
              </a:ext>
            </a:extLst>
          </p:cNvPr>
          <p:cNvSpPr>
            <a:spLocks noGrp="1"/>
          </p:cNvSpPr>
          <p:nvPr>
            <p:ph type="title"/>
          </p:nvPr>
        </p:nvSpPr>
        <p:spPr/>
        <p:txBody>
          <a:bodyPr/>
          <a:lstStyle/>
          <a:p>
            <a:r>
              <a:rPr lang="en-US" dirty="0">
                <a:ea typeface="ＭＳ Ｐゴシック"/>
              </a:rPr>
              <a:t>Other Documents/Records </a:t>
            </a:r>
            <a:endParaRPr lang="en-US" dirty="0"/>
          </a:p>
        </p:txBody>
      </p:sp>
      <p:sp>
        <p:nvSpPr>
          <p:cNvPr id="3" name="TextBox 2">
            <a:extLst>
              <a:ext uri="{FF2B5EF4-FFF2-40B4-BE49-F238E27FC236}">
                <a16:creationId xmlns:a16="http://schemas.microsoft.com/office/drawing/2014/main" id="{0C2FFD1D-7D36-4C9C-A385-4B9D889E4CBD}"/>
              </a:ext>
            </a:extLst>
          </p:cNvPr>
          <p:cNvSpPr txBox="1"/>
          <p:nvPr/>
        </p:nvSpPr>
        <p:spPr>
          <a:xfrm>
            <a:off x="610214" y="1421375"/>
            <a:ext cx="704788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Arial"/>
                <a:ea typeface="ＭＳ Ｐゴシック"/>
              </a:rPr>
              <a:t>Video footage</a:t>
            </a:r>
            <a:endParaRPr lang="en-US" dirty="0"/>
          </a:p>
          <a:p>
            <a:pPr marL="285750" indent="-285750">
              <a:buFont typeface="Arial"/>
              <a:buChar char="•"/>
            </a:pPr>
            <a:endParaRPr lang="en-US" dirty="0">
              <a:latin typeface="Arial"/>
              <a:ea typeface="ＭＳ Ｐゴシック"/>
            </a:endParaRPr>
          </a:p>
          <a:p>
            <a:pPr marL="285750" indent="-285750">
              <a:buFont typeface="Arial"/>
              <a:buChar char="•"/>
            </a:pPr>
            <a:r>
              <a:rPr lang="en-US" dirty="0">
                <a:latin typeface="Arial"/>
                <a:ea typeface="ＭＳ Ｐゴシック"/>
              </a:rPr>
              <a:t>Transitory records if they exist although reached retention</a:t>
            </a:r>
            <a:endParaRPr lang="en-US" dirty="0"/>
          </a:p>
          <a:p>
            <a:pPr marL="285750" indent="-285750">
              <a:buFont typeface="Arial"/>
              <a:buChar char="•"/>
            </a:pPr>
            <a:endParaRPr lang="en-US" dirty="0"/>
          </a:p>
        </p:txBody>
      </p:sp>
    </p:spTree>
    <p:extLst>
      <p:ext uri="{BB962C8B-B14F-4D97-AF65-F5344CB8AC3E}">
        <p14:creationId xmlns:p14="http://schemas.microsoft.com/office/powerpoint/2010/main" val="266719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F0A07-B246-48F8-A7DB-64871FEAA41E}"/>
              </a:ext>
            </a:extLst>
          </p:cNvPr>
          <p:cNvSpPr>
            <a:spLocks noGrp="1"/>
          </p:cNvSpPr>
          <p:nvPr>
            <p:ph type="title"/>
          </p:nvPr>
        </p:nvSpPr>
        <p:spPr/>
        <p:txBody>
          <a:bodyPr/>
          <a:lstStyle/>
          <a:p>
            <a:r>
              <a:rPr lang="en-US" dirty="0">
                <a:ea typeface="ＭＳ Ｐゴシック"/>
              </a:rPr>
              <a:t>Exemptions from Disclosure</a:t>
            </a:r>
            <a:endParaRPr lang="en-US" dirty="0"/>
          </a:p>
        </p:txBody>
      </p:sp>
      <p:sp>
        <p:nvSpPr>
          <p:cNvPr id="3" name="TextBox 2">
            <a:extLst>
              <a:ext uri="{FF2B5EF4-FFF2-40B4-BE49-F238E27FC236}">
                <a16:creationId xmlns:a16="http://schemas.microsoft.com/office/drawing/2014/main" id="{A5EDA7DD-D15B-453D-B628-885094D2E317}"/>
              </a:ext>
            </a:extLst>
          </p:cNvPr>
          <p:cNvSpPr txBox="1"/>
          <p:nvPr/>
        </p:nvSpPr>
        <p:spPr>
          <a:xfrm>
            <a:off x="748480" y="1366068"/>
            <a:ext cx="685431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ea typeface="ＭＳ Ｐゴシック"/>
              </a:rPr>
              <a:t>PRA Exemptions are narrow </a:t>
            </a:r>
          </a:p>
          <a:p>
            <a:endParaRPr lang="en-US" dirty="0">
              <a:latin typeface="Arial"/>
              <a:ea typeface="ＭＳ Ｐゴシック"/>
            </a:endParaRPr>
          </a:p>
          <a:p>
            <a:r>
              <a:rPr lang="en-US" dirty="0">
                <a:latin typeface="Arial"/>
                <a:ea typeface="ＭＳ Ｐゴシック"/>
              </a:rPr>
              <a:t>Agencies are subject to penalties for withholding</a:t>
            </a:r>
          </a:p>
          <a:p>
            <a:endParaRPr lang="en-US" dirty="0">
              <a:latin typeface="Arial"/>
              <a:ea typeface="ＭＳ Ｐゴシック"/>
            </a:endParaRPr>
          </a:p>
          <a:p>
            <a:r>
              <a:rPr lang="en-US" dirty="0">
                <a:latin typeface="Arial"/>
                <a:ea typeface="ＭＳ Ｐゴシック"/>
              </a:rPr>
              <a:t>Some examples of exemptions</a:t>
            </a:r>
          </a:p>
          <a:p>
            <a:endParaRPr lang="en-US" dirty="0">
              <a:latin typeface="Arial"/>
              <a:ea typeface="ＭＳ Ｐゴシック"/>
            </a:endParaRPr>
          </a:p>
        </p:txBody>
      </p:sp>
    </p:spTree>
    <p:extLst>
      <p:ext uri="{BB962C8B-B14F-4D97-AF65-F5344CB8AC3E}">
        <p14:creationId xmlns:p14="http://schemas.microsoft.com/office/powerpoint/2010/main" val="40018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13A4-6C1C-4F53-8387-63491A027363}"/>
              </a:ext>
            </a:extLst>
          </p:cNvPr>
          <p:cNvSpPr>
            <a:spLocks noGrp="1"/>
          </p:cNvSpPr>
          <p:nvPr>
            <p:ph type="title"/>
          </p:nvPr>
        </p:nvSpPr>
        <p:spPr/>
        <p:txBody>
          <a:bodyPr/>
          <a:lstStyle/>
          <a:p>
            <a:r>
              <a:rPr lang="en-US" dirty="0">
                <a:ea typeface="ＭＳ Ｐゴシック"/>
              </a:rPr>
              <a:t>New Personnel Exemptions </a:t>
            </a:r>
            <a:endParaRPr lang="en-US" dirty="0"/>
          </a:p>
        </p:txBody>
      </p:sp>
      <p:sp>
        <p:nvSpPr>
          <p:cNvPr id="3" name="TextBox 2">
            <a:extLst>
              <a:ext uri="{FF2B5EF4-FFF2-40B4-BE49-F238E27FC236}">
                <a16:creationId xmlns:a16="http://schemas.microsoft.com/office/drawing/2014/main" id="{C3D8ECC9-5515-4B7C-83D3-2303DBB226A7}"/>
              </a:ext>
            </a:extLst>
          </p:cNvPr>
          <p:cNvSpPr txBox="1"/>
          <p:nvPr/>
        </p:nvSpPr>
        <p:spPr>
          <a:xfrm>
            <a:off x="425859" y="1319980"/>
            <a:ext cx="551773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ea typeface="ＭＳ Ｐゴシック"/>
              </a:rPr>
              <a:t>Freedom of Information Permanent Injunction</a:t>
            </a:r>
          </a:p>
          <a:p>
            <a:endParaRPr lang="en-US" dirty="0">
              <a:latin typeface="Arial"/>
              <a:ea typeface="ＭＳ Ｐゴシック"/>
            </a:endParaRPr>
          </a:p>
        </p:txBody>
      </p:sp>
    </p:spTree>
    <p:extLst>
      <p:ext uri="{BB962C8B-B14F-4D97-AF65-F5344CB8AC3E}">
        <p14:creationId xmlns:p14="http://schemas.microsoft.com/office/powerpoint/2010/main" val="3809961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2DB0D-4863-4C67-8A46-0D6ED1D259F5}"/>
              </a:ext>
            </a:extLst>
          </p:cNvPr>
          <p:cNvSpPr>
            <a:spLocks noGrp="1"/>
          </p:cNvSpPr>
          <p:nvPr>
            <p:ph type="title"/>
          </p:nvPr>
        </p:nvSpPr>
        <p:spPr/>
        <p:txBody>
          <a:bodyPr/>
          <a:lstStyle/>
          <a:p>
            <a:r>
              <a:rPr lang="en-US" dirty="0">
                <a:ea typeface="ＭＳ Ｐゴシック"/>
              </a:rPr>
              <a:t>Ethics</a:t>
            </a:r>
            <a:endParaRPr lang="en-US" dirty="0"/>
          </a:p>
        </p:txBody>
      </p:sp>
      <p:sp>
        <p:nvSpPr>
          <p:cNvPr id="3" name="TextBox 2">
            <a:extLst>
              <a:ext uri="{FF2B5EF4-FFF2-40B4-BE49-F238E27FC236}">
                <a16:creationId xmlns:a16="http://schemas.microsoft.com/office/drawing/2014/main" id="{83066CD4-57F4-4B99-AD6E-73FDF10E831E}"/>
              </a:ext>
            </a:extLst>
          </p:cNvPr>
          <p:cNvSpPr txBox="1"/>
          <p:nvPr/>
        </p:nvSpPr>
        <p:spPr>
          <a:xfrm>
            <a:off x="610214" y="1319980"/>
            <a:ext cx="6891182"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Arial"/>
                <a:ea typeface="ＭＳ Ｐゴシック"/>
              </a:rPr>
              <a:t>Code of Ethics</a:t>
            </a:r>
            <a:endParaRPr lang="en-US" dirty="0"/>
          </a:p>
          <a:p>
            <a:pPr algn="ctr"/>
            <a:endParaRPr lang="en-US" dirty="0">
              <a:latin typeface="Arial"/>
              <a:ea typeface="ＭＳ Ｐゴシック"/>
            </a:endParaRPr>
          </a:p>
          <a:p>
            <a:pPr marL="285750" indent="-285750">
              <a:buFont typeface="Arial"/>
              <a:buChar char="•"/>
            </a:pPr>
            <a:r>
              <a:rPr lang="en-US" dirty="0">
                <a:latin typeface="Arial"/>
                <a:ea typeface="ＭＳ Ｐゴシック"/>
              </a:rPr>
              <a:t>A Guide for Sound Transit Employees</a:t>
            </a:r>
          </a:p>
          <a:p>
            <a:pPr marL="285750" indent="-285750">
              <a:buFont typeface="Arial"/>
              <a:buChar char="•"/>
            </a:pPr>
            <a:endParaRPr lang="en-US" dirty="0"/>
          </a:p>
          <a:p>
            <a:pPr marL="285750" indent="-285750">
              <a:buFont typeface="Arial"/>
              <a:buChar char="•"/>
            </a:pPr>
            <a:r>
              <a:rPr lang="en-US" dirty="0">
                <a:latin typeface="Arial"/>
                <a:ea typeface="ＭＳ Ｐゴシック"/>
              </a:rPr>
              <a:t>Sound Transit's Code of Ethics (Resolution No. 81) sets the standards of conduct in keeping with the policies declared by the Washington State Legislature</a:t>
            </a:r>
            <a:endParaRPr lang="en-US" dirty="0"/>
          </a:p>
        </p:txBody>
      </p:sp>
    </p:spTree>
    <p:extLst>
      <p:ext uri="{BB962C8B-B14F-4D97-AF65-F5344CB8AC3E}">
        <p14:creationId xmlns:p14="http://schemas.microsoft.com/office/powerpoint/2010/main" val="2793579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Records Management at Sound Transit</a:t>
            </a:r>
          </a:p>
        </p:txBody>
      </p:sp>
      <p:sp>
        <p:nvSpPr>
          <p:cNvPr id="3" name="TextBox 2"/>
          <p:cNvSpPr txBox="1"/>
          <p:nvPr/>
        </p:nvSpPr>
        <p:spPr>
          <a:xfrm>
            <a:off x="311425" y="1245704"/>
            <a:ext cx="8603973" cy="1169551"/>
          </a:xfrm>
          <a:prstGeom prst="rect">
            <a:avLst/>
          </a:prstGeom>
          <a:noFill/>
        </p:spPr>
        <p:txBody>
          <a:bodyPr wrap="square" rtlCol="0" anchor="t">
            <a:spAutoFit/>
          </a:bodyPr>
          <a:lstStyle/>
          <a:p>
            <a:pPr>
              <a:spcAft>
                <a:spcPts val="600"/>
              </a:spcAft>
            </a:pPr>
            <a:r>
              <a:rPr lang="en-US" sz="2000" b="1">
                <a:latin typeface="Arial"/>
                <a:ea typeface="ＭＳ Ｐゴシック"/>
              </a:rPr>
              <a:t>Service </a:t>
            </a:r>
          </a:p>
          <a:p>
            <a:pPr>
              <a:spcAft>
                <a:spcPts val="600"/>
              </a:spcAft>
            </a:pPr>
            <a:r>
              <a:rPr lang="en-US" sz="2000" b="1">
                <a:latin typeface="Arial"/>
                <a:ea typeface="ＭＳ Ｐゴシック"/>
              </a:rPr>
              <a:t>Service</a:t>
            </a:r>
            <a:endParaRPr lang="en-US" sz="2000" b="1"/>
          </a:p>
          <a:p>
            <a:pPr>
              <a:spcAft>
                <a:spcPts val="600"/>
              </a:spcAft>
            </a:pPr>
            <a:endParaRPr lang="en-US" sz="2000" b="1"/>
          </a:p>
        </p:txBody>
      </p:sp>
      <p:graphicFrame>
        <p:nvGraphicFramePr>
          <p:cNvPr id="4" name="Table 4">
            <a:extLst>
              <a:ext uri="{FF2B5EF4-FFF2-40B4-BE49-F238E27FC236}">
                <a16:creationId xmlns:a16="http://schemas.microsoft.com/office/drawing/2014/main" id="{90F511E5-D1C1-4CB8-90DB-4DDFB7A5DE98}"/>
              </a:ext>
            </a:extLst>
          </p:cNvPr>
          <p:cNvGraphicFramePr>
            <a:graphicFrameLocks noGrp="1"/>
          </p:cNvGraphicFramePr>
          <p:nvPr>
            <p:extLst>
              <p:ext uri="{D42A27DB-BD31-4B8C-83A1-F6EECF244321}">
                <p14:modId xmlns:p14="http://schemas.microsoft.com/office/powerpoint/2010/main" val="1743516505"/>
              </p:ext>
            </p:extLst>
          </p:nvPr>
        </p:nvGraphicFramePr>
        <p:xfrm>
          <a:off x="412954" y="1245704"/>
          <a:ext cx="8502443" cy="3291840"/>
        </p:xfrm>
        <a:graphic>
          <a:graphicData uri="http://schemas.openxmlformats.org/drawingml/2006/table">
            <a:tbl>
              <a:tblPr firstRow="1" bandRow="1">
                <a:tableStyleId>{5C22544A-7EE6-4342-B048-85BDC9FD1C3A}</a:tableStyleId>
              </a:tblPr>
              <a:tblGrid>
                <a:gridCol w="8502443">
                  <a:extLst>
                    <a:ext uri="{9D8B030D-6E8A-4147-A177-3AD203B41FA5}">
                      <a16:colId xmlns:a16="http://schemas.microsoft.com/office/drawing/2014/main" val="1301960107"/>
                    </a:ext>
                  </a:extLst>
                </a:gridCol>
              </a:tblGrid>
              <a:tr h="297961">
                <a:tc>
                  <a:txBody>
                    <a:bodyPr/>
                    <a:lstStyle/>
                    <a:p>
                      <a:r>
                        <a:rPr lang="en-US"/>
                        <a:t>Contact Record</a:t>
                      </a:r>
                      <a:r>
                        <a:rPr lang="en-US" baseline="0"/>
                        <a:t> Management when you want to . . . </a:t>
                      </a:r>
                      <a:r>
                        <a:rPr lang="en-US"/>
                        <a:t> </a:t>
                      </a:r>
                    </a:p>
                  </a:txBody>
                  <a:tcPr/>
                </a:tc>
                <a:extLst>
                  <a:ext uri="{0D108BD9-81ED-4DB2-BD59-A6C34878D82A}">
                    <a16:rowId xmlns:a16="http://schemas.microsoft.com/office/drawing/2014/main" val="2843438416"/>
                  </a:ext>
                </a:extLst>
              </a:tr>
              <a:tr h="297961">
                <a:tc>
                  <a:txBody>
                    <a:bodyPr/>
                    <a:lstStyle/>
                    <a:p>
                      <a:r>
                        <a:rPr lang="en-US"/>
                        <a:t>Find out how long to keep information</a:t>
                      </a:r>
                    </a:p>
                  </a:txBody>
                  <a:tcPr/>
                </a:tc>
                <a:extLst>
                  <a:ext uri="{0D108BD9-81ED-4DB2-BD59-A6C34878D82A}">
                    <a16:rowId xmlns:a16="http://schemas.microsoft.com/office/drawing/2014/main" val="3324647995"/>
                  </a:ext>
                </a:extLst>
              </a:tr>
              <a:tr h="297961">
                <a:tc>
                  <a:txBody>
                    <a:bodyPr/>
                    <a:lstStyle/>
                    <a:p>
                      <a:r>
                        <a:rPr lang="en-US"/>
                        <a:t>Dispose</a:t>
                      </a:r>
                      <a:r>
                        <a:rPr lang="en-US" baseline="0"/>
                        <a:t> of agency records (we also manage secure shred)</a:t>
                      </a:r>
                      <a:endParaRPr lang="en-US"/>
                    </a:p>
                  </a:txBody>
                  <a:tcPr/>
                </a:tc>
                <a:extLst>
                  <a:ext uri="{0D108BD9-81ED-4DB2-BD59-A6C34878D82A}">
                    <a16:rowId xmlns:a16="http://schemas.microsoft.com/office/drawing/2014/main" val="2296651322"/>
                  </a:ext>
                </a:extLst>
              </a:tr>
              <a:tr h="297961">
                <a:tc>
                  <a:txBody>
                    <a:bodyPr/>
                    <a:lstStyle/>
                    <a:p>
                      <a:r>
                        <a:rPr lang="en-US"/>
                        <a:t>Send paper records offsite</a:t>
                      </a:r>
                    </a:p>
                  </a:txBody>
                  <a:tcPr/>
                </a:tc>
                <a:extLst>
                  <a:ext uri="{0D108BD9-81ED-4DB2-BD59-A6C34878D82A}">
                    <a16:rowId xmlns:a16="http://schemas.microsoft.com/office/drawing/2014/main" val="2130750320"/>
                  </a:ext>
                </a:extLst>
              </a:tr>
              <a:tr h="297961">
                <a:tc>
                  <a:txBody>
                    <a:bodyPr/>
                    <a:lstStyle/>
                    <a:p>
                      <a:r>
                        <a:rPr lang="en-US"/>
                        <a:t>Store and organize digital files (non-project)</a:t>
                      </a:r>
                    </a:p>
                  </a:txBody>
                  <a:tcPr/>
                </a:tc>
                <a:extLst>
                  <a:ext uri="{0D108BD9-81ED-4DB2-BD59-A6C34878D82A}">
                    <a16:rowId xmlns:a16="http://schemas.microsoft.com/office/drawing/2014/main" val="3735096329"/>
                  </a:ext>
                </a:extLst>
              </a:tr>
              <a:tr h="297961">
                <a:tc>
                  <a:txBody>
                    <a:bodyPr/>
                    <a:lstStyle/>
                    <a:p>
                      <a:r>
                        <a:rPr lang="en-US" baseline="0"/>
                        <a:t>Find out how to protect sensitive or restricted information</a:t>
                      </a:r>
                      <a:endParaRPr lang="en-US"/>
                    </a:p>
                  </a:txBody>
                  <a:tcPr/>
                </a:tc>
                <a:extLst>
                  <a:ext uri="{0D108BD9-81ED-4DB2-BD59-A6C34878D82A}">
                    <a16:rowId xmlns:a16="http://schemas.microsoft.com/office/drawing/2014/main" val="1736287668"/>
                  </a:ext>
                </a:extLst>
              </a:tr>
              <a:tr h="297961">
                <a:tc>
                  <a:txBody>
                    <a:bodyPr/>
                    <a:lstStyle/>
                    <a:p>
                      <a:r>
                        <a:rPr lang="en-US"/>
                        <a:t>Find old agency records</a:t>
                      </a:r>
                    </a:p>
                  </a:txBody>
                  <a:tcPr/>
                </a:tc>
                <a:extLst>
                  <a:ext uri="{0D108BD9-81ED-4DB2-BD59-A6C34878D82A}">
                    <a16:rowId xmlns:a16="http://schemas.microsoft.com/office/drawing/2014/main" val="906513258"/>
                  </a:ext>
                </a:extLst>
              </a:tr>
              <a:tr h="297961">
                <a:tc>
                  <a:txBody>
                    <a:bodyPr/>
                    <a:lstStyle/>
                    <a:p>
                      <a:r>
                        <a:rPr lang="en-US"/>
                        <a:t>Request paper records from offsite</a:t>
                      </a:r>
                      <a:r>
                        <a:rPr lang="en-US" baseline="0"/>
                        <a:t> storage</a:t>
                      </a:r>
                      <a:endParaRPr lang="en-US"/>
                    </a:p>
                  </a:txBody>
                  <a:tcPr/>
                </a:tc>
                <a:extLst>
                  <a:ext uri="{0D108BD9-81ED-4DB2-BD59-A6C34878D82A}">
                    <a16:rowId xmlns:a16="http://schemas.microsoft.com/office/drawing/2014/main" val="197117232"/>
                  </a:ext>
                </a:extLst>
              </a:tr>
              <a:tr h="297961">
                <a:tc>
                  <a:txBody>
                    <a:bodyPr/>
                    <a:lstStyle/>
                    <a:p>
                      <a:r>
                        <a:rPr lang="en-US"/>
                        <a:t>… And more! </a:t>
                      </a:r>
                    </a:p>
                  </a:txBody>
                  <a:tcPr/>
                </a:tc>
                <a:extLst>
                  <a:ext uri="{0D108BD9-81ED-4DB2-BD59-A6C34878D82A}">
                    <a16:rowId xmlns:a16="http://schemas.microsoft.com/office/drawing/2014/main" val="140722003"/>
                  </a:ext>
                </a:extLst>
              </a:tr>
            </a:tbl>
          </a:graphicData>
        </a:graphic>
      </p:graphicFrame>
    </p:spTree>
    <p:extLst>
      <p:ext uri="{BB962C8B-B14F-4D97-AF65-F5344CB8AC3E}">
        <p14:creationId xmlns:p14="http://schemas.microsoft.com/office/powerpoint/2010/main" val="1325560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ea typeface="ＭＳ Ｐゴシック"/>
              </a:rPr>
              <a:t>Records Retention</a:t>
            </a:r>
            <a:endParaRPr lang="en-US"/>
          </a:p>
        </p:txBody>
      </p:sp>
      <p:pic>
        <p:nvPicPr>
          <p:cNvPr id="4" name="Picture 3"/>
          <p:cNvPicPr>
            <a:picLocks noChangeAspect="1"/>
          </p:cNvPicPr>
          <p:nvPr/>
        </p:nvPicPr>
        <p:blipFill>
          <a:blip r:embed="rId3"/>
          <a:stretch>
            <a:fillRect/>
          </a:stretch>
        </p:blipFill>
        <p:spPr>
          <a:xfrm>
            <a:off x="3124199" y="1074420"/>
            <a:ext cx="5791200" cy="800100"/>
          </a:xfrm>
          <a:prstGeom prst="rect">
            <a:avLst/>
          </a:prstGeom>
        </p:spPr>
      </p:pic>
      <p:pic>
        <p:nvPicPr>
          <p:cNvPr id="6" name="Picture 5"/>
          <p:cNvPicPr>
            <a:picLocks noChangeAspect="1"/>
          </p:cNvPicPr>
          <p:nvPr/>
        </p:nvPicPr>
        <p:blipFill>
          <a:blip r:embed="rId4"/>
          <a:stretch>
            <a:fillRect/>
          </a:stretch>
        </p:blipFill>
        <p:spPr>
          <a:xfrm>
            <a:off x="3124199" y="4213037"/>
            <a:ext cx="2834640" cy="430751"/>
          </a:xfrm>
          <a:prstGeom prst="rect">
            <a:avLst/>
          </a:prstGeom>
        </p:spPr>
      </p:pic>
      <p:sp>
        <p:nvSpPr>
          <p:cNvPr id="7" name="TextBox 6"/>
          <p:cNvSpPr txBox="1"/>
          <p:nvPr/>
        </p:nvSpPr>
        <p:spPr>
          <a:xfrm>
            <a:off x="228600" y="1150620"/>
            <a:ext cx="2895600" cy="3754874"/>
          </a:xfrm>
          <a:prstGeom prst="rect">
            <a:avLst/>
          </a:prstGeom>
          <a:noFill/>
        </p:spPr>
        <p:txBody>
          <a:bodyPr wrap="square" rtlCol="0">
            <a:spAutoFit/>
          </a:bodyPr>
          <a:lstStyle/>
          <a:p>
            <a:r>
              <a:rPr lang="en-US" sz="2000"/>
              <a:t>What does Sound Transit call this record? Which division is the owner?</a:t>
            </a:r>
          </a:p>
          <a:p>
            <a:endParaRPr lang="en-US" sz="2000"/>
          </a:p>
          <a:p>
            <a:r>
              <a:rPr lang="en-US" sz="2000"/>
              <a:t>How long do we need to keep this record?</a:t>
            </a:r>
          </a:p>
          <a:p>
            <a:endParaRPr lang="en-US" sz="2000"/>
          </a:p>
          <a:p>
            <a:endParaRPr lang="en-US" sz="2000"/>
          </a:p>
          <a:p>
            <a:endParaRPr lang="en-US" sz="2000"/>
          </a:p>
          <a:p>
            <a:r>
              <a:rPr lang="en-US" sz="2000"/>
              <a:t>Is it transitory?</a:t>
            </a:r>
          </a:p>
          <a:p>
            <a:endParaRPr lang="en-US"/>
          </a:p>
        </p:txBody>
      </p:sp>
      <p:pic>
        <p:nvPicPr>
          <p:cNvPr id="3" name="Picture 2"/>
          <p:cNvPicPr>
            <a:picLocks noChangeAspect="1"/>
          </p:cNvPicPr>
          <p:nvPr/>
        </p:nvPicPr>
        <p:blipFill>
          <a:blip r:embed="rId5"/>
          <a:stretch>
            <a:fillRect/>
          </a:stretch>
        </p:blipFill>
        <p:spPr>
          <a:xfrm>
            <a:off x="3124200" y="2570857"/>
            <a:ext cx="3731740" cy="914400"/>
          </a:xfrm>
          <a:prstGeom prst="rect">
            <a:avLst/>
          </a:prstGeom>
        </p:spPr>
      </p:pic>
    </p:spTree>
    <p:extLst>
      <p:ext uri="{BB962C8B-B14F-4D97-AF65-F5344CB8AC3E}">
        <p14:creationId xmlns:p14="http://schemas.microsoft.com/office/powerpoint/2010/main" val="434149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ea typeface="ＭＳ Ｐゴシック"/>
              </a:rPr>
              <a:t>Other Services we provide</a:t>
            </a:r>
            <a:endParaRPr lang="en-US"/>
          </a:p>
        </p:txBody>
      </p:sp>
      <p:sp>
        <p:nvSpPr>
          <p:cNvPr id="3" name="Rectangle 2"/>
          <p:cNvSpPr/>
          <p:nvPr/>
        </p:nvSpPr>
        <p:spPr>
          <a:xfrm>
            <a:off x="384313" y="1256797"/>
            <a:ext cx="8289235" cy="3690177"/>
          </a:xfrm>
          <a:prstGeom prst="rect">
            <a:avLst/>
          </a:prstGeom>
        </p:spPr>
        <p:txBody>
          <a:bodyPr wrap="square" anchor="t">
            <a:spAutoFit/>
          </a:bodyPr>
          <a:lstStyle/>
          <a:p>
            <a:pPr marL="285750" indent="-285750">
              <a:lnSpc>
                <a:spcPct val="200000"/>
              </a:lnSpc>
              <a:buFont typeface="Arial" panose="020B0604020202020204" pitchFamily="34" charset="0"/>
              <a:buChar char="•"/>
            </a:pPr>
            <a:r>
              <a:rPr lang="en-US" sz="2000">
                <a:latin typeface="Arial"/>
                <a:ea typeface="ＭＳ Ｐゴシック"/>
              </a:rPr>
              <a:t>Electronic Signature</a:t>
            </a:r>
            <a:endParaRPr lang="en-US" sz="2000"/>
          </a:p>
          <a:p>
            <a:pPr marL="285750" indent="-285750">
              <a:lnSpc>
                <a:spcPct val="200000"/>
              </a:lnSpc>
              <a:buFont typeface="Arial" panose="020B0604020202020204" pitchFamily="34" charset="0"/>
              <a:buChar char="•"/>
            </a:pPr>
            <a:r>
              <a:rPr lang="en-US" sz="2000">
                <a:latin typeface="Arial"/>
                <a:ea typeface="ＭＳ Ｐゴシック"/>
              </a:rPr>
              <a:t>Offsite records storage and retrieval</a:t>
            </a:r>
          </a:p>
          <a:p>
            <a:pPr marL="285750" indent="-285750">
              <a:lnSpc>
                <a:spcPct val="200000"/>
              </a:lnSpc>
              <a:buFont typeface="Arial" panose="020B0604020202020204" pitchFamily="34" charset="0"/>
              <a:buChar char="•"/>
            </a:pPr>
            <a:r>
              <a:rPr lang="en-US" sz="2000">
                <a:latin typeface="Arial"/>
                <a:ea typeface="ＭＳ Ｐゴシック"/>
              </a:rPr>
              <a:t>Secure shredding</a:t>
            </a:r>
            <a:endParaRPr lang="en-US" sz="2000">
              <a:latin typeface="Arial"/>
              <a:ea typeface="ＭＳ Ｐゴシック"/>
              <a:cs typeface="Arial"/>
            </a:endParaRPr>
          </a:p>
          <a:p>
            <a:pPr marL="285750" indent="-285750">
              <a:lnSpc>
                <a:spcPct val="200000"/>
              </a:lnSpc>
              <a:buFont typeface="Arial" panose="020B0604020202020204" pitchFamily="34" charset="0"/>
              <a:buChar char="•"/>
            </a:pPr>
            <a:r>
              <a:rPr lang="en-US" sz="2000">
                <a:latin typeface="Arial"/>
                <a:ea typeface="ＭＳ Ｐゴシック"/>
                <a:cs typeface="Arial"/>
              </a:rPr>
              <a:t>O365 RM and digital files management</a:t>
            </a:r>
          </a:p>
          <a:p>
            <a:pPr marL="285750" indent="-285750">
              <a:lnSpc>
                <a:spcPct val="200000"/>
              </a:lnSpc>
              <a:buFont typeface="Arial" panose="020B0604020202020204" pitchFamily="34" charset="0"/>
              <a:buChar char="•"/>
            </a:pPr>
            <a:r>
              <a:rPr lang="en-US" sz="2000">
                <a:latin typeface="Arial"/>
                <a:ea typeface="ＭＳ Ｐゴシック"/>
              </a:rPr>
              <a:t>Enabling Enterprise search with the Agency Taxonomy</a:t>
            </a:r>
            <a:endParaRPr lang="en-US" sz="2000"/>
          </a:p>
          <a:p>
            <a:pPr marL="285750" indent="-285750">
              <a:lnSpc>
                <a:spcPct val="200000"/>
              </a:lnSpc>
              <a:buFont typeface="Arial,Sans-Serif" panose="020B0604020202020204" pitchFamily="34" charset="0"/>
              <a:buChar char="•"/>
            </a:pPr>
            <a:r>
              <a:rPr lang="en-US" sz="2000">
                <a:latin typeface="Arial"/>
                <a:ea typeface="ＭＳ Ｐゴシック"/>
                <a:cs typeface="Arial"/>
              </a:rPr>
              <a:t>ROT (redundant/obsolete/transitory</a:t>
            </a:r>
            <a:endParaRPr lang="en-US" sz="2000"/>
          </a:p>
        </p:txBody>
      </p:sp>
      <p:pic>
        <p:nvPicPr>
          <p:cNvPr id="7" name="Picture 6"/>
          <p:cNvPicPr>
            <a:picLocks noChangeAspect="1"/>
          </p:cNvPicPr>
          <p:nvPr/>
        </p:nvPicPr>
        <p:blipFill rotWithShape="1">
          <a:blip r:embed="rId3"/>
          <a:srcRect t="2416" r="15748"/>
          <a:stretch/>
        </p:blipFill>
        <p:spPr>
          <a:xfrm>
            <a:off x="7319908" y="3358602"/>
            <a:ext cx="1402160" cy="137861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4082" y="1201698"/>
            <a:ext cx="1885670" cy="119409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8301" y="2035836"/>
            <a:ext cx="2601582" cy="1208405"/>
          </a:xfrm>
          <a:prstGeom prst="rect">
            <a:avLst/>
          </a:prstGeom>
        </p:spPr>
      </p:pic>
    </p:spTree>
    <p:extLst>
      <p:ext uri="{BB962C8B-B14F-4D97-AF65-F5344CB8AC3E}">
        <p14:creationId xmlns:p14="http://schemas.microsoft.com/office/powerpoint/2010/main" val="369898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5400"/>
              <a:t>Q&amp;A</a:t>
            </a:r>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02979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i="1">
                <a:ea typeface="ＭＳ Ｐゴシック"/>
              </a:rPr>
              <a:t>Thanks for your attention!</a:t>
            </a:r>
          </a:p>
        </p:txBody>
      </p:sp>
      <p:sp>
        <p:nvSpPr>
          <p:cNvPr id="5" name="TextBox 4"/>
          <p:cNvSpPr txBox="1"/>
          <p:nvPr/>
        </p:nvSpPr>
        <p:spPr>
          <a:xfrm>
            <a:off x="228599" y="1283234"/>
            <a:ext cx="8686800" cy="4154984"/>
          </a:xfrm>
          <a:prstGeom prst="rect">
            <a:avLst/>
          </a:prstGeom>
          <a:noFill/>
        </p:spPr>
        <p:txBody>
          <a:bodyPr wrap="square" lIns="91440" tIns="45720" rIns="91440" bIns="45720" rtlCol="0" anchor="t">
            <a:spAutoFit/>
          </a:bodyPr>
          <a:lstStyle/>
          <a:p>
            <a:r>
              <a:rPr lang="en-US" sz="2400" dirty="0">
                <a:latin typeface="Arial"/>
                <a:ea typeface="ＭＳ Ｐゴシック"/>
                <a:cs typeface="Arial"/>
              </a:rPr>
              <a:t>For public disclosure questions please contact </a:t>
            </a:r>
            <a:r>
              <a:rPr lang="en-US" sz="2400" dirty="0" err="1">
                <a:latin typeface="Arial"/>
                <a:ea typeface="ＭＳ Ｐゴシック"/>
                <a:cs typeface="Arial"/>
              </a:rPr>
              <a:t>Q'Deene</a:t>
            </a:r>
            <a:r>
              <a:rPr lang="en-US" sz="2400" dirty="0">
                <a:latin typeface="Arial"/>
                <a:ea typeface="ＭＳ Ｐゴシック"/>
                <a:cs typeface="Arial"/>
              </a:rPr>
              <a:t> Nagasawa at </a:t>
            </a:r>
            <a:r>
              <a:rPr lang="en-US" sz="2400" dirty="0">
                <a:latin typeface="Arial"/>
                <a:ea typeface="ＭＳ Ｐゴシック"/>
                <a:cs typeface="Arial"/>
                <a:hlinkClick r:id="rId3"/>
              </a:rPr>
              <a:t>Qdeene.nagasawa@soundtransit.org</a:t>
            </a:r>
            <a:r>
              <a:rPr lang="en-US" sz="2400" dirty="0">
                <a:latin typeface="Arial"/>
                <a:ea typeface="ＭＳ Ｐゴシック"/>
                <a:cs typeface="Arial"/>
              </a:rPr>
              <a:t> or call (206) 689-4924.</a:t>
            </a:r>
            <a:endParaRPr lang="en-US" dirty="0">
              <a:latin typeface="Arial"/>
              <a:ea typeface="ＭＳ Ｐゴシック"/>
              <a:cs typeface="Arial"/>
            </a:endParaRPr>
          </a:p>
          <a:p>
            <a:endParaRPr lang="en-US" sz="2400" dirty="0">
              <a:latin typeface="Arial"/>
              <a:ea typeface="ＭＳ Ｐゴシック"/>
              <a:cs typeface="Arial"/>
            </a:endParaRPr>
          </a:p>
          <a:p>
            <a:r>
              <a:rPr lang="en-US" sz="2400" dirty="0">
                <a:latin typeface="Arial"/>
                <a:ea typeface="ＭＳ Ｐゴシック"/>
                <a:cs typeface="Arial"/>
              </a:rPr>
              <a:t>For more information or to direct requestors to submit a request online visit the Sound Transit website at </a:t>
            </a:r>
            <a:r>
              <a:rPr lang="en-US" sz="2400" dirty="0">
                <a:latin typeface="Arial"/>
                <a:ea typeface="ＭＳ Ｐゴシック"/>
                <a:cs typeface="Arial"/>
                <a:hlinkClick r:id="rId4"/>
              </a:rPr>
              <a:t>https://www.soundtransit.org/help-contacts/business-information/request-records</a:t>
            </a:r>
            <a:endParaRPr lang="en-US" sz="2400">
              <a:cs typeface="Arial"/>
            </a:endParaRPr>
          </a:p>
          <a:p>
            <a:endParaRPr lang="en-US" sz="2400" dirty="0">
              <a:latin typeface="Arial"/>
              <a:ea typeface="ＭＳ Ｐゴシック"/>
              <a:cs typeface="Arial"/>
            </a:endParaRPr>
          </a:p>
          <a:p>
            <a:r>
              <a:rPr lang="en-US" sz="2400" dirty="0">
                <a:latin typeface="Arial"/>
                <a:ea typeface="ＭＳ Ｐゴシック"/>
              </a:rPr>
              <a:t>Send your records management questions or requests for help to: </a:t>
            </a:r>
            <a:r>
              <a:rPr lang="en-US" sz="2400" dirty="0">
                <a:latin typeface="Arial"/>
                <a:ea typeface="ＭＳ Ｐゴシック"/>
                <a:hlinkClick r:id="rId5"/>
              </a:rPr>
              <a:t>records.management@soundtransit.org</a:t>
            </a:r>
            <a:r>
              <a:rPr lang="en-US" sz="2400" dirty="0">
                <a:latin typeface="Arial"/>
                <a:ea typeface="ＭＳ Ｐゴシック"/>
              </a:rPr>
              <a:t> </a:t>
            </a:r>
            <a:endParaRPr lang="en-US" sz="2400" dirty="0"/>
          </a:p>
        </p:txBody>
      </p:sp>
    </p:spTree>
    <p:extLst>
      <p:ext uri="{BB962C8B-B14F-4D97-AF65-F5344CB8AC3E}">
        <p14:creationId xmlns:p14="http://schemas.microsoft.com/office/powerpoint/2010/main" val="1516707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455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Objectives</a:t>
            </a:r>
          </a:p>
        </p:txBody>
      </p:sp>
      <p:sp>
        <p:nvSpPr>
          <p:cNvPr id="3" name="Rectangle 2"/>
          <p:cNvSpPr/>
          <p:nvPr/>
        </p:nvSpPr>
        <p:spPr>
          <a:xfrm>
            <a:off x="228599" y="1142999"/>
            <a:ext cx="8686800" cy="5710089"/>
          </a:xfrm>
          <a:prstGeom prst="rect">
            <a:avLst/>
          </a:prstGeom>
        </p:spPr>
        <p:txBody>
          <a:bodyPr wrap="square" lIns="91440" tIns="45720" rIns="91440" bIns="45720" anchor="t">
            <a:spAutoFit/>
          </a:bodyPr>
          <a:lstStyle/>
          <a:p>
            <a:pPr marL="0" marR="0">
              <a:lnSpc>
                <a:spcPct val="107000"/>
              </a:lnSpc>
              <a:spcBef>
                <a:spcPts val="0"/>
              </a:spcBef>
              <a:spcAft>
                <a:spcPts val="0"/>
              </a:spcAft>
            </a:pPr>
            <a:r>
              <a:rPr lang="en-US" dirty="0">
                <a:latin typeface="Calibri"/>
                <a:ea typeface="Times New Roman" panose="02020603050405020304" pitchFamily="18" charset="0"/>
                <a:cs typeface="Calibri"/>
              </a:rPr>
              <a:t>By the end of the training, you should be able to do the following:</a:t>
            </a:r>
          </a:p>
          <a:p>
            <a:pPr marL="0" marR="0">
              <a:lnSpc>
                <a:spcPct val="107000"/>
              </a:lnSpc>
              <a:spcBef>
                <a:spcPts val="0"/>
              </a:spcBef>
              <a:spcAft>
                <a:spcPts val="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Bef>
                <a:spcPts val="0"/>
              </a:spcBef>
              <a:spcAft>
                <a:spcPts val="0"/>
              </a:spcAft>
              <a:buFont typeface="Arial" panose="020B0604020202020204" pitchFamily="34" charset="0"/>
              <a:buChar char="•"/>
            </a:pPr>
            <a:r>
              <a:rPr lang="en-US" dirty="0">
                <a:latin typeface="Calibri"/>
                <a:ea typeface="Times New Roman" panose="02020603050405020304" pitchFamily="18" charset="0"/>
                <a:cs typeface="Calibri"/>
              </a:rPr>
              <a:t>Understand your responsibilities as agency employees to maintain and manage records in their active phase.</a:t>
            </a:r>
          </a:p>
          <a:p>
            <a:pPr>
              <a:lnSpc>
                <a:spcPct val="107000"/>
              </a:lnSpc>
              <a:spcBef>
                <a:spcPts val="0"/>
              </a:spcBef>
              <a:spcAft>
                <a:spcPts val="0"/>
              </a:spcAft>
            </a:pPr>
            <a:endParaRPr lang="en-US">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Bef>
                <a:spcPts val="0"/>
              </a:spcBef>
              <a:spcAft>
                <a:spcPts val="0"/>
              </a:spcAft>
              <a:buFont typeface="Arial" panose="020B0604020202020204" pitchFamily="34" charset="0"/>
              <a:buChar char="•"/>
            </a:pPr>
            <a:r>
              <a:rPr lang="en-US" dirty="0">
                <a:latin typeface="Calibri"/>
                <a:ea typeface="Calibri" panose="020F0502020204030204" pitchFamily="34" charset="0"/>
                <a:cs typeface="Calibri"/>
              </a:rPr>
              <a:t>Understand your responsibilities as agency employees subject to the Public Records Act.</a:t>
            </a:r>
          </a:p>
          <a:p>
            <a:pPr marL="285750" indent="-285750">
              <a:lnSpc>
                <a:spcPct val="107000"/>
              </a:lnSpc>
              <a:spcBef>
                <a:spcPts val="0"/>
              </a:spcBef>
              <a:spcAft>
                <a:spcPts val="0"/>
              </a:spcAft>
              <a:buFont typeface="Arial" panose="020B0604020202020204" pitchFamily="34" charset="0"/>
              <a:buChar char="•"/>
            </a:pPr>
            <a:endParaRPr lang="en-US" dirty="0"/>
          </a:p>
          <a:p>
            <a:pPr marL="285750" indent="-285750">
              <a:lnSpc>
                <a:spcPct val="107000"/>
              </a:lnSpc>
              <a:spcBef>
                <a:spcPts val="0"/>
              </a:spcBef>
              <a:spcAft>
                <a:spcPts val="0"/>
              </a:spcAft>
              <a:buFont typeface="Arial" panose="020B0604020202020204" pitchFamily="34" charset="0"/>
              <a:buChar char="•"/>
            </a:pPr>
            <a:r>
              <a:rPr lang="en-US" dirty="0">
                <a:latin typeface="Calibri"/>
                <a:ea typeface="Times New Roman" panose="02020603050405020304" pitchFamily="18" charset="0"/>
                <a:cs typeface="Calibri"/>
              </a:rPr>
              <a:t>Understand resources and services available for the management of active and inactive records.</a:t>
            </a:r>
            <a:endParaRPr lang="en-US" dirty="0">
              <a:latin typeface="Times New Roman"/>
              <a:ea typeface="Calibri" panose="020F0502020204030204" pitchFamily="34" charset="0"/>
              <a:cs typeface="Calibri"/>
            </a:endParaRPr>
          </a:p>
          <a:p>
            <a:pPr marL="285750" marR="0" indent="-285750">
              <a:lnSpc>
                <a:spcPct val="107000"/>
              </a:lnSpc>
              <a:spcBef>
                <a:spcPts val="0"/>
              </a:spcBef>
              <a:spcAft>
                <a:spcPts val="0"/>
              </a:spcAft>
              <a:buFont typeface="Arial" panose="020B0604020202020204" pitchFamily="34" charset="0"/>
              <a:buChar char="•"/>
            </a:pPr>
            <a:endParaRPr lang="en-US">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Bef>
                <a:spcPts val="0"/>
              </a:spcBef>
              <a:spcAft>
                <a:spcPts val="0"/>
              </a:spcAft>
              <a:buFont typeface="Arial" panose="020B0604020202020204" pitchFamily="34" charset="0"/>
              <a:buChar char="•"/>
            </a:pPr>
            <a:r>
              <a:rPr lang="en-US" dirty="0">
                <a:latin typeface="Calibri"/>
                <a:ea typeface="Calibri" panose="020F0502020204030204" pitchFamily="34" charset="0"/>
                <a:cs typeface="Times New Roman"/>
              </a:rPr>
              <a:t>Understand Code of Ethics working in a public agency.</a:t>
            </a:r>
            <a:endParaRPr lang="en-US" dirty="0">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Bef>
                <a:spcPts val="0"/>
              </a:spcBef>
              <a:spcAft>
                <a:spcPts val="0"/>
              </a:spcAft>
            </a:pPr>
            <a:endParaRPr lang="en-US" i="1">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87581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Aft>
                <a:spcPts val="600"/>
              </a:spcAft>
            </a:pPr>
            <a:r>
              <a:rPr lang="en-US" sz="3200"/>
              <a:t>Benefits of records management</a:t>
            </a:r>
          </a:p>
        </p:txBody>
      </p:sp>
      <p:sp>
        <p:nvSpPr>
          <p:cNvPr id="3" name="TextBox 2"/>
          <p:cNvSpPr txBox="1"/>
          <p:nvPr/>
        </p:nvSpPr>
        <p:spPr>
          <a:xfrm>
            <a:off x="311425" y="1245704"/>
            <a:ext cx="8603973" cy="3554819"/>
          </a:xfrm>
          <a:prstGeom prst="rect">
            <a:avLst/>
          </a:prstGeom>
          <a:noFill/>
        </p:spPr>
        <p:txBody>
          <a:bodyPr wrap="square" rtlCol="0" anchor="t">
            <a:spAutoFit/>
          </a:bodyPr>
          <a:lstStyle/>
          <a:p>
            <a:pPr marL="342900" indent="-342900">
              <a:spcAft>
                <a:spcPts val="600"/>
              </a:spcAft>
              <a:buFont typeface="Arial" panose="020B0604020202020204" pitchFamily="34" charset="0"/>
              <a:buChar char="•"/>
            </a:pPr>
            <a:r>
              <a:rPr lang="en-US" sz="2000"/>
              <a:t>Ensures accurate and reliable information is readily available to foster transparency, collaboration, and informed decision-making.</a:t>
            </a:r>
          </a:p>
          <a:p>
            <a:pPr marL="342900" indent="-342900">
              <a:spcAft>
                <a:spcPts val="600"/>
              </a:spcAft>
              <a:buFont typeface="Arial" panose="020B0604020202020204" pitchFamily="34" charset="0"/>
              <a:buChar char="•"/>
            </a:pPr>
            <a:endParaRPr lang="en-US" sz="2000">
              <a:latin typeface="Arial"/>
              <a:ea typeface="ＭＳ Ｐゴシック"/>
            </a:endParaRPr>
          </a:p>
          <a:p>
            <a:pPr marL="342900" lvl="1" indent="-342900">
              <a:spcAft>
                <a:spcPts val="600"/>
              </a:spcAft>
              <a:buFont typeface="Arial" panose="020B0604020202020204" pitchFamily="34" charset="0"/>
              <a:buChar char="•"/>
            </a:pPr>
            <a:r>
              <a:rPr lang="en-US" sz="2000"/>
              <a:t>Valuable information assets are protected, and costs for information storage and retrieval are conserved.</a:t>
            </a:r>
          </a:p>
          <a:p>
            <a:pPr marL="342900" lvl="1" indent="-342900">
              <a:spcAft>
                <a:spcPts val="600"/>
              </a:spcAft>
              <a:buFont typeface="Arial" panose="020B0604020202020204" pitchFamily="34" charset="0"/>
              <a:buChar char="•"/>
            </a:pPr>
            <a:endParaRPr lang="en-US" sz="2000">
              <a:latin typeface="Arial"/>
              <a:ea typeface="ＭＳ Ｐゴシック"/>
            </a:endParaRPr>
          </a:p>
          <a:p>
            <a:pPr marL="342900" lvl="1" indent="-342900">
              <a:spcAft>
                <a:spcPts val="600"/>
              </a:spcAft>
              <a:buFont typeface="Arial" panose="020B0604020202020204" pitchFamily="34" charset="0"/>
              <a:buChar char="•"/>
            </a:pPr>
            <a:r>
              <a:rPr lang="en-US" sz="2000"/>
              <a:t>When information is systematically organized and disposed of, it’s easier to search and find what you need for day-to-day business activities.</a:t>
            </a:r>
          </a:p>
          <a:p>
            <a:pPr marL="342900" lvl="1" indent="-342900">
              <a:spcAft>
                <a:spcPts val="600"/>
              </a:spcAft>
              <a:buFont typeface="Arial" panose="020B0604020202020204" pitchFamily="34" charset="0"/>
              <a:buChar char="•"/>
            </a:pPr>
            <a:endParaRPr lang="en-US" sz="2000"/>
          </a:p>
        </p:txBody>
      </p:sp>
    </p:spTree>
    <p:extLst>
      <p:ext uri="{BB962C8B-B14F-4D97-AF65-F5344CB8AC3E}">
        <p14:creationId xmlns:p14="http://schemas.microsoft.com/office/powerpoint/2010/main" val="268612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72856-175D-40AA-A5F2-A20DDB14FA00}"/>
              </a:ext>
            </a:extLst>
          </p:cNvPr>
          <p:cNvSpPr>
            <a:spLocks noGrp="1"/>
          </p:cNvSpPr>
          <p:nvPr>
            <p:ph type="title"/>
          </p:nvPr>
        </p:nvSpPr>
        <p:spPr/>
        <p:txBody>
          <a:bodyPr/>
          <a:lstStyle/>
          <a:p>
            <a:r>
              <a:rPr lang="en-US">
                <a:ea typeface="ＭＳ Ｐゴシック"/>
              </a:rPr>
              <a:t>RM in a public agency</a:t>
            </a:r>
            <a:endParaRPr lang="en-US"/>
          </a:p>
        </p:txBody>
      </p:sp>
      <p:graphicFrame>
        <p:nvGraphicFramePr>
          <p:cNvPr id="4" name="Table 4">
            <a:extLst>
              <a:ext uri="{FF2B5EF4-FFF2-40B4-BE49-F238E27FC236}">
                <a16:creationId xmlns:a16="http://schemas.microsoft.com/office/drawing/2014/main" id="{9D1B2AF1-CD43-4A70-B34A-1A003AB4ACEB}"/>
              </a:ext>
            </a:extLst>
          </p:cNvPr>
          <p:cNvGraphicFramePr>
            <a:graphicFrameLocks noGrp="1"/>
          </p:cNvGraphicFramePr>
          <p:nvPr>
            <p:extLst>
              <p:ext uri="{D42A27DB-BD31-4B8C-83A1-F6EECF244321}">
                <p14:modId xmlns:p14="http://schemas.microsoft.com/office/powerpoint/2010/main" val="3291082216"/>
              </p:ext>
            </p:extLst>
          </p:nvPr>
        </p:nvGraphicFramePr>
        <p:xfrm>
          <a:off x="412954" y="1245704"/>
          <a:ext cx="8502443" cy="2377440"/>
        </p:xfrm>
        <a:graphic>
          <a:graphicData uri="http://schemas.openxmlformats.org/drawingml/2006/table">
            <a:tbl>
              <a:tblPr firstRow="1" bandRow="1">
                <a:tableStyleId>{5C22544A-7EE6-4342-B048-85BDC9FD1C3A}</a:tableStyleId>
              </a:tblPr>
              <a:tblGrid>
                <a:gridCol w="8502443">
                  <a:extLst>
                    <a:ext uri="{9D8B030D-6E8A-4147-A177-3AD203B41FA5}">
                      <a16:colId xmlns:a16="http://schemas.microsoft.com/office/drawing/2014/main" val="1301960107"/>
                    </a:ext>
                  </a:extLst>
                </a:gridCol>
              </a:tblGrid>
              <a:tr h="297961">
                <a:tc>
                  <a:txBody>
                    <a:bodyPr/>
                    <a:lstStyle/>
                    <a:p>
                      <a:endParaRPr lang="en-US"/>
                    </a:p>
                  </a:txBody>
                  <a:tcPr/>
                </a:tc>
                <a:extLst>
                  <a:ext uri="{0D108BD9-81ED-4DB2-BD59-A6C34878D82A}">
                    <a16:rowId xmlns:a16="http://schemas.microsoft.com/office/drawing/2014/main" val="2843438416"/>
                  </a:ext>
                </a:extLst>
              </a:tr>
              <a:tr h="297961">
                <a:tc>
                  <a:txBody>
                    <a:bodyPr/>
                    <a:lstStyle/>
                    <a:p>
                      <a:pPr lvl="0">
                        <a:buNone/>
                      </a:pPr>
                      <a:r>
                        <a:rPr lang="en-US" b="1"/>
                        <a:t>Public records are a public good</a:t>
                      </a:r>
                    </a:p>
                  </a:txBody>
                  <a:tcPr/>
                </a:tc>
                <a:extLst>
                  <a:ext uri="{0D108BD9-81ED-4DB2-BD59-A6C34878D82A}">
                    <a16:rowId xmlns:a16="http://schemas.microsoft.com/office/drawing/2014/main" val="3324647995"/>
                  </a:ext>
                </a:extLst>
              </a:tr>
              <a:tr h="297961">
                <a:tc>
                  <a:txBody>
                    <a:bodyPr/>
                    <a:lstStyle/>
                    <a:p>
                      <a:r>
                        <a:rPr lang="en-US" baseline="0"/>
                        <a:t>...but some are exempt from disclosure</a:t>
                      </a:r>
                    </a:p>
                    <a:p>
                      <a:pPr lvl="0">
                        <a:buNone/>
                      </a:pPr>
                      <a:endParaRPr lang="en-US" baseline="0"/>
                    </a:p>
                  </a:txBody>
                  <a:tcPr/>
                </a:tc>
                <a:extLst>
                  <a:ext uri="{0D108BD9-81ED-4DB2-BD59-A6C34878D82A}">
                    <a16:rowId xmlns:a16="http://schemas.microsoft.com/office/drawing/2014/main" val="2296651322"/>
                  </a:ext>
                </a:extLst>
              </a:tr>
              <a:tr h="297961">
                <a:tc>
                  <a:txBody>
                    <a:bodyPr/>
                    <a:lstStyle/>
                    <a:p>
                      <a:r>
                        <a:rPr lang="en-US" b="1"/>
                        <a:t>What is a public record?</a:t>
                      </a:r>
                    </a:p>
                  </a:txBody>
                  <a:tcPr/>
                </a:tc>
                <a:extLst>
                  <a:ext uri="{0D108BD9-81ED-4DB2-BD59-A6C34878D82A}">
                    <a16:rowId xmlns:a16="http://schemas.microsoft.com/office/drawing/2014/main" val="2130750320"/>
                  </a:ext>
                </a:extLst>
              </a:tr>
              <a:tr h="297961">
                <a:tc>
                  <a:txBody>
                    <a:bodyPr/>
                    <a:lstStyle/>
                    <a:p>
                      <a:pPr lvl="0">
                        <a:buNone/>
                      </a:pPr>
                      <a:r>
                        <a:rPr lang="en-US" sz="1800" b="0" i="0" u="none" strike="noStrike" noProof="0">
                          <a:latin typeface="Arial"/>
                        </a:rPr>
                        <a:t>A record is the </a:t>
                      </a:r>
                      <a:r>
                        <a:rPr lang="en-US" sz="1800" b="1" i="0" u="none" strike="noStrike" noProof="0">
                          <a:solidFill>
                            <a:srgbClr val="FF0000"/>
                          </a:solidFill>
                          <a:latin typeface="Arial"/>
                        </a:rPr>
                        <a:t>evidence</a:t>
                      </a:r>
                      <a:r>
                        <a:rPr lang="en-US" sz="1800" b="0" i="0" u="none" strike="noStrike" noProof="0">
                          <a:latin typeface="Arial"/>
                        </a:rPr>
                        <a:t> of the decisions we make and why we made them</a:t>
                      </a:r>
                    </a:p>
                    <a:p>
                      <a:pPr lvl="0">
                        <a:buNone/>
                      </a:pPr>
                      <a:endParaRPr lang="en-US" sz="1800" b="0" i="0" u="none" strike="noStrike" noProof="0">
                        <a:latin typeface="Arial"/>
                      </a:endParaRPr>
                    </a:p>
                  </a:txBody>
                  <a:tcPr/>
                </a:tc>
                <a:extLst>
                  <a:ext uri="{0D108BD9-81ED-4DB2-BD59-A6C34878D82A}">
                    <a16:rowId xmlns:a16="http://schemas.microsoft.com/office/drawing/2014/main" val="3735096329"/>
                  </a:ext>
                </a:extLst>
              </a:tr>
            </a:tbl>
          </a:graphicData>
        </a:graphic>
      </p:graphicFrame>
    </p:spTree>
    <p:extLst>
      <p:ext uri="{BB962C8B-B14F-4D97-AF65-F5344CB8AC3E}">
        <p14:creationId xmlns:p14="http://schemas.microsoft.com/office/powerpoint/2010/main" val="4263062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72856-175D-40AA-A5F2-A20DDB14FA00}"/>
              </a:ext>
            </a:extLst>
          </p:cNvPr>
          <p:cNvSpPr>
            <a:spLocks noGrp="1"/>
          </p:cNvSpPr>
          <p:nvPr>
            <p:ph type="title"/>
          </p:nvPr>
        </p:nvSpPr>
        <p:spPr/>
        <p:txBody>
          <a:bodyPr/>
          <a:lstStyle/>
          <a:p>
            <a:r>
              <a:rPr lang="en-US">
                <a:ea typeface="ＭＳ Ｐゴシック"/>
              </a:rPr>
              <a:t>RM in a public agency</a:t>
            </a:r>
            <a:endParaRPr lang="en-US"/>
          </a:p>
        </p:txBody>
      </p:sp>
      <p:graphicFrame>
        <p:nvGraphicFramePr>
          <p:cNvPr id="4" name="Table 4">
            <a:extLst>
              <a:ext uri="{FF2B5EF4-FFF2-40B4-BE49-F238E27FC236}">
                <a16:creationId xmlns:a16="http://schemas.microsoft.com/office/drawing/2014/main" id="{9D1B2AF1-CD43-4A70-B34A-1A003AB4ACEB}"/>
              </a:ext>
            </a:extLst>
          </p:cNvPr>
          <p:cNvGraphicFramePr>
            <a:graphicFrameLocks noGrp="1"/>
          </p:cNvGraphicFramePr>
          <p:nvPr>
            <p:extLst>
              <p:ext uri="{D42A27DB-BD31-4B8C-83A1-F6EECF244321}">
                <p14:modId xmlns:p14="http://schemas.microsoft.com/office/powerpoint/2010/main" val="4101565758"/>
              </p:ext>
            </p:extLst>
          </p:nvPr>
        </p:nvGraphicFramePr>
        <p:xfrm>
          <a:off x="412954" y="1245704"/>
          <a:ext cx="8502443" cy="1828800"/>
        </p:xfrm>
        <a:graphic>
          <a:graphicData uri="http://schemas.openxmlformats.org/drawingml/2006/table">
            <a:tbl>
              <a:tblPr firstRow="1" bandRow="1">
                <a:tableStyleId>{5C22544A-7EE6-4342-B048-85BDC9FD1C3A}</a:tableStyleId>
              </a:tblPr>
              <a:tblGrid>
                <a:gridCol w="8502443">
                  <a:extLst>
                    <a:ext uri="{9D8B030D-6E8A-4147-A177-3AD203B41FA5}">
                      <a16:colId xmlns:a16="http://schemas.microsoft.com/office/drawing/2014/main" val="1301960107"/>
                    </a:ext>
                  </a:extLst>
                </a:gridCol>
              </a:tblGrid>
              <a:tr h="297961">
                <a:tc>
                  <a:txBody>
                    <a:bodyPr/>
                    <a:lstStyle/>
                    <a:p>
                      <a:endParaRPr lang="en-US"/>
                    </a:p>
                  </a:txBody>
                  <a:tcPr/>
                </a:tc>
                <a:extLst>
                  <a:ext uri="{0D108BD9-81ED-4DB2-BD59-A6C34878D82A}">
                    <a16:rowId xmlns:a16="http://schemas.microsoft.com/office/drawing/2014/main" val="2843438416"/>
                  </a:ext>
                </a:extLst>
              </a:tr>
              <a:tr h="297961">
                <a:tc>
                  <a:txBody>
                    <a:bodyPr/>
                    <a:lstStyle/>
                    <a:p>
                      <a:pPr lvl="0">
                        <a:buNone/>
                      </a:pPr>
                      <a:r>
                        <a:rPr lang="en-US" sz="1800" b="1" i="0" u="none" strike="noStrike" baseline="0" noProof="0">
                          <a:latin typeface="Arial"/>
                        </a:rPr>
                        <a:t>What are Transitory Records? </a:t>
                      </a:r>
                      <a:endParaRPr lang="en-US"/>
                    </a:p>
                  </a:txBody>
                  <a:tcPr/>
                </a:tc>
                <a:extLst>
                  <a:ext uri="{0D108BD9-81ED-4DB2-BD59-A6C34878D82A}">
                    <a16:rowId xmlns:a16="http://schemas.microsoft.com/office/drawing/2014/main" val="1736287668"/>
                  </a:ext>
                </a:extLst>
              </a:tr>
              <a:tr h="297961">
                <a:tc>
                  <a:txBody>
                    <a:bodyPr/>
                    <a:lstStyle/>
                    <a:p>
                      <a:r>
                        <a:rPr lang="en-US" b="1"/>
                        <a:t>How do I know what to do with my records?</a:t>
                      </a:r>
                    </a:p>
                  </a:txBody>
                  <a:tcPr/>
                </a:tc>
                <a:extLst>
                  <a:ext uri="{0D108BD9-81ED-4DB2-BD59-A6C34878D82A}">
                    <a16:rowId xmlns:a16="http://schemas.microsoft.com/office/drawing/2014/main" val="906513258"/>
                  </a:ext>
                </a:extLst>
              </a:tr>
              <a:tr h="297961">
                <a:tc>
                  <a:txBody>
                    <a:bodyPr/>
                    <a:lstStyle/>
                    <a:p>
                      <a:r>
                        <a:rPr lang="en-US" baseline="0"/>
                        <a:t>- We have an Agency File Plan</a:t>
                      </a:r>
                    </a:p>
                  </a:txBody>
                  <a:tcPr/>
                </a:tc>
                <a:extLst>
                  <a:ext uri="{0D108BD9-81ED-4DB2-BD59-A6C34878D82A}">
                    <a16:rowId xmlns:a16="http://schemas.microsoft.com/office/drawing/2014/main" val="197117232"/>
                  </a:ext>
                </a:extLst>
              </a:tr>
              <a:tr h="297961">
                <a:tc>
                  <a:txBody>
                    <a:bodyPr/>
                    <a:lstStyle/>
                    <a:p>
                      <a:r>
                        <a:rPr lang="en-US"/>
                        <a:t>…work with us to do disposition</a:t>
                      </a:r>
                    </a:p>
                  </a:txBody>
                  <a:tcPr/>
                </a:tc>
                <a:extLst>
                  <a:ext uri="{0D108BD9-81ED-4DB2-BD59-A6C34878D82A}">
                    <a16:rowId xmlns:a16="http://schemas.microsoft.com/office/drawing/2014/main" val="140722003"/>
                  </a:ext>
                </a:extLst>
              </a:tr>
            </a:tbl>
          </a:graphicData>
        </a:graphic>
      </p:graphicFrame>
    </p:spTree>
    <p:extLst>
      <p:ext uri="{BB962C8B-B14F-4D97-AF65-F5344CB8AC3E}">
        <p14:creationId xmlns:p14="http://schemas.microsoft.com/office/powerpoint/2010/main" val="2553452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Public Disclosure?</a:t>
            </a:r>
          </a:p>
        </p:txBody>
      </p:sp>
      <p:sp>
        <p:nvSpPr>
          <p:cNvPr id="3" name="TextBox 2">
            <a:extLst>
              <a:ext uri="{FF2B5EF4-FFF2-40B4-BE49-F238E27FC236}">
                <a16:creationId xmlns:a16="http://schemas.microsoft.com/office/drawing/2014/main" id="{CBF2129E-9857-49FB-BCC2-A2AF36550F6A}"/>
              </a:ext>
            </a:extLst>
          </p:cNvPr>
          <p:cNvSpPr txBox="1"/>
          <p:nvPr/>
        </p:nvSpPr>
        <p:spPr>
          <a:xfrm>
            <a:off x="3200400" y="2343150"/>
            <a:ext cx="5029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Arial"/>
              <a:ea typeface="ＭＳ Ｐゴシック"/>
            </a:endParaRPr>
          </a:p>
        </p:txBody>
      </p:sp>
      <p:sp>
        <p:nvSpPr>
          <p:cNvPr id="4" name="TextBox 3">
            <a:extLst>
              <a:ext uri="{FF2B5EF4-FFF2-40B4-BE49-F238E27FC236}">
                <a16:creationId xmlns:a16="http://schemas.microsoft.com/office/drawing/2014/main" id="{0CE3AE8A-6CE0-4D90-BB70-4009F7E8260A}"/>
              </a:ext>
            </a:extLst>
          </p:cNvPr>
          <p:cNvSpPr txBox="1"/>
          <p:nvPr/>
        </p:nvSpPr>
        <p:spPr>
          <a:xfrm>
            <a:off x="442643" y="1343025"/>
            <a:ext cx="8231756"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accent2"/>
                </a:solidFill>
                <a:latin typeface="Arial"/>
                <a:ea typeface="ＭＳ Ｐゴシック"/>
              </a:rPr>
              <a:t>Public Records Act Requirements</a:t>
            </a:r>
            <a:endParaRPr lang="en-US" b="1">
              <a:solidFill>
                <a:schemeClr val="accent2"/>
              </a:solidFill>
            </a:endParaRPr>
          </a:p>
          <a:p>
            <a:endParaRPr lang="en-US" dirty="0">
              <a:latin typeface="Arial"/>
              <a:ea typeface="ＭＳ Ｐゴシック"/>
            </a:endParaRPr>
          </a:p>
          <a:p>
            <a:r>
              <a:rPr lang="en-US" dirty="0">
                <a:latin typeface="Arial"/>
                <a:ea typeface="ＭＳ Ｐゴシック"/>
              </a:rPr>
              <a:t>"The people, in delegating authority, do not give public servants the right to decide what is good for the people to know and what is not good for them to know."</a:t>
            </a:r>
            <a:endParaRPr lang="en-US" dirty="0"/>
          </a:p>
          <a:p>
            <a:endParaRPr lang="en-US" dirty="0">
              <a:latin typeface="Arial"/>
              <a:ea typeface="ＭＳ Ｐゴシック"/>
            </a:endParaRPr>
          </a:p>
          <a:p>
            <a:r>
              <a:rPr lang="en-US" dirty="0">
                <a:latin typeface="Arial"/>
                <a:ea typeface="ＭＳ Ｐゴシック"/>
              </a:rPr>
              <a:t>Public records of government agencies are presumed to be OPEN and can be withheld only if there is an applicable exemption.</a:t>
            </a:r>
            <a:endParaRPr lang="en-US" dirty="0"/>
          </a:p>
          <a:p>
            <a:endParaRPr lang="en-US" dirty="0"/>
          </a:p>
          <a:p>
            <a:r>
              <a:rPr lang="en-US" dirty="0">
                <a:latin typeface="Arial"/>
                <a:ea typeface="ＭＳ Ｐゴシック"/>
              </a:rPr>
              <a:t>RCW 42.56.030</a:t>
            </a:r>
            <a:endParaRPr lang="en-US" dirty="0"/>
          </a:p>
        </p:txBody>
      </p:sp>
    </p:spTree>
    <p:extLst>
      <p:ext uri="{BB962C8B-B14F-4D97-AF65-F5344CB8AC3E}">
        <p14:creationId xmlns:p14="http://schemas.microsoft.com/office/powerpoint/2010/main" val="395799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D52E5-C349-4133-8190-978120E43BAD}"/>
              </a:ext>
            </a:extLst>
          </p:cNvPr>
          <p:cNvSpPr>
            <a:spLocks noGrp="1"/>
          </p:cNvSpPr>
          <p:nvPr>
            <p:ph type="title"/>
          </p:nvPr>
        </p:nvSpPr>
        <p:spPr/>
        <p:txBody>
          <a:bodyPr/>
          <a:lstStyle/>
          <a:p>
            <a:r>
              <a:rPr lang="en-US">
                <a:ea typeface="ＭＳ Ｐゴシック"/>
              </a:rPr>
              <a:t>What's your responsibility?</a:t>
            </a:r>
            <a:endParaRPr lang="en-US"/>
          </a:p>
        </p:txBody>
      </p:sp>
      <p:sp>
        <p:nvSpPr>
          <p:cNvPr id="5" name="TextBox 4">
            <a:extLst>
              <a:ext uri="{FF2B5EF4-FFF2-40B4-BE49-F238E27FC236}">
                <a16:creationId xmlns:a16="http://schemas.microsoft.com/office/drawing/2014/main" id="{ADF71AEB-620E-459C-A397-682941A09B8B}"/>
              </a:ext>
            </a:extLst>
          </p:cNvPr>
          <p:cNvSpPr txBox="1"/>
          <p:nvPr/>
        </p:nvSpPr>
        <p:spPr>
          <a:xfrm>
            <a:off x="311425" y="1245704"/>
            <a:ext cx="8603973" cy="1169551"/>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pPr>
            <a:r>
              <a:rPr lang="en-US" sz="2000" dirty="0">
                <a:latin typeface="Arial"/>
                <a:ea typeface="ＭＳ Ｐゴシック"/>
              </a:rPr>
              <a:t>Code of Ethics</a:t>
            </a:r>
            <a:endParaRPr lang="en-US" dirty="0"/>
          </a:p>
          <a:p>
            <a:pPr marL="342900" lvl="1" indent="-342900">
              <a:spcAft>
                <a:spcPts val="600"/>
              </a:spcAft>
              <a:buFont typeface="Arial" panose="020B0604020202020204" pitchFamily="34" charset="0"/>
              <a:buChar char="•"/>
            </a:pPr>
            <a:r>
              <a:rPr lang="en-US" sz="2000" dirty="0">
                <a:latin typeface="Arial"/>
                <a:ea typeface="ＭＳ Ｐゴシック"/>
              </a:rPr>
              <a:t>Use work email and other tools for work</a:t>
            </a:r>
          </a:p>
          <a:p>
            <a:pPr marL="0" lvl="1">
              <a:spcAft>
                <a:spcPts val="600"/>
              </a:spcAft>
            </a:pPr>
            <a:endParaRPr lang="en-US" sz="2000" dirty="0"/>
          </a:p>
        </p:txBody>
      </p:sp>
    </p:spTree>
    <p:extLst>
      <p:ext uri="{BB962C8B-B14F-4D97-AF65-F5344CB8AC3E}">
        <p14:creationId xmlns:p14="http://schemas.microsoft.com/office/powerpoint/2010/main" val="1097783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B0E71-4D6F-40DA-BA0D-13142D5FAE26}"/>
              </a:ext>
            </a:extLst>
          </p:cNvPr>
          <p:cNvSpPr>
            <a:spLocks noGrp="1"/>
          </p:cNvSpPr>
          <p:nvPr>
            <p:ph type="title"/>
          </p:nvPr>
        </p:nvSpPr>
        <p:spPr/>
        <p:txBody>
          <a:bodyPr/>
          <a:lstStyle/>
          <a:p>
            <a:r>
              <a:rPr lang="en-US" dirty="0">
                <a:ea typeface="ＭＳ Ｐゴシック"/>
              </a:rPr>
              <a:t>Public Disclosure Training</a:t>
            </a:r>
            <a:endParaRPr lang="en-US" dirty="0"/>
          </a:p>
        </p:txBody>
      </p:sp>
      <p:sp>
        <p:nvSpPr>
          <p:cNvPr id="3" name="TextBox 2">
            <a:extLst>
              <a:ext uri="{FF2B5EF4-FFF2-40B4-BE49-F238E27FC236}">
                <a16:creationId xmlns:a16="http://schemas.microsoft.com/office/drawing/2014/main" id="{83B5269C-A5E0-4C44-A118-186B897F4A77}"/>
              </a:ext>
            </a:extLst>
          </p:cNvPr>
          <p:cNvSpPr txBox="1"/>
          <p:nvPr/>
        </p:nvSpPr>
        <p:spPr>
          <a:xfrm>
            <a:off x="379770" y="1310762"/>
            <a:ext cx="556382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Arial"/>
                <a:ea typeface="ＭＳ Ｐゴシック"/>
              </a:rPr>
              <a:t>What you need to know and do.</a:t>
            </a:r>
          </a:p>
          <a:p>
            <a:pPr marL="285750" indent="-285750">
              <a:buFont typeface="Arial"/>
              <a:buChar char="•"/>
            </a:pPr>
            <a:endParaRPr lang="en-US" dirty="0">
              <a:latin typeface="Arial"/>
              <a:ea typeface="ＭＳ Ｐゴシック"/>
            </a:endParaRPr>
          </a:p>
          <a:p>
            <a:pPr marL="285750" indent="-285750">
              <a:buFont typeface="Arial"/>
              <a:buChar char="•"/>
            </a:pPr>
            <a:r>
              <a:rPr lang="en-US" dirty="0">
                <a:latin typeface="Arial"/>
                <a:ea typeface="ＭＳ Ｐゴシック"/>
              </a:rPr>
              <a:t>What is a public disclosure request and in what form does it need to be received</a:t>
            </a:r>
          </a:p>
        </p:txBody>
      </p:sp>
    </p:spTree>
    <p:extLst>
      <p:ext uri="{BB962C8B-B14F-4D97-AF65-F5344CB8AC3E}">
        <p14:creationId xmlns:p14="http://schemas.microsoft.com/office/powerpoint/2010/main" val="1687182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a:rPr>
              <a:t>Email Management</a:t>
            </a:r>
            <a:endParaRPr lang="en-US" dirty="0"/>
          </a:p>
        </p:txBody>
      </p:sp>
      <p:sp>
        <p:nvSpPr>
          <p:cNvPr id="3" name="TextBox 2">
            <a:extLst>
              <a:ext uri="{FF2B5EF4-FFF2-40B4-BE49-F238E27FC236}">
                <a16:creationId xmlns:a16="http://schemas.microsoft.com/office/drawing/2014/main" id="{40CD73C1-C26E-49A5-B5A8-686EF9AF4DF0}"/>
              </a:ext>
            </a:extLst>
          </p:cNvPr>
          <p:cNvSpPr txBox="1"/>
          <p:nvPr/>
        </p:nvSpPr>
        <p:spPr>
          <a:xfrm>
            <a:off x="774221" y="1502075"/>
            <a:ext cx="772495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Arial"/>
                <a:ea typeface="ＭＳ Ｐゴシック"/>
              </a:rPr>
              <a:t>Email</a:t>
            </a:r>
          </a:p>
          <a:p>
            <a:pPr marL="285750" indent="-285750">
              <a:buFont typeface="Arial"/>
              <a:buChar char="•"/>
            </a:pPr>
            <a:endParaRPr lang="en-US" dirty="0">
              <a:latin typeface="Arial"/>
              <a:ea typeface="ＭＳ Ｐゴシック"/>
            </a:endParaRPr>
          </a:p>
          <a:p>
            <a:pPr marL="285750" indent="-285750">
              <a:buFont typeface="Arial"/>
              <a:buChar char="•"/>
            </a:pPr>
            <a:r>
              <a:rPr lang="en-US" dirty="0">
                <a:latin typeface="Arial"/>
                <a:ea typeface="ＭＳ Ｐゴシック"/>
              </a:rPr>
              <a:t>Teams</a:t>
            </a:r>
            <a:endParaRPr lang="en-US" dirty="0"/>
          </a:p>
          <a:p>
            <a:pPr marL="285750" indent="-285750">
              <a:buFont typeface="Arial"/>
              <a:buChar char="•"/>
            </a:pPr>
            <a:endParaRPr lang="en-US" dirty="0">
              <a:latin typeface="Arial"/>
              <a:ea typeface="ＭＳ Ｐゴシック"/>
            </a:endParaRPr>
          </a:p>
          <a:p>
            <a:pPr marL="285750" indent="-285750">
              <a:buFont typeface="Arial"/>
              <a:buChar char="•"/>
            </a:pPr>
            <a:r>
              <a:rPr lang="en-US" dirty="0">
                <a:latin typeface="Arial"/>
                <a:ea typeface="ＭＳ Ｐゴシック"/>
              </a:rPr>
              <a:t>Jabber (IM)</a:t>
            </a:r>
            <a:endParaRPr lang="en-US" dirty="0"/>
          </a:p>
          <a:p>
            <a:pPr marL="285750" indent="-285750">
              <a:buFont typeface="Arial"/>
              <a:buChar char="•"/>
            </a:pPr>
            <a:endParaRPr lang="en-US" dirty="0">
              <a:latin typeface="Arial"/>
              <a:ea typeface="ＭＳ Ｐゴシック"/>
            </a:endParaRPr>
          </a:p>
          <a:p>
            <a:pPr marL="285750" indent="-285750">
              <a:buFont typeface="Arial"/>
              <a:buChar char="•"/>
            </a:pPr>
            <a:r>
              <a:rPr lang="en-US" dirty="0">
                <a:latin typeface="Arial"/>
                <a:ea typeface="ＭＳ Ｐゴシック"/>
              </a:rPr>
              <a:t>Texts (IM)</a:t>
            </a:r>
          </a:p>
          <a:p>
            <a:pPr marL="285750" indent="-285750">
              <a:buFont typeface="Arial"/>
              <a:buChar char="•"/>
            </a:pPr>
            <a:endParaRPr lang="en-US" dirty="0">
              <a:latin typeface="Arial"/>
              <a:ea typeface="ＭＳ Ｐゴシック"/>
            </a:endParaRPr>
          </a:p>
          <a:p>
            <a:pPr marL="285750" indent="-285750">
              <a:buFont typeface="Arial"/>
              <a:buChar char="•"/>
            </a:pPr>
            <a:r>
              <a:rPr lang="en-US" dirty="0">
                <a:latin typeface="Arial"/>
                <a:ea typeface="ＭＳ Ｐゴシック"/>
              </a:rPr>
              <a:t>Other types of Communications (Voicemails)</a:t>
            </a:r>
            <a:endParaRPr lang="en-US" dirty="0"/>
          </a:p>
          <a:p>
            <a:endParaRPr lang="en-US" dirty="0"/>
          </a:p>
          <a:p>
            <a:endParaRPr lang="en-US" dirty="0">
              <a:latin typeface="Arial"/>
              <a:ea typeface="ＭＳ Ｐゴシック"/>
            </a:endParaRPr>
          </a:p>
        </p:txBody>
      </p:sp>
    </p:spTree>
    <p:extLst>
      <p:ext uri="{BB962C8B-B14F-4D97-AF65-F5344CB8AC3E}">
        <p14:creationId xmlns:p14="http://schemas.microsoft.com/office/powerpoint/2010/main" val="1281820790"/>
      </p:ext>
    </p:extLst>
  </p:cSld>
  <p:clrMapOvr>
    <a:masterClrMapping/>
  </p:clrMapOvr>
</p:sld>
</file>

<file path=ppt/theme/theme1.xml><?xml version="1.0" encoding="utf-8"?>
<a:theme xmlns:a="http://schemas.openxmlformats.org/drawingml/2006/main" name="ST agency template 2016">
  <a:themeElements>
    <a:clrScheme name="ST PPT template">
      <a:dk1>
        <a:srgbClr val="000000"/>
      </a:dk1>
      <a:lt1>
        <a:srgbClr val="FFFFFF"/>
      </a:lt1>
      <a:dk2>
        <a:srgbClr val="202759"/>
      </a:dk2>
      <a:lt2>
        <a:srgbClr val="D3D4D6"/>
      </a:lt2>
      <a:accent1>
        <a:srgbClr val="2D8A9E"/>
      </a:accent1>
      <a:accent2>
        <a:srgbClr val="234E41"/>
      </a:accent2>
      <a:accent3>
        <a:srgbClr val="0A526C"/>
      </a:accent3>
      <a:accent4>
        <a:srgbClr val="F04036"/>
      </a:accent4>
      <a:accent5>
        <a:srgbClr val="2485C7"/>
      </a:accent5>
      <a:accent6>
        <a:srgbClr val="F59C1C"/>
      </a:accent6>
      <a:hlink>
        <a:srgbClr val="202759"/>
      </a:hlink>
      <a:folHlink>
        <a:srgbClr val="0A526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cord_x0020_Owner xmlns="6b06c89e-a707-419a-8908-a4f6f4cb8cb9">
      <UserInfo>
        <DisplayName/>
        <AccountId xsi:nil="true"/>
        <AccountType/>
      </UserInfo>
    </Record_x0020_Owner>
    <ConferenceTrack xmlns="6b06c89e-a707-419a-8908-a4f6f4cb8cb9" xsi:nil="true"/>
    <SharedWithUsers xmlns="30a167a8-9555-4aae-9ab2-8782671867bc">
      <UserInfo>
        <DisplayName>O'Meara, Erin</DisplayName>
        <AccountId>323</AccountId>
        <AccountType/>
      </UserInfo>
      <UserInfo>
        <DisplayName>Hanrahan, Michele</DisplayName>
        <AccountId>16</AccountId>
        <AccountType/>
      </UserInfo>
      <UserInfo>
        <DisplayName>Harris, Tito</DisplayName>
        <AccountId>657</AccountId>
        <AccountType/>
      </UserInfo>
      <UserInfo>
        <DisplayName>Nagasawa, Q'Deene</DisplayName>
        <AccountId>59</AccountId>
        <AccountType/>
      </UserInfo>
    </SharedWithUsers>
    <TaxKeywordTaxHTField xmlns="c6b6fa1d-1a0a-4367-bc8e-8a0985d476e0">
      <Terms xmlns="http://schemas.microsoft.com/office/infopath/2007/PartnerControls"/>
    </TaxKeywordTaxHTField>
    <TaxCatchAll xmlns="c6b6fa1d-1a0a-4367-bc8e-8a0985d476e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0FD37FE950DC4BB62BA912907D9AC0" ma:contentTypeVersion="18" ma:contentTypeDescription="Create a new document." ma:contentTypeScope="" ma:versionID="3801459236594a948ed6a8965163678b">
  <xsd:schema xmlns:xsd="http://www.w3.org/2001/XMLSchema" xmlns:xs="http://www.w3.org/2001/XMLSchema" xmlns:p="http://schemas.microsoft.com/office/2006/metadata/properties" xmlns:ns2="6b06c89e-a707-419a-8908-a4f6f4cb8cb9" xmlns:ns3="30a167a8-9555-4aae-9ab2-8782671867bc" xmlns:ns4="c6b6fa1d-1a0a-4367-bc8e-8a0985d476e0" targetNamespace="http://schemas.microsoft.com/office/2006/metadata/properties" ma:root="true" ma:fieldsID="e520f98c1124f149669d08a5381fc0ff" ns2:_="" ns3:_="" ns4:_="">
    <xsd:import namespace="6b06c89e-a707-419a-8908-a4f6f4cb8cb9"/>
    <xsd:import namespace="30a167a8-9555-4aae-9ab2-8782671867bc"/>
    <xsd:import namespace="c6b6fa1d-1a0a-4367-bc8e-8a0985d476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Record_x0020_Owner" minOccurs="0"/>
                <xsd:element ref="ns2:MediaServiceAutoKeyPoints" minOccurs="0"/>
                <xsd:element ref="ns2:MediaServiceKeyPoints" minOccurs="0"/>
                <xsd:element ref="ns2:MediaServiceGenerationTime" minOccurs="0"/>
                <xsd:element ref="ns2:MediaServiceEventHashCode" minOccurs="0"/>
                <xsd:element ref="ns2:ConferenceTrack" minOccurs="0"/>
                <xsd:element ref="ns4:TaxKeywordTaxHTField"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06c89e-a707-419a-8908-a4f6f4cb8c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Record_x0020_Owner" ma:index="16" nillable="true" ma:displayName="Record Owner" ma:list="UserInfo" ma:SharePointGroup="31" ma:internalName="Record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ConferenceTrack" ma:index="22" nillable="true" ma:displayName="Conference Track" ma:format="Dropdown" ma:internalName="ConferenceTrack">
      <xsd:simpleType>
        <xsd:restriction base="dms:Choice">
          <xsd:enumeration value="Taxonomy Bootcamp"/>
          <xsd:enumeration value="KMWorld"/>
          <xsd:enumeration value="Office 365"/>
          <xsd:enumeration value="Text Analytics"/>
          <xsd:enumeration value="Enterprise Search"/>
        </xsd:restriction>
      </xsd:simpleType>
    </xsd:element>
  </xsd:schema>
  <xsd:schema xmlns:xsd="http://www.w3.org/2001/XMLSchema" xmlns:xs="http://www.w3.org/2001/XMLSchema" xmlns:dms="http://schemas.microsoft.com/office/2006/documentManagement/types" xmlns:pc="http://schemas.microsoft.com/office/infopath/2007/PartnerControls" targetNamespace="30a167a8-9555-4aae-9ab2-8782671867b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b6fa1d-1a0a-4367-bc8e-8a0985d476e0" elementFormDefault="qualified">
    <xsd:import namespace="http://schemas.microsoft.com/office/2006/documentManagement/types"/>
    <xsd:import namespace="http://schemas.microsoft.com/office/infopath/2007/PartnerControls"/>
    <xsd:element name="TaxKeywordTaxHTField" ma:index="24" nillable="true" ma:taxonomy="true" ma:internalName="TaxKeywordTaxHTField" ma:taxonomyFieldName="TaxKeyword" ma:displayName="Enterprise Keywords" ma:fieldId="{23f27201-bee3-471e-b2e7-b64fd8b7ca38}" ma:taxonomyMulti="true" ma:sspId="f151e71e-1a35-429f-b8ca-70a835ee348f" ma:termSetId="00000000-0000-0000-0000-000000000000" ma:anchorId="00000000-0000-0000-0000-000000000000" ma:open="true" ma:isKeyword="true">
      <xsd:complexType>
        <xsd:sequence>
          <xsd:element ref="pc:Terms" minOccurs="0" maxOccurs="1"/>
        </xsd:sequence>
      </xsd:complexType>
    </xsd:element>
    <xsd:element name="TaxCatchAll" ma:index="25" nillable="true" ma:displayName="Taxonomy Catch All Column" ma:hidden="true" ma:list="{e4fe36e3-0ba4-4999-98b9-b68bf872be1a}" ma:internalName="TaxCatchAll" ma:showField="CatchAllData" ma:web="30a167a8-9555-4aae-9ab2-8782671867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60C464-134C-4A15-B754-E44D14D400CD}">
  <ds:schemaRefs>
    <ds:schemaRef ds:uri="http://schemas.microsoft.com/sharepoint/v3/contenttype/forms"/>
  </ds:schemaRefs>
</ds:datastoreItem>
</file>

<file path=customXml/itemProps2.xml><?xml version="1.0" encoding="utf-8"?>
<ds:datastoreItem xmlns:ds="http://schemas.openxmlformats.org/officeDocument/2006/customXml" ds:itemID="{44A78281-68B3-4EA9-8E2C-5A4FF3C6C67A}">
  <ds:schemaRefs>
    <ds:schemaRef ds:uri="30a167a8-9555-4aae-9ab2-8782671867bc"/>
    <ds:schemaRef ds:uri="6b06c89e-a707-419a-8908-a4f6f4cb8cb9"/>
    <ds:schemaRef ds:uri="c6b6fa1d-1a0a-4367-bc8e-8a0985d476e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74CAC41-6FF4-4F1C-8C3B-2A6BD15FEA88}">
  <ds:schemaRefs>
    <ds:schemaRef ds:uri="30a167a8-9555-4aae-9ab2-8782671867bc"/>
    <ds:schemaRef ds:uri="6b06c89e-a707-419a-8908-a4f6f4cb8cb9"/>
    <ds:schemaRef ds:uri="c6b6fa1d-1a0a-4367-bc8e-8a0985d476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19</Slides>
  <Notes>14</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ST agency template 2016</vt:lpstr>
      <vt:lpstr>Public Records and Records Management</vt:lpstr>
      <vt:lpstr>Learning Objectives</vt:lpstr>
      <vt:lpstr>Benefits of records management</vt:lpstr>
      <vt:lpstr>RM in a public agency</vt:lpstr>
      <vt:lpstr>RM in a public agency</vt:lpstr>
      <vt:lpstr>What is Public Disclosure?</vt:lpstr>
      <vt:lpstr>What's your responsibility?</vt:lpstr>
      <vt:lpstr>Public Disclosure Training</vt:lpstr>
      <vt:lpstr>Email Management</vt:lpstr>
      <vt:lpstr>Other Documents/Records </vt:lpstr>
      <vt:lpstr>Exemptions from Disclosure</vt:lpstr>
      <vt:lpstr>New Personnel Exemptions </vt:lpstr>
      <vt:lpstr>Ethics</vt:lpstr>
      <vt:lpstr>Records Management at Sound Transit</vt:lpstr>
      <vt:lpstr>Records Retention</vt:lpstr>
      <vt:lpstr>Other Services we provide</vt:lpstr>
      <vt:lpstr>Q&amp;A</vt:lpstr>
      <vt:lpstr>Thanks for your attention!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Trunkey, Elizabeth</dc:creator>
  <cp:revision>375</cp:revision>
  <cp:lastPrinted>2018-09-26T15:36:46Z</cp:lastPrinted>
  <dcterms:created xsi:type="dcterms:W3CDTF">2017-03-31T22:04:51Z</dcterms:created>
  <dcterms:modified xsi:type="dcterms:W3CDTF">2023-04-14T18:59:26Z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0x010100D60FD37FE950DC4BB62BA912907D9AC0</vt:lpwstr>
  </property>
  <property fmtid="{D5CDD505-2E9C-101B-9397-08002B2CF9AE}" pid="3" name="TaxKeyword">
    <vt:lpwstr/>
  </property>
</Properties>
</file>