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2" r:id="rId1"/>
    <p:sldMasterId id="2147483732" r:id="rId2"/>
    <p:sldMasterId id="2147483751" r:id="rId3"/>
  </p:sldMasterIdLst>
  <p:notesMasterIdLst>
    <p:notesMasterId r:id="rId25"/>
  </p:notesMasterIdLst>
  <p:handoutMasterIdLst>
    <p:handoutMasterId r:id="rId26"/>
  </p:handoutMasterIdLst>
  <p:sldIdLst>
    <p:sldId id="256" r:id="rId4"/>
    <p:sldId id="257" r:id="rId5"/>
    <p:sldId id="258" r:id="rId6"/>
    <p:sldId id="273" r:id="rId7"/>
    <p:sldId id="277" r:id="rId8"/>
    <p:sldId id="278" r:id="rId9"/>
    <p:sldId id="261" r:id="rId10"/>
    <p:sldId id="274" r:id="rId11"/>
    <p:sldId id="280" r:id="rId12"/>
    <p:sldId id="279" r:id="rId13"/>
    <p:sldId id="264" r:id="rId14"/>
    <p:sldId id="275" r:id="rId15"/>
    <p:sldId id="265" r:id="rId16"/>
    <p:sldId id="266" r:id="rId17"/>
    <p:sldId id="267" r:id="rId18"/>
    <p:sldId id="276" r:id="rId19"/>
    <p:sldId id="268" r:id="rId20"/>
    <p:sldId id="269" r:id="rId21"/>
    <p:sldId id="270" r:id="rId22"/>
    <p:sldId id="271" r:id="rId23"/>
    <p:sldId id="27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CBD8BF-6DAA-BE3A-5399-9BD9B8240F53}" name="Wilson, Rachel" initials="WR" userId="S::rachel.wilson@sos.wa.gov::3d857396-ab9f-44cd-8a7e-4e93e745f0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AFAFA"/>
    <a:srgbClr val="CCCCCC"/>
    <a:srgbClr val="F8F8F8"/>
    <a:srgbClr val="DDDDDD"/>
    <a:srgbClr val="808080"/>
    <a:srgbClr val="666666"/>
    <a:srgbClr val="333333"/>
    <a:srgbClr val="4555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63" autoAdjust="0"/>
    <p:restoredTop sz="34313" autoAdjust="0"/>
  </p:normalViewPr>
  <p:slideViewPr>
    <p:cSldViewPr snapToGrid="0">
      <p:cViewPr varScale="1">
        <p:scale>
          <a:sx n="39" d="100"/>
          <a:sy n="39" d="100"/>
        </p:scale>
        <p:origin x="3594" y="42"/>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507E4-BD3C-49B7-9442-539655E2DE62}" type="doc">
      <dgm:prSet loTypeId="urn:microsoft.com/office/officeart/2005/8/layout/vList2" loCatId="list" qsTypeId="urn:microsoft.com/office/officeart/2005/8/quickstyle/simple2" qsCatId="simple" csTypeId="urn:microsoft.com/office/officeart/2005/8/colors/accent3_1" csCatId="accent3" phldr="1"/>
      <dgm:spPr/>
      <dgm:t>
        <a:bodyPr/>
        <a:lstStyle/>
        <a:p>
          <a:endParaRPr lang="en-US"/>
        </a:p>
      </dgm:t>
    </dgm:pt>
    <dgm:pt modelId="{B807DAB0-075F-448D-9E79-D012475CE10A}">
      <dgm:prSet phldrT="[Text]"/>
      <dgm:spPr>
        <a:ln w="38100">
          <a:solidFill>
            <a:schemeClr val="accent3"/>
          </a:solidFill>
        </a:ln>
      </dgm:spPr>
      <dgm:t>
        <a:bodyPr/>
        <a:lstStyle/>
        <a:p>
          <a:pPr algn="ctr"/>
          <a:r>
            <a:rPr lang="en-US" b="1" dirty="0">
              <a:latin typeface="Malgun Gothic" panose="020B0503020000020004" pitchFamily="34" charset="-127"/>
              <a:ea typeface="Malgun Gothic" panose="020B0503020000020004" pitchFamily="34" charset="-127"/>
              <a:cs typeface="Segoe UI" panose="020B0502040204020203" pitchFamily="34" charset="0"/>
            </a:rPr>
            <a:t>Trustworthy</a:t>
          </a:r>
        </a:p>
      </dgm:t>
    </dgm:pt>
    <dgm:pt modelId="{74D01464-6A8A-47B9-9639-F2056FA1C148}" type="parTrans" cxnId="{838AB24C-9820-478A-BC7E-265127A35305}">
      <dgm:prSet/>
      <dgm:spPr/>
      <dgm:t>
        <a:bodyPr/>
        <a:lstStyle/>
        <a:p>
          <a:endParaRPr lang="en-US"/>
        </a:p>
      </dgm:t>
    </dgm:pt>
    <dgm:pt modelId="{04DE6C31-703A-47FB-A8BF-AE10564D4A7C}" type="sibTrans" cxnId="{838AB24C-9820-478A-BC7E-265127A35305}">
      <dgm:prSet/>
      <dgm:spPr>
        <a:ln>
          <a:solidFill>
            <a:schemeClr val="accent3">
              <a:lumMod val="60000"/>
              <a:lumOff val="40000"/>
            </a:schemeClr>
          </a:solidFill>
        </a:ln>
      </dgm:spPr>
      <dgm:t>
        <a:bodyPr/>
        <a:lstStyle/>
        <a:p>
          <a:endParaRPr lang="en-US"/>
        </a:p>
      </dgm:t>
    </dgm:pt>
    <dgm:pt modelId="{11E91786-0E19-42FA-A67D-A7706B7C11B4}">
      <dgm:prSet phldrT="[Text]"/>
      <dgm:spPr>
        <a:ln w="38100">
          <a:solidFill>
            <a:schemeClr val="accent3"/>
          </a:solidFill>
        </a:ln>
      </dgm:spPr>
      <dgm:t>
        <a:bodyPr/>
        <a:lstStyle/>
        <a:p>
          <a:pPr algn="ctr"/>
          <a:r>
            <a:rPr lang="en-US" b="1" dirty="0">
              <a:latin typeface="Malgun Gothic" panose="020B0503020000020004" pitchFamily="34" charset="-127"/>
              <a:ea typeface="Malgun Gothic" panose="020B0503020000020004" pitchFamily="34" charset="-127"/>
              <a:cs typeface="Segoe UI" panose="020B0502040204020203" pitchFamily="34" charset="0"/>
            </a:rPr>
            <a:t>Complete</a:t>
          </a:r>
        </a:p>
      </dgm:t>
    </dgm:pt>
    <dgm:pt modelId="{D1310320-A1CE-4441-8755-F870CB2A6FF6}" type="parTrans" cxnId="{C3A6C358-5DBD-4D9B-ABE9-7D35E72F40F6}">
      <dgm:prSet/>
      <dgm:spPr/>
      <dgm:t>
        <a:bodyPr/>
        <a:lstStyle/>
        <a:p>
          <a:endParaRPr lang="en-US"/>
        </a:p>
      </dgm:t>
    </dgm:pt>
    <dgm:pt modelId="{9E6B7FDE-FDBF-497E-A370-A31029B82FA2}" type="sibTrans" cxnId="{C3A6C358-5DBD-4D9B-ABE9-7D35E72F40F6}">
      <dgm:prSet/>
      <dgm:spPr/>
      <dgm:t>
        <a:bodyPr/>
        <a:lstStyle/>
        <a:p>
          <a:endParaRPr lang="en-US"/>
        </a:p>
      </dgm:t>
    </dgm:pt>
    <dgm:pt modelId="{E68E07EC-0C45-472A-B232-0D2C0F882856}">
      <dgm:prSet phldrT="[Text]"/>
      <dgm:spPr>
        <a:ln w="38100">
          <a:solidFill>
            <a:schemeClr val="accent3"/>
          </a:solidFill>
        </a:ln>
      </dgm:spPr>
      <dgm:t>
        <a:bodyPr/>
        <a:lstStyle/>
        <a:p>
          <a:pPr algn="ctr"/>
          <a:r>
            <a:rPr lang="en-US" b="1" dirty="0">
              <a:latin typeface="Malgun Gothic" panose="020B0503020000020004" pitchFamily="34" charset="-127"/>
              <a:ea typeface="Malgun Gothic" panose="020B0503020000020004" pitchFamily="34" charset="-127"/>
              <a:cs typeface="Segoe UI" panose="020B0502040204020203" pitchFamily="34" charset="0"/>
            </a:rPr>
            <a:t>Accessible</a:t>
          </a:r>
        </a:p>
      </dgm:t>
    </dgm:pt>
    <dgm:pt modelId="{84A805D5-F114-45D7-8B06-CF37C18789B6}" type="parTrans" cxnId="{E5BC47CA-A30F-488E-A81A-65A36DBE24EA}">
      <dgm:prSet/>
      <dgm:spPr/>
      <dgm:t>
        <a:bodyPr/>
        <a:lstStyle/>
        <a:p>
          <a:endParaRPr lang="en-US"/>
        </a:p>
      </dgm:t>
    </dgm:pt>
    <dgm:pt modelId="{3D0EDA79-B958-408F-869A-6778F0060ABC}" type="sibTrans" cxnId="{E5BC47CA-A30F-488E-A81A-65A36DBE24EA}">
      <dgm:prSet/>
      <dgm:spPr/>
      <dgm:t>
        <a:bodyPr/>
        <a:lstStyle/>
        <a:p>
          <a:endParaRPr lang="en-US"/>
        </a:p>
      </dgm:t>
    </dgm:pt>
    <dgm:pt modelId="{FDA4AA9C-001D-4D9E-9629-7B006E2572BC}">
      <dgm:prSet/>
      <dgm:spPr>
        <a:ln w="38100">
          <a:solidFill>
            <a:schemeClr val="accent3"/>
          </a:solidFill>
        </a:ln>
      </dgm:spPr>
      <dgm:t>
        <a:bodyPr/>
        <a:lstStyle/>
        <a:p>
          <a:pPr algn="ctr"/>
          <a:r>
            <a:rPr lang="en-US" b="1" dirty="0">
              <a:latin typeface="Malgun Gothic" panose="020B0503020000020004" pitchFamily="34" charset="-127"/>
              <a:ea typeface="Malgun Gothic" panose="020B0503020000020004" pitchFamily="34" charset="-127"/>
              <a:cs typeface="Segoe UI" panose="020B0502040204020203" pitchFamily="34" charset="0"/>
            </a:rPr>
            <a:t>Durable</a:t>
          </a:r>
        </a:p>
      </dgm:t>
    </dgm:pt>
    <dgm:pt modelId="{48C64110-D369-4E53-ADF3-C355F1E328B9}" type="parTrans" cxnId="{FD04C2E2-EF9D-425F-92C5-01CE7E7CF715}">
      <dgm:prSet/>
      <dgm:spPr/>
      <dgm:t>
        <a:bodyPr/>
        <a:lstStyle/>
        <a:p>
          <a:endParaRPr lang="en-US"/>
        </a:p>
      </dgm:t>
    </dgm:pt>
    <dgm:pt modelId="{874EC293-87CF-4D3F-9984-21E285A95CCF}" type="sibTrans" cxnId="{FD04C2E2-EF9D-425F-92C5-01CE7E7CF715}">
      <dgm:prSet/>
      <dgm:spPr/>
      <dgm:t>
        <a:bodyPr/>
        <a:lstStyle/>
        <a:p>
          <a:endParaRPr lang="en-US"/>
        </a:p>
      </dgm:t>
    </dgm:pt>
    <dgm:pt modelId="{475DDD64-E59A-42F7-99DD-78E8E2DFF251}" type="pres">
      <dgm:prSet presAssocID="{299507E4-BD3C-49B7-9442-539655E2DE62}" presName="linear" presStyleCnt="0">
        <dgm:presLayoutVars>
          <dgm:animLvl val="lvl"/>
          <dgm:resizeHandles val="exact"/>
        </dgm:presLayoutVars>
      </dgm:prSet>
      <dgm:spPr/>
    </dgm:pt>
    <dgm:pt modelId="{4FB99EEE-FE06-49C4-8154-93EE722D7A58}" type="pres">
      <dgm:prSet presAssocID="{B807DAB0-075F-448D-9E79-D012475CE10A}" presName="parentText" presStyleLbl="node1" presStyleIdx="0" presStyleCnt="4" custScaleX="75132" custScaleY="75132">
        <dgm:presLayoutVars>
          <dgm:chMax val="0"/>
          <dgm:bulletEnabled val="1"/>
        </dgm:presLayoutVars>
      </dgm:prSet>
      <dgm:spPr/>
    </dgm:pt>
    <dgm:pt modelId="{6BDDB8D5-81CA-4423-A2AB-7C857316C489}" type="pres">
      <dgm:prSet presAssocID="{04DE6C31-703A-47FB-A8BF-AE10564D4A7C}" presName="spacer" presStyleCnt="0"/>
      <dgm:spPr/>
    </dgm:pt>
    <dgm:pt modelId="{B896706F-3243-48D4-8A65-2B0CACEF0449}" type="pres">
      <dgm:prSet presAssocID="{11E91786-0E19-42FA-A67D-A7706B7C11B4}" presName="parentText" presStyleLbl="node1" presStyleIdx="1" presStyleCnt="4" custScaleX="75132" custScaleY="75132">
        <dgm:presLayoutVars>
          <dgm:chMax val="0"/>
          <dgm:bulletEnabled val="1"/>
        </dgm:presLayoutVars>
      </dgm:prSet>
      <dgm:spPr/>
    </dgm:pt>
    <dgm:pt modelId="{C100EAEA-5171-4E56-A2AD-FF2AB9CB12DE}" type="pres">
      <dgm:prSet presAssocID="{9E6B7FDE-FDBF-497E-A370-A31029B82FA2}" presName="spacer" presStyleCnt="0"/>
      <dgm:spPr/>
    </dgm:pt>
    <dgm:pt modelId="{4FB523A3-C54B-4E33-AD1B-9B3B4CD32A96}" type="pres">
      <dgm:prSet presAssocID="{E68E07EC-0C45-472A-B232-0D2C0F882856}" presName="parentText" presStyleLbl="node1" presStyleIdx="2" presStyleCnt="4" custScaleX="75132" custScaleY="75132">
        <dgm:presLayoutVars>
          <dgm:chMax val="0"/>
          <dgm:bulletEnabled val="1"/>
        </dgm:presLayoutVars>
      </dgm:prSet>
      <dgm:spPr/>
    </dgm:pt>
    <dgm:pt modelId="{B33FC7B0-3EB1-4D2D-A8F1-B2E848448FBA}" type="pres">
      <dgm:prSet presAssocID="{3D0EDA79-B958-408F-869A-6778F0060ABC}" presName="spacer" presStyleCnt="0"/>
      <dgm:spPr/>
    </dgm:pt>
    <dgm:pt modelId="{891221D6-FCDC-4413-B022-9F5FC02408F8}" type="pres">
      <dgm:prSet presAssocID="{FDA4AA9C-001D-4D9E-9629-7B006E2572BC}" presName="parentText" presStyleLbl="node1" presStyleIdx="3" presStyleCnt="4" custScaleX="75132" custScaleY="75132">
        <dgm:presLayoutVars>
          <dgm:chMax val="0"/>
          <dgm:bulletEnabled val="1"/>
        </dgm:presLayoutVars>
      </dgm:prSet>
      <dgm:spPr/>
    </dgm:pt>
  </dgm:ptLst>
  <dgm:cxnLst>
    <dgm:cxn modelId="{C611351E-8C39-4E99-B6D7-443BF2270D65}" type="presOf" srcId="{11E91786-0E19-42FA-A67D-A7706B7C11B4}" destId="{B896706F-3243-48D4-8A65-2B0CACEF0449}" srcOrd="0" destOrd="0" presId="urn:microsoft.com/office/officeart/2005/8/layout/vList2"/>
    <dgm:cxn modelId="{838AB24C-9820-478A-BC7E-265127A35305}" srcId="{299507E4-BD3C-49B7-9442-539655E2DE62}" destId="{B807DAB0-075F-448D-9E79-D012475CE10A}" srcOrd="0" destOrd="0" parTransId="{74D01464-6A8A-47B9-9639-F2056FA1C148}" sibTransId="{04DE6C31-703A-47FB-A8BF-AE10564D4A7C}"/>
    <dgm:cxn modelId="{01B8CC70-7E41-4C7B-8D78-BBD2548E8812}" type="presOf" srcId="{B807DAB0-075F-448D-9E79-D012475CE10A}" destId="{4FB99EEE-FE06-49C4-8154-93EE722D7A58}" srcOrd="0" destOrd="0" presId="urn:microsoft.com/office/officeart/2005/8/layout/vList2"/>
    <dgm:cxn modelId="{C3A6C358-5DBD-4D9B-ABE9-7D35E72F40F6}" srcId="{299507E4-BD3C-49B7-9442-539655E2DE62}" destId="{11E91786-0E19-42FA-A67D-A7706B7C11B4}" srcOrd="1" destOrd="0" parTransId="{D1310320-A1CE-4441-8755-F870CB2A6FF6}" sibTransId="{9E6B7FDE-FDBF-497E-A370-A31029B82FA2}"/>
    <dgm:cxn modelId="{D97D4782-B2D8-4D20-98D3-3ADE738FF6E4}" type="presOf" srcId="{FDA4AA9C-001D-4D9E-9629-7B006E2572BC}" destId="{891221D6-FCDC-4413-B022-9F5FC02408F8}" srcOrd="0" destOrd="0" presId="urn:microsoft.com/office/officeart/2005/8/layout/vList2"/>
    <dgm:cxn modelId="{22D5E0AF-2525-42EA-A68C-3FA5CEC172F6}" type="presOf" srcId="{299507E4-BD3C-49B7-9442-539655E2DE62}" destId="{475DDD64-E59A-42F7-99DD-78E8E2DFF251}" srcOrd="0" destOrd="0" presId="urn:microsoft.com/office/officeart/2005/8/layout/vList2"/>
    <dgm:cxn modelId="{408D41BB-D10E-4756-AC3A-DACB88B3CA01}" type="presOf" srcId="{E68E07EC-0C45-472A-B232-0D2C0F882856}" destId="{4FB523A3-C54B-4E33-AD1B-9B3B4CD32A96}" srcOrd="0" destOrd="0" presId="urn:microsoft.com/office/officeart/2005/8/layout/vList2"/>
    <dgm:cxn modelId="{FD04C2E2-EF9D-425F-92C5-01CE7E7CF715}" srcId="{299507E4-BD3C-49B7-9442-539655E2DE62}" destId="{FDA4AA9C-001D-4D9E-9629-7B006E2572BC}" srcOrd="3" destOrd="0" parTransId="{48C64110-D369-4E53-ADF3-C355F1E328B9}" sibTransId="{874EC293-87CF-4D3F-9984-21E285A95CCF}"/>
    <dgm:cxn modelId="{E5BC47CA-A30F-488E-A81A-65A36DBE24EA}" srcId="{299507E4-BD3C-49B7-9442-539655E2DE62}" destId="{E68E07EC-0C45-472A-B232-0D2C0F882856}" srcOrd="2" destOrd="0" parTransId="{84A805D5-F114-45D7-8B06-CF37C18789B6}" sibTransId="{3D0EDA79-B958-408F-869A-6778F0060ABC}"/>
    <dgm:cxn modelId="{B03A3595-71B6-47EA-804B-90E2363321B1}" type="presParOf" srcId="{475DDD64-E59A-42F7-99DD-78E8E2DFF251}" destId="{4FB99EEE-FE06-49C4-8154-93EE722D7A58}" srcOrd="0" destOrd="0" presId="urn:microsoft.com/office/officeart/2005/8/layout/vList2"/>
    <dgm:cxn modelId="{B4B06724-3756-42EF-B324-5A798D04C0C2}" type="presParOf" srcId="{475DDD64-E59A-42F7-99DD-78E8E2DFF251}" destId="{6BDDB8D5-81CA-4423-A2AB-7C857316C489}" srcOrd="1" destOrd="0" presId="urn:microsoft.com/office/officeart/2005/8/layout/vList2"/>
    <dgm:cxn modelId="{3478216C-9CB5-413A-93DD-DA1445B3D3D9}" type="presParOf" srcId="{475DDD64-E59A-42F7-99DD-78E8E2DFF251}" destId="{B896706F-3243-48D4-8A65-2B0CACEF0449}" srcOrd="2" destOrd="0" presId="urn:microsoft.com/office/officeart/2005/8/layout/vList2"/>
    <dgm:cxn modelId="{3D2F7AC4-7630-4B14-BF88-0A51809A32D3}" type="presParOf" srcId="{475DDD64-E59A-42F7-99DD-78E8E2DFF251}" destId="{C100EAEA-5171-4E56-A2AD-FF2AB9CB12DE}" srcOrd="3" destOrd="0" presId="urn:microsoft.com/office/officeart/2005/8/layout/vList2"/>
    <dgm:cxn modelId="{A9314178-352C-41BE-B632-8572FEF9C8C9}" type="presParOf" srcId="{475DDD64-E59A-42F7-99DD-78E8E2DFF251}" destId="{4FB523A3-C54B-4E33-AD1B-9B3B4CD32A96}" srcOrd="4" destOrd="0" presId="urn:microsoft.com/office/officeart/2005/8/layout/vList2"/>
    <dgm:cxn modelId="{DABAD578-81C2-4BE8-B41B-1D13160E0864}" type="presParOf" srcId="{475DDD64-E59A-42F7-99DD-78E8E2DFF251}" destId="{B33FC7B0-3EB1-4D2D-A8F1-B2E848448FBA}" srcOrd="5" destOrd="0" presId="urn:microsoft.com/office/officeart/2005/8/layout/vList2"/>
    <dgm:cxn modelId="{A7DBABD9-EA83-48FA-8A6B-D1D7D5DAE681}" type="presParOf" srcId="{475DDD64-E59A-42F7-99DD-78E8E2DFF251}" destId="{891221D6-FCDC-4413-B022-9F5FC02408F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12129D-067E-4B85-9F68-6162C5B877A3}"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B13ADA33-4C34-4596-993E-0447C659B364}">
      <dgm:prSet phldrT="[Text]"/>
      <dgm:spPr>
        <a:ln>
          <a:noFill/>
        </a:ln>
      </dgm:spPr>
      <dgm:t>
        <a:bodyPr/>
        <a:lstStyle/>
        <a:p>
          <a:r>
            <a:rPr lang="en-US" b="1" dirty="0">
              <a:solidFill>
                <a:schemeClr val="tx1"/>
              </a:solidFill>
              <a:latin typeface="Malgun Gothic" panose="020B0503020000020004" pitchFamily="34" charset="-127"/>
              <a:ea typeface="Malgun Gothic" panose="020B0503020000020004" pitchFamily="34" charset="-127"/>
            </a:rPr>
            <a:t>Nest folders within folders</a:t>
          </a:r>
        </a:p>
      </dgm:t>
    </dgm:pt>
    <dgm:pt modelId="{55E0562A-631B-4FA3-BA7A-DF760A76C5D6}" type="parTrans" cxnId="{8BD886FB-EA36-4ADE-8B07-2FF6F6A562F3}">
      <dgm:prSet/>
      <dgm:spPr/>
      <dgm:t>
        <a:bodyPr/>
        <a:lstStyle/>
        <a:p>
          <a:endParaRPr lang="en-US"/>
        </a:p>
      </dgm:t>
    </dgm:pt>
    <dgm:pt modelId="{FB3F64D6-E18B-4B04-AEB7-15FEB9F8CD4C}" type="sibTrans" cxnId="{8BD886FB-EA36-4ADE-8B07-2FF6F6A562F3}">
      <dgm:prSet/>
      <dgm:spPr/>
      <dgm:t>
        <a:bodyPr/>
        <a:lstStyle/>
        <a:p>
          <a:endParaRPr lang="en-US"/>
        </a:p>
      </dgm:t>
    </dgm:pt>
    <dgm:pt modelId="{8EE69FFE-21C4-436A-8DAB-F5E1B12E250C}">
      <dgm:prSet phldrT="[Text]"/>
      <dgm:spPr>
        <a:ln>
          <a:noFill/>
        </a:ln>
      </dgm:spPr>
      <dgm:t>
        <a:bodyPr/>
        <a:lstStyle/>
        <a:p>
          <a:r>
            <a:rPr lang="en-US" b="1" dirty="0">
              <a:solidFill>
                <a:schemeClr val="tx1"/>
              </a:solidFill>
              <a:latin typeface="Malgun Gothic" panose="020B0503020000020004" pitchFamily="34" charset="-127"/>
              <a:ea typeface="Malgun Gothic" panose="020B0503020000020004" pitchFamily="34" charset="-127"/>
            </a:rPr>
            <a:t>Empty your recycle bin regularly</a:t>
          </a:r>
        </a:p>
      </dgm:t>
    </dgm:pt>
    <dgm:pt modelId="{634464B2-D56B-441E-9156-16DCAD15D841}" type="parTrans" cxnId="{22457BBD-4EB1-46D2-97EC-6CEACE9C6034}">
      <dgm:prSet/>
      <dgm:spPr/>
      <dgm:t>
        <a:bodyPr/>
        <a:lstStyle/>
        <a:p>
          <a:endParaRPr lang="en-US"/>
        </a:p>
      </dgm:t>
    </dgm:pt>
    <dgm:pt modelId="{56A1D103-4843-4DC6-B5F4-29D0F772708F}" type="sibTrans" cxnId="{22457BBD-4EB1-46D2-97EC-6CEACE9C6034}">
      <dgm:prSet/>
      <dgm:spPr/>
      <dgm:t>
        <a:bodyPr/>
        <a:lstStyle/>
        <a:p>
          <a:endParaRPr lang="en-US"/>
        </a:p>
      </dgm:t>
    </dgm:pt>
    <dgm:pt modelId="{FD5575F8-7118-4D90-B5E5-DEA1FCC84100}">
      <dgm:prSet phldrT="[Text]"/>
      <dgm:spPr>
        <a:ln>
          <a:noFill/>
        </a:ln>
      </dgm:spPr>
      <dgm:t>
        <a:bodyPr/>
        <a:lstStyle/>
        <a:p>
          <a:r>
            <a:rPr lang="en-US" b="1" dirty="0">
              <a:solidFill>
                <a:schemeClr val="tx1"/>
              </a:solidFill>
              <a:latin typeface="Malgun Gothic" panose="020B0503020000020004" pitchFamily="34" charset="-127"/>
              <a:ea typeface="Malgun Gothic" panose="020B0503020000020004" pitchFamily="34" charset="-127"/>
            </a:rPr>
            <a:t>Keep your files in a folder</a:t>
          </a:r>
        </a:p>
      </dgm:t>
    </dgm:pt>
    <dgm:pt modelId="{5590B5BB-3F48-461B-9F9C-EF35F58CDC79}" type="parTrans" cxnId="{C1457D22-4361-4230-831C-FA6E30E8CBC6}">
      <dgm:prSet/>
      <dgm:spPr/>
      <dgm:t>
        <a:bodyPr/>
        <a:lstStyle/>
        <a:p>
          <a:endParaRPr lang="en-US"/>
        </a:p>
      </dgm:t>
    </dgm:pt>
    <dgm:pt modelId="{543577BE-5405-43F1-8CB9-8D56160BC635}" type="sibTrans" cxnId="{C1457D22-4361-4230-831C-FA6E30E8CBC6}">
      <dgm:prSet/>
      <dgm:spPr/>
      <dgm:t>
        <a:bodyPr/>
        <a:lstStyle/>
        <a:p>
          <a:endParaRPr lang="en-US"/>
        </a:p>
      </dgm:t>
    </dgm:pt>
    <dgm:pt modelId="{A9D1AD29-AF28-4484-9334-785EA3EC4CEA}">
      <dgm:prSet phldrT="[Text]"/>
      <dgm:spPr>
        <a:ln>
          <a:noFill/>
        </a:ln>
      </dgm:spPr>
      <dgm:t>
        <a:bodyPr/>
        <a:lstStyle/>
        <a:p>
          <a:r>
            <a:rPr lang="en-US" b="1" dirty="0">
              <a:solidFill>
                <a:schemeClr val="tx1"/>
              </a:solidFill>
              <a:latin typeface="Malgun Gothic" panose="020B0503020000020004" pitchFamily="34" charset="-127"/>
              <a:ea typeface="Malgun Gothic" panose="020B0503020000020004" pitchFamily="34" charset="-127"/>
            </a:rPr>
            <a:t>Give files logical, specific names</a:t>
          </a:r>
        </a:p>
      </dgm:t>
    </dgm:pt>
    <dgm:pt modelId="{19A2EB4C-4309-482E-B287-D747C5D7DC34}" type="parTrans" cxnId="{55E171DF-F142-486A-B6C2-8C8874BAF3C3}">
      <dgm:prSet/>
      <dgm:spPr/>
      <dgm:t>
        <a:bodyPr/>
        <a:lstStyle/>
        <a:p>
          <a:endParaRPr lang="en-US"/>
        </a:p>
      </dgm:t>
    </dgm:pt>
    <dgm:pt modelId="{09839E77-858F-46F3-AC24-2645896391A4}" type="sibTrans" cxnId="{55E171DF-F142-486A-B6C2-8C8874BAF3C3}">
      <dgm:prSet/>
      <dgm:spPr/>
      <dgm:t>
        <a:bodyPr/>
        <a:lstStyle/>
        <a:p>
          <a:endParaRPr lang="en-US"/>
        </a:p>
      </dgm:t>
    </dgm:pt>
    <dgm:pt modelId="{8C145A32-B86B-430F-BA31-558538565058}">
      <dgm:prSet/>
      <dgm:spPr>
        <a:ln>
          <a:noFill/>
        </a:ln>
      </dgm:spPr>
      <dgm:t>
        <a:bodyPr/>
        <a:lstStyle/>
        <a:p>
          <a:r>
            <a:rPr lang="en-US" b="1" dirty="0">
              <a:solidFill>
                <a:schemeClr val="tx1"/>
              </a:solidFill>
              <a:latin typeface="Malgun Gothic" panose="020B0503020000020004" pitchFamily="34" charset="-127"/>
              <a:ea typeface="Malgun Gothic" panose="020B0503020000020004" pitchFamily="34" charset="-127"/>
            </a:rPr>
            <a:t>Maintain a folder structure</a:t>
          </a:r>
        </a:p>
      </dgm:t>
    </dgm:pt>
    <dgm:pt modelId="{A7D616FF-7AD8-422E-A299-D7933D468AA4}" type="parTrans" cxnId="{D8091776-AF93-42E4-9113-A215F0C1B95F}">
      <dgm:prSet/>
      <dgm:spPr/>
      <dgm:t>
        <a:bodyPr/>
        <a:lstStyle/>
        <a:p>
          <a:endParaRPr lang="en-US"/>
        </a:p>
      </dgm:t>
    </dgm:pt>
    <dgm:pt modelId="{DBEEE156-48B3-4D6B-BA91-E0FCF07B3D84}" type="sibTrans" cxnId="{D8091776-AF93-42E4-9113-A215F0C1B95F}">
      <dgm:prSet/>
      <dgm:spPr/>
      <dgm:t>
        <a:bodyPr/>
        <a:lstStyle/>
        <a:p>
          <a:endParaRPr lang="en-US"/>
        </a:p>
      </dgm:t>
    </dgm:pt>
    <dgm:pt modelId="{D77CDE89-3C26-4231-90F6-63F21E601B47}">
      <dgm:prSet/>
      <dgm:spPr>
        <a:ln>
          <a:noFill/>
        </a:ln>
      </dgm:spPr>
      <dgm:t>
        <a:bodyPr/>
        <a:lstStyle/>
        <a:p>
          <a:r>
            <a:rPr lang="en-US" b="1" dirty="0">
              <a:solidFill>
                <a:schemeClr val="tx1"/>
              </a:solidFill>
              <a:latin typeface="Malgun Gothic" panose="020B0503020000020004" pitchFamily="34" charset="-127"/>
              <a:ea typeface="Malgun Gothic" panose="020B0503020000020004" pitchFamily="34" charset="-127"/>
            </a:rPr>
            <a:t>Backup files regularly</a:t>
          </a:r>
        </a:p>
      </dgm:t>
    </dgm:pt>
    <dgm:pt modelId="{2DE089F1-A6DB-4DDF-9808-FF529BC8C9E4}" type="parTrans" cxnId="{53887CF6-88DA-4F6B-9C8A-64E46B3DE558}">
      <dgm:prSet/>
      <dgm:spPr/>
      <dgm:t>
        <a:bodyPr/>
        <a:lstStyle/>
        <a:p>
          <a:endParaRPr lang="en-US"/>
        </a:p>
      </dgm:t>
    </dgm:pt>
    <dgm:pt modelId="{9A52FF5B-8DBD-41F7-8799-52C5326EE79D}" type="sibTrans" cxnId="{53887CF6-88DA-4F6B-9C8A-64E46B3DE558}">
      <dgm:prSet/>
      <dgm:spPr/>
      <dgm:t>
        <a:bodyPr/>
        <a:lstStyle/>
        <a:p>
          <a:endParaRPr lang="en-US"/>
        </a:p>
      </dgm:t>
    </dgm:pt>
    <dgm:pt modelId="{8338DA1A-8654-4F70-9870-1D76B662CCBC}" type="pres">
      <dgm:prSet presAssocID="{5812129D-067E-4B85-9F68-6162C5B877A3}" presName="diagram" presStyleCnt="0">
        <dgm:presLayoutVars>
          <dgm:dir/>
          <dgm:resizeHandles val="exact"/>
        </dgm:presLayoutVars>
      </dgm:prSet>
      <dgm:spPr/>
    </dgm:pt>
    <dgm:pt modelId="{FCF89A40-756C-45C6-A01C-57DBB0EA81FF}" type="pres">
      <dgm:prSet presAssocID="{B13ADA33-4C34-4596-993E-0447C659B364}" presName="node" presStyleLbl="node1" presStyleIdx="0" presStyleCnt="6">
        <dgm:presLayoutVars>
          <dgm:bulletEnabled val="1"/>
        </dgm:presLayoutVars>
      </dgm:prSet>
      <dgm:spPr>
        <a:prstGeom prst="roundRect">
          <a:avLst/>
        </a:prstGeom>
      </dgm:spPr>
    </dgm:pt>
    <dgm:pt modelId="{E2CF10A6-6AB9-47E0-8821-B2C5B3E49346}" type="pres">
      <dgm:prSet presAssocID="{FB3F64D6-E18B-4B04-AEB7-15FEB9F8CD4C}" presName="sibTrans" presStyleCnt="0"/>
      <dgm:spPr/>
    </dgm:pt>
    <dgm:pt modelId="{C6221802-8E71-4CCF-8507-1462ED622B5E}" type="pres">
      <dgm:prSet presAssocID="{8EE69FFE-21C4-436A-8DAB-F5E1B12E250C}" presName="node" presStyleLbl="node1" presStyleIdx="1" presStyleCnt="6">
        <dgm:presLayoutVars>
          <dgm:bulletEnabled val="1"/>
        </dgm:presLayoutVars>
      </dgm:prSet>
      <dgm:spPr>
        <a:prstGeom prst="roundRect">
          <a:avLst/>
        </a:prstGeom>
      </dgm:spPr>
    </dgm:pt>
    <dgm:pt modelId="{7A180BCD-1AA5-4EFA-8238-038D407F6EA5}" type="pres">
      <dgm:prSet presAssocID="{56A1D103-4843-4DC6-B5F4-29D0F772708F}" presName="sibTrans" presStyleCnt="0"/>
      <dgm:spPr/>
    </dgm:pt>
    <dgm:pt modelId="{0C51560C-BF0C-4604-A25A-28E6BEA17F76}" type="pres">
      <dgm:prSet presAssocID="{FD5575F8-7118-4D90-B5E5-DEA1FCC84100}" presName="node" presStyleLbl="node1" presStyleIdx="2" presStyleCnt="6">
        <dgm:presLayoutVars>
          <dgm:bulletEnabled val="1"/>
        </dgm:presLayoutVars>
      </dgm:prSet>
      <dgm:spPr>
        <a:prstGeom prst="roundRect">
          <a:avLst/>
        </a:prstGeom>
      </dgm:spPr>
    </dgm:pt>
    <dgm:pt modelId="{6503B636-A927-49DB-9319-B458C37035BE}" type="pres">
      <dgm:prSet presAssocID="{543577BE-5405-43F1-8CB9-8D56160BC635}" presName="sibTrans" presStyleCnt="0"/>
      <dgm:spPr/>
    </dgm:pt>
    <dgm:pt modelId="{4E66A1F0-2A02-499A-8932-905F286E26A9}" type="pres">
      <dgm:prSet presAssocID="{A9D1AD29-AF28-4484-9334-785EA3EC4CEA}" presName="node" presStyleLbl="node1" presStyleIdx="3" presStyleCnt="6">
        <dgm:presLayoutVars>
          <dgm:bulletEnabled val="1"/>
        </dgm:presLayoutVars>
      </dgm:prSet>
      <dgm:spPr>
        <a:prstGeom prst="roundRect">
          <a:avLst/>
        </a:prstGeom>
      </dgm:spPr>
    </dgm:pt>
    <dgm:pt modelId="{83E3B711-164A-4787-9A2B-0ED32E686D64}" type="pres">
      <dgm:prSet presAssocID="{09839E77-858F-46F3-AC24-2645896391A4}" presName="sibTrans" presStyleCnt="0"/>
      <dgm:spPr/>
    </dgm:pt>
    <dgm:pt modelId="{220D12C0-C85D-488F-A0D8-625908DFEFD8}" type="pres">
      <dgm:prSet presAssocID="{8C145A32-B86B-430F-BA31-558538565058}" presName="node" presStyleLbl="node1" presStyleIdx="4" presStyleCnt="6">
        <dgm:presLayoutVars>
          <dgm:bulletEnabled val="1"/>
        </dgm:presLayoutVars>
      </dgm:prSet>
      <dgm:spPr>
        <a:prstGeom prst="roundRect">
          <a:avLst/>
        </a:prstGeom>
      </dgm:spPr>
    </dgm:pt>
    <dgm:pt modelId="{9F529550-BFDA-41F7-92D5-0C3C9CB722DD}" type="pres">
      <dgm:prSet presAssocID="{DBEEE156-48B3-4D6B-BA91-E0FCF07B3D84}" presName="sibTrans" presStyleCnt="0"/>
      <dgm:spPr/>
    </dgm:pt>
    <dgm:pt modelId="{11746732-34A3-4AD1-B7E4-98E84D4CCB31}" type="pres">
      <dgm:prSet presAssocID="{D77CDE89-3C26-4231-90F6-63F21E601B47}" presName="node" presStyleLbl="node1" presStyleIdx="5" presStyleCnt="6">
        <dgm:presLayoutVars>
          <dgm:bulletEnabled val="1"/>
        </dgm:presLayoutVars>
      </dgm:prSet>
      <dgm:spPr>
        <a:prstGeom prst="roundRect">
          <a:avLst/>
        </a:prstGeom>
      </dgm:spPr>
    </dgm:pt>
  </dgm:ptLst>
  <dgm:cxnLst>
    <dgm:cxn modelId="{C1457D22-4361-4230-831C-FA6E30E8CBC6}" srcId="{5812129D-067E-4B85-9F68-6162C5B877A3}" destId="{FD5575F8-7118-4D90-B5E5-DEA1FCC84100}" srcOrd="2" destOrd="0" parTransId="{5590B5BB-3F48-461B-9F9C-EF35F58CDC79}" sibTransId="{543577BE-5405-43F1-8CB9-8D56160BC635}"/>
    <dgm:cxn modelId="{BFAA816B-FA7F-44C2-BB66-F0ACBED41789}" type="presOf" srcId="{8C145A32-B86B-430F-BA31-558538565058}" destId="{220D12C0-C85D-488F-A0D8-625908DFEFD8}" srcOrd="0" destOrd="0" presId="urn:microsoft.com/office/officeart/2005/8/layout/default"/>
    <dgm:cxn modelId="{540C2C53-1B7A-49FE-A624-94E980544472}" type="presOf" srcId="{B13ADA33-4C34-4596-993E-0447C659B364}" destId="{FCF89A40-756C-45C6-A01C-57DBB0EA81FF}" srcOrd="0" destOrd="0" presId="urn:microsoft.com/office/officeart/2005/8/layout/default"/>
    <dgm:cxn modelId="{D8091776-AF93-42E4-9113-A215F0C1B95F}" srcId="{5812129D-067E-4B85-9F68-6162C5B877A3}" destId="{8C145A32-B86B-430F-BA31-558538565058}" srcOrd="4" destOrd="0" parTransId="{A7D616FF-7AD8-422E-A299-D7933D468AA4}" sibTransId="{DBEEE156-48B3-4D6B-BA91-E0FCF07B3D84}"/>
    <dgm:cxn modelId="{2E8F7976-6CEF-4195-9E03-F84D5BA37301}" type="presOf" srcId="{A9D1AD29-AF28-4484-9334-785EA3EC4CEA}" destId="{4E66A1F0-2A02-499A-8932-905F286E26A9}" srcOrd="0" destOrd="0" presId="urn:microsoft.com/office/officeart/2005/8/layout/default"/>
    <dgm:cxn modelId="{266F29AA-C86C-4B89-8E09-D42CC7EA56B0}" type="presOf" srcId="{5812129D-067E-4B85-9F68-6162C5B877A3}" destId="{8338DA1A-8654-4F70-9870-1D76B662CCBC}" srcOrd="0" destOrd="0" presId="urn:microsoft.com/office/officeart/2005/8/layout/default"/>
    <dgm:cxn modelId="{22457BBD-4EB1-46D2-97EC-6CEACE9C6034}" srcId="{5812129D-067E-4B85-9F68-6162C5B877A3}" destId="{8EE69FFE-21C4-436A-8DAB-F5E1B12E250C}" srcOrd="1" destOrd="0" parTransId="{634464B2-D56B-441E-9156-16DCAD15D841}" sibTransId="{56A1D103-4843-4DC6-B5F4-29D0F772708F}"/>
    <dgm:cxn modelId="{55E171DF-F142-486A-B6C2-8C8874BAF3C3}" srcId="{5812129D-067E-4B85-9F68-6162C5B877A3}" destId="{A9D1AD29-AF28-4484-9334-785EA3EC4CEA}" srcOrd="3" destOrd="0" parTransId="{19A2EB4C-4309-482E-B287-D747C5D7DC34}" sibTransId="{09839E77-858F-46F3-AC24-2645896391A4}"/>
    <dgm:cxn modelId="{4DE850E5-B808-4E25-A2B5-7416011A3E73}" type="presOf" srcId="{FD5575F8-7118-4D90-B5E5-DEA1FCC84100}" destId="{0C51560C-BF0C-4604-A25A-28E6BEA17F76}" srcOrd="0" destOrd="0" presId="urn:microsoft.com/office/officeart/2005/8/layout/default"/>
    <dgm:cxn modelId="{AE0BA3F3-00D6-44A9-B4A1-D5CBE6AEA8F1}" type="presOf" srcId="{D77CDE89-3C26-4231-90F6-63F21E601B47}" destId="{11746732-34A3-4AD1-B7E4-98E84D4CCB31}" srcOrd="0" destOrd="0" presId="urn:microsoft.com/office/officeart/2005/8/layout/default"/>
    <dgm:cxn modelId="{53887CF6-88DA-4F6B-9C8A-64E46B3DE558}" srcId="{5812129D-067E-4B85-9F68-6162C5B877A3}" destId="{D77CDE89-3C26-4231-90F6-63F21E601B47}" srcOrd="5" destOrd="0" parTransId="{2DE089F1-A6DB-4DDF-9808-FF529BC8C9E4}" sibTransId="{9A52FF5B-8DBD-41F7-8799-52C5326EE79D}"/>
    <dgm:cxn modelId="{902469DB-AEB0-415D-8651-60B8995EFCCA}" type="presOf" srcId="{8EE69FFE-21C4-436A-8DAB-F5E1B12E250C}" destId="{C6221802-8E71-4CCF-8507-1462ED622B5E}" srcOrd="0" destOrd="0" presId="urn:microsoft.com/office/officeart/2005/8/layout/default"/>
    <dgm:cxn modelId="{8BD886FB-EA36-4ADE-8B07-2FF6F6A562F3}" srcId="{5812129D-067E-4B85-9F68-6162C5B877A3}" destId="{B13ADA33-4C34-4596-993E-0447C659B364}" srcOrd="0" destOrd="0" parTransId="{55E0562A-631B-4FA3-BA7A-DF760A76C5D6}" sibTransId="{FB3F64D6-E18B-4B04-AEB7-15FEB9F8CD4C}"/>
    <dgm:cxn modelId="{8AFDFECC-8650-48CD-AB29-81CCDF2A64DB}" type="presParOf" srcId="{8338DA1A-8654-4F70-9870-1D76B662CCBC}" destId="{FCF89A40-756C-45C6-A01C-57DBB0EA81FF}" srcOrd="0" destOrd="0" presId="urn:microsoft.com/office/officeart/2005/8/layout/default"/>
    <dgm:cxn modelId="{01805839-284A-451F-B5B5-062AB9EDA964}" type="presParOf" srcId="{8338DA1A-8654-4F70-9870-1D76B662CCBC}" destId="{E2CF10A6-6AB9-47E0-8821-B2C5B3E49346}" srcOrd="1" destOrd="0" presId="urn:microsoft.com/office/officeart/2005/8/layout/default"/>
    <dgm:cxn modelId="{54202433-8E3C-4E31-A0B8-AA920AB863C7}" type="presParOf" srcId="{8338DA1A-8654-4F70-9870-1D76B662CCBC}" destId="{C6221802-8E71-4CCF-8507-1462ED622B5E}" srcOrd="2" destOrd="0" presId="urn:microsoft.com/office/officeart/2005/8/layout/default"/>
    <dgm:cxn modelId="{837C00F9-B229-4D00-AD7A-13C48C98BF17}" type="presParOf" srcId="{8338DA1A-8654-4F70-9870-1D76B662CCBC}" destId="{7A180BCD-1AA5-4EFA-8238-038D407F6EA5}" srcOrd="3" destOrd="0" presId="urn:microsoft.com/office/officeart/2005/8/layout/default"/>
    <dgm:cxn modelId="{B5E0B5AD-134E-4CA8-9473-33B3C55FCF1C}" type="presParOf" srcId="{8338DA1A-8654-4F70-9870-1D76B662CCBC}" destId="{0C51560C-BF0C-4604-A25A-28E6BEA17F76}" srcOrd="4" destOrd="0" presId="urn:microsoft.com/office/officeart/2005/8/layout/default"/>
    <dgm:cxn modelId="{67B7ABDF-60A3-4229-8B95-EDD2DA72372E}" type="presParOf" srcId="{8338DA1A-8654-4F70-9870-1D76B662CCBC}" destId="{6503B636-A927-49DB-9319-B458C37035BE}" srcOrd="5" destOrd="0" presId="urn:microsoft.com/office/officeart/2005/8/layout/default"/>
    <dgm:cxn modelId="{3412BC3B-E0B8-4686-8D9B-112A0B996669}" type="presParOf" srcId="{8338DA1A-8654-4F70-9870-1D76B662CCBC}" destId="{4E66A1F0-2A02-499A-8932-905F286E26A9}" srcOrd="6" destOrd="0" presId="urn:microsoft.com/office/officeart/2005/8/layout/default"/>
    <dgm:cxn modelId="{FBDC8BB8-F1E4-43CA-9C5C-6DF38165FBD0}" type="presParOf" srcId="{8338DA1A-8654-4F70-9870-1D76B662CCBC}" destId="{83E3B711-164A-4787-9A2B-0ED32E686D64}" srcOrd="7" destOrd="0" presId="urn:microsoft.com/office/officeart/2005/8/layout/default"/>
    <dgm:cxn modelId="{AB588464-E209-4E0B-8614-44244CA02BC4}" type="presParOf" srcId="{8338DA1A-8654-4F70-9870-1D76B662CCBC}" destId="{220D12C0-C85D-488F-A0D8-625908DFEFD8}" srcOrd="8" destOrd="0" presId="urn:microsoft.com/office/officeart/2005/8/layout/default"/>
    <dgm:cxn modelId="{4F9771F3-D452-47E2-BC72-E4D924DD1875}" type="presParOf" srcId="{8338DA1A-8654-4F70-9870-1D76B662CCBC}" destId="{9F529550-BFDA-41F7-92D5-0C3C9CB722DD}" srcOrd="9" destOrd="0" presId="urn:microsoft.com/office/officeart/2005/8/layout/default"/>
    <dgm:cxn modelId="{B4961386-D830-46EE-88E2-3D76D7B73DC1}" type="presParOf" srcId="{8338DA1A-8654-4F70-9870-1D76B662CCBC}" destId="{11746732-34A3-4AD1-B7E4-98E84D4CCB31}"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C20E3B-62D5-47F8-B18C-C67D6627DA82}"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A4AD2D2B-1CCB-4ED1-901B-7775A1BAE9E6}">
      <dgm:prSet phldrT="[Text]" custT="1"/>
      <dgm:spPr/>
      <dgm:t>
        <a:bodyPr/>
        <a:lstStyle/>
        <a:p>
          <a:pPr algn="l"/>
          <a:r>
            <a:rPr lang="en-US" sz="3200" b="1" dirty="0">
              <a:latin typeface="Malgun Gothic" panose="020B0503020000020004" pitchFamily="34" charset="-127"/>
              <a:ea typeface="Malgun Gothic" panose="020B0503020000020004" pitchFamily="34" charset="-127"/>
            </a:rPr>
            <a:t>Rachel’s Brownie</a:t>
          </a:r>
        </a:p>
      </dgm:t>
    </dgm:pt>
    <dgm:pt modelId="{FEEDDD0C-C6AF-45F7-97D3-443540949DEF}" type="parTrans" cxnId="{C0DF6B27-128E-498F-832A-F9778F5929F9}">
      <dgm:prSet/>
      <dgm:spPr/>
      <dgm:t>
        <a:bodyPr/>
        <a:lstStyle/>
        <a:p>
          <a:endParaRPr lang="en-US"/>
        </a:p>
      </dgm:t>
    </dgm:pt>
    <dgm:pt modelId="{BC5F0CEC-522E-499E-949E-D94309EA6BAF}" type="sibTrans" cxnId="{C0DF6B27-128E-498F-832A-F9778F5929F9}">
      <dgm:prSet/>
      <dgm:spPr/>
      <dgm:t>
        <a:bodyPr/>
        <a:lstStyle/>
        <a:p>
          <a:endParaRPr lang="en-US"/>
        </a:p>
      </dgm:t>
    </dgm:pt>
    <dgm:pt modelId="{F839AE2E-2A78-4CD5-A89C-7663AB4AAACE}">
      <dgm:prSet phldrT="[Text]" custT="1"/>
      <dgm:spPr/>
      <dgm:t>
        <a:bodyPr/>
        <a:lstStyle/>
        <a:p>
          <a:pPr algn="l"/>
          <a:r>
            <a:rPr lang="en-US" sz="3200" b="1" dirty="0">
              <a:latin typeface="Malgun Gothic" panose="020B0503020000020004" pitchFamily="34" charset="-127"/>
              <a:ea typeface="Malgun Gothic" panose="020B0503020000020004" pitchFamily="34" charset="-127"/>
            </a:rPr>
            <a:t>Recipe</a:t>
          </a:r>
        </a:p>
      </dgm:t>
    </dgm:pt>
    <dgm:pt modelId="{00445335-5CEB-4D83-919C-9DA43E2D327E}" type="parTrans" cxnId="{5A60608E-ECC4-448F-8CAC-A7EA16BF9031}">
      <dgm:prSet/>
      <dgm:spPr/>
      <dgm:t>
        <a:bodyPr/>
        <a:lstStyle/>
        <a:p>
          <a:endParaRPr lang="en-US"/>
        </a:p>
      </dgm:t>
    </dgm:pt>
    <dgm:pt modelId="{57919F52-4064-4B49-90FC-9C03AAADA062}" type="sibTrans" cxnId="{5A60608E-ECC4-448F-8CAC-A7EA16BF9031}">
      <dgm:prSet/>
      <dgm:spPr/>
      <dgm:t>
        <a:bodyPr/>
        <a:lstStyle/>
        <a:p>
          <a:endParaRPr lang="en-US"/>
        </a:p>
      </dgm:t>
    </dgm:pt>
    <dgm:pt modelId="{F29F0B28-A073-4DA7-8AB1-8A126E951BB5}">
      <dgm:prSet phldrT="[Text]" custT="1"/>
      <dgm:spPr/>
      <dgm:t>
        <a:bodyPr/>
        <a:lstStyle/>
        <a:p>
          <a:pPr algn="l"/>
          <a:r>
            <a:rPr lang="en-US" sz="3200" b="1" dirty="0">
              <a:latin typeface="Malgun Gothic" panose="020B0503020000020004" pitchFamily="34" charset="-127"/>
              <a:ea typeface="Malgun Gothic" panose="020B0503020000020004" pitchFamily="34" charset="-127"/>
            </a:rPr>
            <a:t>TEST</a:t>
          </a:r>
        </a:p>
      </dgm:t>
    </dgm:pt>
    <dgm:pt modelId="{FE9269FE-9F9C-4A0C-A997-80608C656576}" type="parTrans" cxnId="{F5B7ADB5-E41C-493A-B5B2-77EDAD742D9D}">
      <dgm:prSet/>
      <dgm:spPr/>
      <dgm:t>
        <a:bodyPr/>
        <a:lstStyle/>
        <a:p>
          <a:endParaRPr lang="en-US"/>
        </a:p>
      </dgm:t>
    </dgm:pt>
    <dgm:pt modelId="{64732F63-5730-448A-9FAF-4058955C420D}" type="sibTrans" cxnId="{F5B7ADB5-E41C-493A-B5B2-77EDAD742D9D}">
      <dgm:prSet/>
      <dgm:spPr/>
      <dgm:t>
        <a:bodyPr/>
        <a:lstStyle/>
        <a:p>
          <a:endParaRPr lang="en-US"/>
        </a:p>
      </dgm:t>
    </dgm:pt>
    <dgm:pt modelId="{776DD542-112D-4262-B36D-9A54C38D507A}">
      <dgm:prSet custT="1"/>
      <dgm:spPr/>
      <dgm:t>
        <a:bodyPr/>
        <a:lstStyle/>
        <a:p>
          <a:pPr algn="l"/>
          <a:r>
            <a:rPr lang="en-US" sz="3200" b="1" dirty="0">
              <a:latin typeface="Malgun Gothic" panose="020B0503020000020004" pitchFamily="34" charset="-127"/>
              <a:ea typeface="Malgun Gothic" panose="020B0503020000020004" pitchFamily="34" charset="-127"/>
            </a:rPr>
            <a:t>09-2022</a:t>
          </a:r>
        </a:p>
      </dgm:t>
    </dgm:pt>
    <dgm:pt modelId="{B4675F52-5EF7-488A-A2F0-95C7C50D286C}" type="parTrans" cxnId="{EA8941C6-CC70-4B51-8C2E-76104FF1AE04}">
      <dgm:prSet/>
      <dgm:spPr/>
      <dgm:t>
        <a:bodyPr/>
        <a:lstStyle/>
        <a:p>
          <a:endParaRPr lang="en-US"/>
        </a:p>
      </dgm:t>
    </dgm:pt>
    <dgm:pt modelId="{91717A58-104E-4651-BC26-2B1760E7561C}" type="sibTrans" cxnId="{EA8941C6-CC70-4B51-8C2E-76104FF1AE04}">
      <dgm:prSet/>
      <dgm:spPr/>
      <dgm:t>
        <a:bodyPr/>
        <a:lstStyle/>
        <a:p>
          <a:endParaRPr lang="en-US"/>
        </a:p>
      </dgm:t>
    </dgm:pt>
    <dgm:pt modelId="{AEDC855B-BF98-4940-A4AF-50656F7944AC}" type="pres">
      <dgm:prSet presAssocID="{E5C20E3B-62D5-47F8-B18C-C67D6627DA82}" presName="Name0" presStyleCnt="0">
        <dgm:presLayoutVars>
          <dgm:dir/>
          <dgm:resizeHandles val="exact"/>
        </dgm:presLayoutVars>
      </dgm:prSet>
      <dgm:spPr/>
    </dgm:pt>
    <dgm:pt modelId="{4C6164FC-D834-4DBC-91C7-F83612F655E9}" type="pres">
      <dgm:prSet presAssocID="{A4AD2D2B-1CCB-4ED1-901B-7775A1BAE9E6}" presName="parTxOnly" presStyleLbl="node1" presStyleIdx="0" presStyleCnt="4" custScaleX="52288" custLinFactNeighborX="1459" custLinFactNeighborY="0">
        <dgm:presLayoutVars>
          <dgm:bulletEnabled val="1"/>
        </dgm:presLayoutVars>
      </dgm:prSet>
      <dgm:spPr/>
    </dgm:pt>
    <dgm:pt modelId="{F33124F4-4E77-4E55-81D2-09204C592487}" type="pres">
      <dgm:prSet presAssocID="{BC5F0CEC-522E-499E-949E-D94309EA6BAF}" presName="parSpace" presStyleCnt="0"/>
      <dgm:spPr/>
    </dgm:pt>
    <dgm:pt modelId="{216948B8-8668-482B-A40D-FC69D9C11705}" type="pres">
      <dgm:prSet presAssocID="{F839AE2E-2A78-4CD5-A89C-7663AB4AAACE}" presName="parTxOnly" presStyleLbl="node1" presStyleIdx="1" presStyleCnt="4" custScaleX="36201">
        <dgm:presLayoutVars>
          <dgm:bulletEnabled val="1"/>
        </dgm:presLayoutVars>
      </dgm:prSet>
      <dgm:spPr/>
    </dgm:pt>
    <dgm:pt modelId="{CBF33187-205A-4E48-9696-363937018D0D}" type="pres">
      <dgm:prSet presAssocID="{57919F52-4064-4B49-90FC-9C03AAADA062}" presName="parSpace" presStyleCnt="0"/>
      <dgm:spPr/>
    </dgm:pt>
    <dgm:pt modelId="{E48CD0FF-4FA8-40B5-B9AA-68EC4DCFD11F}" type="pres">
      <dgm:prSet presAssocID="{F29F0B28-A073-4DA7-8AB1-8A126E951BB5}" presName="parTxOnly" presStyleLbl="node1" presStyleIdx="2" presStyleCnt="4" custScaleX="35566">
        <dgm:presLayoutVars>
          <dgm:bulletEnabled val="1"/>
        </dgm:presLayoutVars>
      </dgm:prSet>
      <dgm:spPr/>
    </dgm:pt>
    <dgm:pt modelId="{C221B01C-948D-4C49-A970-195696E0B98F}" type="pres">
      <dgm:prSet presAssocID="{64732F63-5730-448A-9FAF-4058955C420D}" presName="parSpace" presStyleCnt="0"/>
      <dgm:spPr/>
    </dgm:pt>
    <dgm:pt modelId="{7311A9B5-5EC0-42A8-A2EE-3A01F2EB8CB8}" type="pres">
      <dgm:prSet presAssocID="{776DD542-112D-4262-B36D-9A54C38D507A}" presName="parTxOnly" presStyleLbl="node1" presStyleIdx="3" presStyleCnt="4" custScaleX="24710">
        <dgm:presLayoutVars>
          <dgm:bulletEnabled val="1"/>
        </dgm:presLayoutVars>
      </dgm:prSet>
      <dgm:spPr/>
    </dgm:pt>
  </dgm:ptLst>
  <dgm:cxnLst>
    <dgm:cxn modelId="{81885716-F4C8-43B2-8E99-48372D97AD41}" type="presOf" srcId="{F29F0B28-A073-4DA7-8AB1-8A126E951BB5}" destId="{E48CD0FF-4FA8-40B5-B9AA-68EC4DCFD11F}" srcOrd="0" destOrd="0" presId="urn:microsoft.com/office/officeart/2005/8/layout/hChevron3"/>
    <dgm:cxn modelId="{C0DF6B27-128E-498F-832A-F9778F5929F9}" srcId="{E5C20E3B-62D5-47F8-B18C-C67D6627DA82}" destId="{A4AD2D2B-1CCB-4ED1-901B-7775A1BAE9E6}" srcOrd="0" destOrd="0" parTransId="{FEEDDD0C-C6AF-45F7-97D3-443540949DEF}" sibTransId="{BC5F0CEC-522E-499E-949E-D94309EA6BAF}"/>
    <dgm:cxn modelId="{2B5BF874-C4EF-4FCF-AD8F-44FEBB72737A}" type="presOf" srcId="{776DD542-112D-4262-B36D-9A54C38D507A}" destId="{7311A9B5-5EC0-42A8-A2EE-3A01F2EB8CB8}" srcOrd="0" destOrd="0" presId="urn:microsoft.com/office/officeart/2005/8/layout/hChevron3"/>
    <dgm:cxn modelId="{5A60608E-ECC4-448F-8CAC-A7EA16BF9031}" srcId="{E5C20E3B-62D5-47F8-B18C-C67D6627DA82}" destId="{F839AE2E-2A78-4CD5-A89C-7663AB4AAACE}" srcOrd="1" destOrd="0" parTransId="{00445335-5CEB-4D83-919C-9DA43E2D327E}" sibTransId="{57919F52-4064-4B49-90FC-9C03AAADA062}"/>
    <dgm:cxn modelId="{F5B7ADB5-E41C-493A-B5B2-77EDAD742D9D}" srcId="{E5C20E3B-62D5-47F8-B18C-C67D6627DA82}" destId="{F29F0B28-A073-4DA7-8AB1-8A126E951BB5}" srcOrd="2" destOrd="0" parTransId="{FE9269FE-9F9C-4A0C-A997-80608C656576}" sibTransId="{64732F63-5730-448A-9FAF-4058955C420D}"/>
    <dgm:cxn modelId="{0A2939B7-2E4A-4B50-874D-190CB5A3BFBF}" type="presOf" srcId="{A4AD2D2B-1CCB-4ED1-901B-7775A1BAE9E6}" destId="{4C6164FC-D834-4DBC-91C7-F83612F655E9}" srcOrd="0" destOrd="0" presId="urn:microsoft.com/office/officeart/2005/8/layout/hChevron3"/>
    <dgm:cxn modelId="{C7864DB9-2AAC-4CD0-B055-5E54F4B1A07A}" type="presOf" srcId="{E5C20E3B-62D5-47F8-B18C-C67D6627DA82}" destId="{AEDC855B-BF98-4940-A4AF-50656F7944AC}" srcOrd="0" destOrd="0" presId="urn:microsoft.com/office/officeart/2005/8/layout/hChevron3"/>
    <dgm:cxn modelId="{EA8941C6-CC70-4B51-8C2E-76104FF1AE04}" srcId="{E5C20E3B-62D5-47F8-B18C-C67D6627DA82}" destId="{776DD542-112D-4262-B36D-9A54C38D507A}" srcOrd="3" destOrd="0" parTransId="{B4675F52-5EF7-488A-A2F0-95C7C50D286C}" sibTransId="{91717A58-104E-4651-BC26-2B1760E7561C}"/>
    <dgm:cxn modelId="{0D4ADEEB-DCF2-45CF-83CD-7EC11EEC0027}" type="presOf" srcId="{F839AE2E-2A78-4CD5-A89C-7663AB4AAACE}" destId="{216948B8-8668-482B-A40D-FC69D9C11705}" srcOrd="0" destOrd="0" presId="urn:microsoft.com/office/officeart/2005/8/layout/hChevron3"/>
    <dgm:cxn modelId="{F1572932-0982-444F-9677-C7D925ACCEB2}" type="presParOf" srcId="{AEDC855B-BF98-4940-A4AF-50656F7944AC}" destId="{4C6164FC-D834-4DBC-91C7-F83612F655E9}" srcOrd="0" destOrd="0" presId="urn:microsoft.com/office/officeart/2005/8/layout/hChevron3"/>
    <dgm:cxn modelId="{4A629186-FF29-4D52-BF48-911D4B64FBDC}" type="presParOf" srcId="{AEDC855B-BF98-4940-A4AF-50656F7944AC}" destId="{F33124F4-4E77-4E55-81D2-09204C592487}" srcOrd="1" destOrd="0" presId="urn:microsoft.com/office/officeart/2005/8/layout/hChevron3"/>
    <dgm:cxn modelId="{99052F34-F05C-4C65-8664-BA4561AFDC01}" type="presParOf" srcId="{AEDC855B-BF98-4940-A4AF-50656F7944AC}" destId="{216948B8-8668-482B-A40D-FC69D9C11705}" srcOrd="2" destOrd="0" presId="urn:microsoft.com/office/officeart/2005/8/layout/hChevron3"/>
    <dgm:cxn modelId="{C82FABCF-6710-41FF-8751-8E1705B06C32}" type="presParOf" srcId="{AEDC855B-BF98-4940-A4AF-50656F7944AC}" destId="{CBF33187-205A-4E48-9696-363937018D0D}" srcOrd="3" destOrd="0" presId="urn:microsoft.com/office/officeart/2005/8/layout/hChevron3"/>
    <dgm:cxn modelId="{5F71276A-A45A-48FD-8514-324DD73060E5}" type="presParOf" srcId="{AEDC855B-BF98-4940-A4AF-50656F7944AC}" destId="{E48CD0FF-4FA8-40B5-B9AA-68EC4DCFD11F}" srcOrd="4" destOrd="0" presId="urn:microsoft.com/office/officeart/2005/8/layout/hChevron3"/>
    <dgm:cxn modelId="{EA32856B-943B-497F-A0DE-ED52E909BFF8}" type="presParOf" srcId="{AEDC855B-BF98-4940-A4AF-50656F7944AC}" destId="{C221B01C-948D-4C49-A970-195696E0B98F}" srcOrd="5" destOrd="0" presId="urn:microsoft.com/office/officeart/2005/8/layout/hChevron3"/>
    <dgm:cxn modelId="{5EB7C512-18D9-4174-A8AD-7E0F4D895183}" type="presParOf" srcId="{AEDC855B-BF98-4940-A4AF-50656F7944AC}" destId="{7311A9B5-5EC0-42A8-A2EE-3A01F2EB8CB8}"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9EEE-FE06-49C4-8154-93EE722D7A58}">
      <dsp:nvSpPr>
        <dsp:cNvPr id="0" name=""/>
        <dsp:cNvSpPr/>
      </dsp:nvSpPr>
      <dsp:spPr>
        <a:xfrm>
          <a:off x="644280" y="19814"/>
          <a:ext cx="3893039" cy="908492"/>
        </a:xfrm>
        <a:prstGeom prst="roundRect">
          <a:avLst/>
        </a:prstGeom>
        <a:solidFill>
          <a:schemeClr val="lt1">
            <a:hueOff val="0"/>
            <a:satOff val="0"/>
            <a:lumOff val="0"/>
            <a:alphaOff val="0"/>
          </a:schemeClr>
        </a:solidFill>
        <a:ln w="38100" cap="flat" cmpd="sng" algn="ctr">
          <a:solidFill>
            <a:schemeClr val="accent3"/>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Malgun Gothic" panose="020B0503020000020004" pitchFamily="34" charset="-127"/>
              <a:ea typeface="Malgun Gothic" panose="020B0503020000020004" pitchFamily="34" charset="-127"/>
              <a:cs typeface="Segoe UI" panose="020B0502040204020203" pitchFamily="34" charset="0"/>
            </a:rPr>
            <a:t>Trustworthy</a:t>
          </a:r>
        </a:p>
      </dsp:txBody>
      <dsp:txXfrm>
        <a:off x="688629" y="64163"/>
        <a:ext cx="3804341" cy="819794"/>
      </dsp:txXfrm>
    </dsp:sp>
    <dsp:sp modelId="{B896706F-3243-48D4-8A65-2B0CACEF0449}">
      <dsp:nvSpPr>
        <dsp:cNvPr id="0" name=""/>
        <dsp:cNvSpPr/>
      </dsp:nvSpPr>
      <dsp:spPr>
        <a:xfrm>
          <a:off x="644280" y="1040626"/>
          <a:ext cx="3893039" cy="908492"/>
        </a:xfrm>
        <a:prstGeom prst="roundRect">
          <a:avLst/>
        </a:prstGeom>
        <a:solidFill>
          <a:schemeClr val="lt1">
            <a:hueOff val="0"/>
            <a:satOff val="0"/>
            <a:lumOff val="0"/>
            <a:alphaOff val="0"/>
          </a:schemeClr>
        </a:solidFill>
        <a:ln w="38100" cap="flat" cmpd="sng" algn="ctr">
          <a:solidFill>
            <a:schemeClr val="accent3"/>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Malgun Gothic" panose="020B0503020000020004" pitchFamily="34" charset="-127"/>
              <a:ea typeface="Malgun Gothic" panose="020B0503020000020004" pitchFamily="34" charset="-127"/>
              <a:cs typeface="Segoe UI" panose="020B0502040204020203" pitchFamily="34" charset="0"/>
            </a:rPr>
            <a:t>Complete</a:t>
          </a:r>
        </a:p>
      </dsp:txBody>
      <dsp:txXfrm>
        <a:off x="688629" y="1084975"/>
        <a:ext cx="3804341" cy="819794"/>
      </dsp:txXfrm>
    </dsp:sp>
    <dsp:sp modelId="{4FB523A3-C54B-4E33-AD1B-9B3B4CD32A96}">
      <dsp:nvSpPr>
        <dsp:cNvPr id="0" name=""/>
        <dsp:cNvSpPr/>
      </dsp:nvSpPr>
      <dsp:spPr>
        <a:xfrm>
          <a:off x="644280" y="2061439"/>
          <a:ext cx="3893039" cy="908492"/>
        </a:xfrm>
        <a:prstGeom prst="roundRect">
          <a:avLst/>
        </a:prstGeom>
        <a:solidFill>
          <a:schemeClr val="lt1">
            <a:hueOff val="0"/>
            <a:satOff val="0"/>
            <a:lumOff val="0"/>
            <a:alphaOff val="0"/>
          </a:schemeClr>
        </a:solidFill>
        <a:ln w="38100" cap="flat" cmpd="sng" algn="ctr">
          <a:solidFill>
            <a:schemeClr val="accent3"/>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Malgun Gothic" panose="020B0503020000020004" pitchFamily="34" charset="-127"/>
              <a:ea typeface="Malgun Gothic" panose="020B0503020000020004" pitchFamily="34" charset="-127"/>
              <a:cs typeface="Segoe UI" panose="020B0502040204020203" pitchFamily="34" charset="0"/>
            </a:rPr>
            <a:t>Accessible</a:t>
          </a:r>
        </a:p>
      </dsp:txBody>
      <dsp:txXfrm>
        <a:off x="688629" y="2105788"/>
        <a:ext cx="3804341" cy="819794"/>
      </dsp:txXfrm>
    </dsp:sp>
    <dsp:sp modelId="{891221D6-FCDC-4413-B022-9F5FC02408F8}">
      <dsp:nvSpPr>
        <dsp:cNvPr id="0" name=""/>
        <dsp:cNvSpPr/>
      </dsp:nvSpPr>
      <dsp:spPr>
        <a:xfrm>
          <a:off x="644280" y="3082251"/>
          <a:ext cx="3893039" cy="908492"/>
        </a:xfrm>
        <a:prstGeom prst="roundRect">
          <a:avLst/>
        </a:prstGeom>
        <a:solidFill>
          <a:schemeClr val="lt1">
            <a:hueOff val="0"/>
            <a:satOff val="0"/>
            <a:lumOff val="0"/>
            <a:alphaOff val="0"/>
          </a:schemeClr>
        </a:solidFill>
        <a:ln w="38100" cap="flat" cmpd="sng" algn="ctr">
          <a:solidFill>
            <a:schemeClr val="accent3"/>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Malgun Gothic" panose="020B0503020000020004" pitchFamily="34" charset="-127"/>
              <a:ea typeface="Malgun Gothic" panose="020B0503020000020004" pitchFamily="34" charset="-127"/>
              <a:cs typeface="Segoe UI" panose="020B0502040204020203" pitchFamily="34" charset="0"/>
            </a:rPr>
            <a:t>Durable</a:t>
          </a:r>
        </a:p>
      </dsp:txBody>
      <dsp:txXfrm>
        <a:off x="688629" y="3126600"/>
        <a:ext cx="3804341" cy="819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89A40-756C-45C6-A01C-57DBB0EA81FF}">
      <dsp:nvSpPr>
        <dsp:cNvPr id="0" name=""/>
        <dsp:cNvSpPr/>
      </dsp:nvSpPr>
      <dsp:spPr>
        <a:xfrm>
          <a:off x="0" y="370081"/>
          <a:ext cx="2739748" cy="1643848"/>
        </a:xfrm>
        <a:prstGeom prst="round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latin typeface="Malgun Gothic" panose="020B0503020000020004" pitchFamily="34" charset="-127"/>
              <a:ea typeface="Malgun Gothic" panose="020B0503020000020004" pitchFamily="34" charset="-127"/>
            </a:rPr>
            <a:t>Nest folders within folders</a:t>
          </a:r>
        </a:p>
      </dsp:txBody>
      <dsp:txXfrm>
        <a:off x="80246" y="450327"/>
        <a:ext cx="2579256" cy="1483356"/>
      </dsp:txXfrm>
    </dsp:sp>
    <dsp:sp modelId="{C6221802-8E71-4CCF-8507-1462ED622B5E}">
      <dsp:nvSpPr>
        <dsp:cNvPr id="0" name=""/>
        <dsp:cNvSpPr/>
      </dsp:nvSpPr>
      <dsp:spPr>
        <a:xfrm>
          <a:off x="3013722" y="370081"/>
          <a:ext cx="2739748" cy="1643848"/>
        </a:xfrm>
        <a:prstGeom prst="round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latin typeface="Malgun Gothic" panose="020B0503020000020004" pitchFamily="34" charset="-127"/>
              <a:ea typeface="Malgun Gothic" panose="020B0503020000020004" pitchFamily="34" charset="-127"/>
            </a:rPr>
            <a:t>Empty your recycle bin regularly</a:t>
          </a:r>
        </a:p>
      </dsp:txBody>
      <dsp:txXfrm>
        <a:off x="3093968" y="450327"/>
        <a:ext cx="2579256" cy="1483356"/>
      </dsp:txXfrm>
    </dsp:sp>
    <dsp:sp modelId="{0C51560C-BF0C-4604-A25A-28E6BEA17F76}">
      <dsp:nvSpPr>
        <dsp:cNvPr id="0" name=""/>
        <dsp:cNvSpPr/>
      </dsp:nvSpPr>
      <dsp:spPr>
        <a:xfrm>
          <a:off x="6027445" y="370081"/>
          <a:ext cx="2739748" cy="1643848"/>
        </a:xfrm>
        <a:prstGeom prst="round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latin typeface="Malgun Gothic" panose="020B0503020000020004" pitchFamily="34" charset="-127"/>
              <a:ea typeface="Malgun Gothic" panose="020B0503020000020004" pitchFamily="34" charset="-127"/>
            </a:rPr>
            <a:t>Keep your files in a folder</a:t>
          </a:r>
        </a:p>
      </dsp:txBody>
      <dsp:txXfrm>
        <a:off x="6107691" y="450327"/>
        <a:ext cx="2579256" cy="1483356"/>
      </dsp:txXfrm>
    </dsp:sp>
    <dsp:sp modelId="{4E66A1F0-2A02-499A-8932-905F286E26A9}">
      <dsp:nvSpPr>
        <dsp:cNvPr id="0" name=""/>
        <dsp:cNvSpPr/>
      </dsp:nvSpPr>
      <dsp:spPr>
        <a:xfrm>
          <a:off x="0" y="2287905"/>
          <a:ext cx="2739748" cy="1643848"/>
        </a:xfrm>
        <a:prstGeom prst="round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latin typeface="Malgun Gothic" panose="020B0503020000020004" pitchFamily="34" charset="-127"/>
              <a:ea typeface="Malgun Gothic" panose="020B0503020000020004" pitchFamily="34" charset="-127"/>
            </a:rPr>
            <a:t>Give files logical, specific names</a:t>
          </a:r>
        </a:p>
      </dsp:txBody>
      <dsp:txXfrm>
        <a:off x="80246" y="2368151"/>
        <a:ext cx="2579256" cy="1483356"/>
      </dsp:txXfrm>
    </dsp:sp>
    <dsp:sp modelId="{220D12C0-C85D-488F-A0D8-625908DFEFD8}">
      <dsp:nvSpPr>
        <dsp:cNvPr id="0" name=""/>
        <dsp:cNvSpPr/>
      </dsp:nvSpPr>
      <dsp:spPr>
        <a:xfrm>
          <a:off x="3013722" y="2287905"/>
          <a:ext cx="2739748" cy="1643848"/>
        </a:xfrm>
        <a:prstGeom prst="round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latin typeface="Malgun Gothic" panose="020B0503020000020004" pitchFamily="34" charset="-127"/>
              <a:ea typeface="Malgun Gothic" panose="020B0503020000020004" pitchFamily="34" charset="-127"/>
            </a:rPr>
            <a:t>Maintain a folder structure</a:t>
          </a:r>
        </a:p>
      </dsp:txBody>
      <dsp:txXfrm>
        <a:off x="3093968" y="2368151"/>
        <a:ext cx="2579256" cy="1483356"/>
      </dsp:txXfrm>
    </dsp:sp>
    <dsp:sp modelId="{11746732-34A3-4AD1-B7E4-98E84D4CCB31}">
      <dsp:nvSpPr>
        <dsp:cNvPr id="0" name=""/>
        <dsp:cNvSpPr/>
      </dsp:nvSpPr>
      <dsp:spPr>
        <a:xfrm>
          <a:off x="6027445" y="2287905"/>
          <a:ext cx="2739748" cy="1643848"/>
        </a:xfrm>
        <a:prstGeom prst="round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latin typeface="Malgun Gothic" panose="020B0503020000020004" pitchFamily="34" charset="-127"/>
              <a:ea typeface="Malgun Gothic" panose="020B0503020000020004" pitchFamily="34" charset="-127"/>
            </a:rPr>
            <a:t>Backup files regularly</a:t>
          </a:r>
        </a:p>
      </dsp:txBody>
      <dsp:txXfrm>
        <a:off x="6107691" y="2368151"/>
        <a:ext cx="2579256" cy="1483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164FC-D834-4DBC-91C7-F83612F655E9}">
      <dsp:nvSpPr>
        <dsp:cNvPr id="0" name=""/>
        <dsp:cNvSpPr/>
      </dsp:nvSpPr>
      <dsp:spPr>
        <a:xfrm>
          <a:off x="644068" y="0"/>
          <a:ext cx="5652245" cy="813664"/>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85344" rIns="42672" bIns="85344"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Malgun Gothic" panose="020B0503020000020004" pitchFamily="34" charset="-127"/>
              <a:ea typeface="Malgun Gothic" panose="020B0503020000020004" pitchFamily="34" charset="-127"/>
            </a:rPr>
            <a:t>Rachel’s Brownie</a:t>
          </a:r>
        </a:p>
      </dsp:txBody>
      <dsp:txXfrm>
        <a:off x="644068" y="0"/>
        <a:ext cx="5448829" cy="813664"/>
      </dsp:txXfrm>
    </dsp:sp>
    <dsp:sp modelId="{216948B8-8668-482B-A40D-FC69D9C11705}">
      <dsp:nvSpPr>
        <dsp:cNvPr id="0" name=""/>
        <dsp:cNvSpPr/>
      </dsp:nvSpPr>
      <dsp:spPr>
        <a:xfrm>
          <a:off x="4102804" y="0"/>
          <a:ext cx="3913267" cy="813664"/>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Malgun Gothic" panose="020B0503020000020004" pitchFamily="34" charset="-127"/>
              <a:ea typeface="Malgun Gothic" panose="020B0503020000020004" pitchFamily="34" charset="-127"/>
            </a:rPr>
            <a:t>Recipe</a:t>
          </a:r>
        </a:p>
      </dsp:txBody>
      <dsp:txXfrm>
        <a:off x="4509636" y="0"/>
        <a:ext cx="3099603" cy="813664"/>
      </dsp:txXfrm>
    </dsp:sp>
    <dsp:sp modelId="{E48CD0FF-4FA8-40B5-B9AA-68EC4DCFD11F}">
      <dsp:nvSpPr>
        <dsp:cNvPr id="0" name=""/>
        <dsp:cNvSpPr/>
      </dsp:nvSpPr>
      <dsp:spPr>
        <a:xfrm>
          <a:off x="5854105" y="0"/>
          <a:ext cx="3844625" cy="813664"/>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Malgun Gothic" panose="020B0503020000020004" pitchFamily="34" charset="-127"/>
              <a:ea typeface="Malgun Gothic" panose="020B0503020000020004" pitchFamily="34" charset="-127"/>
            </a:rPr>
            <a:t>TEST</a:t>
          </a:r>
        </a:p>
      </dsp:txBody>
      <dsp:txXfrm>
        <a:off x="6260937" y="0"/>
        <a:ext cx="3030961" cy="813664"/>
      </dsp:txXfrm>
    </dsp:sp>
    <dsp:sp modelId="{7311A9B5-5EC0-42A8-A2EE-3A01F2EB8CB8}">
      <dsp:nvSpPr>
        <dsp:cNvPr id="0" name=""/>
        <dsp:cNvSpPr/>
      </dsp:nvSpPr>
      <dsp:spPr>
        <a:xfrm>
          <a:off x="7536764" y="0"/>
          <a:ext cx="2671109" cy="813664"/>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Malgun Gothic" panose="020B0503020000020004" pitchFamily="34" charset="-127"/>
              <a:ea typeface="Malgun Gothic" panose="020B0503020000020004" pitchFamily="34" charset="-127"/>
            </a:rPr>
            <a:t>09-2022</a:t>
          </a:r>
        </a:p>
      </dsp:txBody>
      <dsp:txXfrm>
        <a:off x="7943596" y="0"/>
        <a:ext cx="1857445" cy="8136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B42C08-4278-47D1-8B62-8D7BC2BBB54B}" type="datetimeFigureOut">
              <a:rPr lang="en-US" smtClean="0"/>
              <a:t>10/17/2022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CA9927-900F-4937-B120-7A3DF47AB030}" type="slidenum">
              <a:rPr lang="en-US" smtClean="0"/>
              <a:t>‹#›</a:t>
            </a:fld>
            <a:endParaRPr lang="en-US" dirty="0"/>
          </a:p>
        </p:txBody>
      </p:sp>
    </p:spTree>
    <p:extLst>
      <p:ext uri="{BB962C8B-B14F-4D97-AF65-F5344CB8AC3E}">
        <p14:creationId xmlns:p14="http://schemas.microsoft.com/office/powerpoint/2010/main" val="3936827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8137F4-2F64-43BB-B9E2-532DAC81124A}" type="datetimeFigureOut">
              <a:rPr lang="en-US" smtClean="0"/>
              <a:t>10/17/2022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C5C63-3014-4DCC-837C-947F6C6EA7E9}" type="slidenum">
              <a:rPr lang="en-US" smtClean="0"/>
              <a:t>‹#›</a:t>
            </a:fld>
            <a:endParaRPr lang="en-US" dirty="0"/>
          </a:p>
        </p:txBody>
      </p:sp>
    </p:spTree>
    <p:extLst>
      <p:ext uri="{BB962C8B-B14F-4D97-AF65-F5344CB8AC3E}">
        <p14:creationId xmlns:p14="http://schemas.microsoft.com/office/powerpoint/2010/main" val="3504048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Welcome to </a:t>
            </a:r>
            <a:r>
              <a:rPr lang="en-US" b="1" dirty="0"/>
              <a:t>Electronic Records Management from Creation to Disposition</a:t>
            </a:r>
          </a:p>
          <a:p>
            <a:endParaRPr lang="en-US" b="1" dirty="0"/>
          </a:p>
          <a:p>
            <a:r>
              <a:rPr lang="en-US" dirty="0"/>
              <a:t>My name is Rachel Wilson. </a:t>
            </a:r>
          </a:p>
          <a:p>
            <a:endParaRPr lang="en-US" dirty="0"/>
          </a:p>
          <a:p>
            <a:r>
              <a:rPr lang="en-US" dirty="0"/>
              <a:t>I'm more than a year into my consultant role with the Records Management Team at the Washington State Archives and I’m here to say that I’m still learning. Feeling like a perpetual student can be uncomfortable, but every day I'm excited by emerging records management tools and concepts. I’m also excited to have this opportunity to learn alongside you all this afternoon. Some of this material is new to me as well, so I look forward to working through any questions you may have at the end of the presentation.</a:t>
            </a:r>
          </a:p>
          <a:p>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1</a:t>
            </a:fld>
            <a:endParaRPr lang="en-US" dirty="0"/>
          </a:p>
        </p:txBody>
      </p:sp>
    </p:spTree>
    <p:extLst>
      <p:ext uri="{BB962C8B-B14F-4D97-AF65-F5344CB8AC3E}">
        <p14:creationId xmlns:p14="http://schemas.microsoft.com/office/powerpoint/2010/main" val="420051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can’t get through an electronic records management training without talking about metadata. Metadata is data about data. Metadata can describe paper or electronic records. But it becomes more important when there is no physical object to interact with. Take this scanned image of a couple feeding a raccoon, for instance. The metadata associated with the digital image is descriptive (photographer, date, content), but also technical (file name). Every electronic record you create or receive is going to have metadata associated with it. This extra information helps to distinguish one electronic record from another. This way, you can retain and provide access to this particular raccoon photo well into the future. </a:t>
            </a:r>
          </a:p>
          <a:p>
            <a:endParaRPr lang="en-US" dirty="0"/>
          </a:p>
          <a:p>
            <a:r>
              <a:rPr lang="en-US" dirty="0"/>
              <a:t>All the electronic records we retain wouldn’t be of much use if we didn’t have the metadata in place to make those records searchable and discoverable. Some metadata is automated, like the set of properties created with every word document. And some metadata is created manually, like subject tags in an Instagram post. Metadata helps us find important details in a document. It lets us know when a record was created and used so that we can apply retention and dispose of it when possible. And it helps organize electronic records to serve the goal of accessibility.</a:t>
            </a:r>
          </a:p>
          <a:p>
            <a:endParaRPr lang="en-US" dirty="0"/>
          </a:p>
          <a:p>
            <a:r>
              <a:rPr lang="en-US" b="1" dirty="0">
                <a:effectLst/>
              </a:rPr>
              <a:t>So, here’s my concrete, actionable advice for metadata: </a:t>
            </a:r>
            <a:endParaRPr lang="en-US" dirty="0"/>
          </a:p>
          <a:p>
            <a:r>
              <a:rPr lang="en-US" dirty="0"/>
              <a:t>Unless you are an information professional, it’s okay to not think about metadata. However, I challenge you to right-click any file on your computer and explore its PROPERTIES. You might be surprised by what you find.</a:t>
            </a:r>
          </a:p>
          <a:p>
            <a:r>
              <a:rPr lang="en-US" i="1" dirty="0">
                <a:solidFill>
                  <a:srgbClr val="FF0000"/>
                </a:solidFill>
              </a:rPr>
              <a:t> </a:t>
            </a:r>
          </a:p>
        </p:txBody>
      </p:sp>
      <p:sp>
        <p:nvSpPr>
          <p:cNvPr id="4" name="Slide Number Placeholder 3"/>
          <p:cNvSpPr>
            <a:spLocks noGrp="1"/>
          </p:cNvSpPr>
          <p:nvPr>
            <p:ph type="sldNum" sz="quarter" idx="10"/>
          </p:nvPr>
        </p:nvSpPr>
        <p:spPr/>
        <p:txBody>
          <a:bodyPr/>
          <a:lstStyle/>
          <a:p>
            <a:fld id="{D0AC5C63-3014-4DCC-837C-947F6C6EA7E9}" type="slidenum">
              <a:rPr lang="en-US" smtClean="0"/>
              <a:t>10</a:t>
            </a:fld>
            <a:endParaRPr lang="en-US" dirty="0"/>
          </a:p>
        </p:txBody>
      </p:sp>
    </p:spTree>
    <p:extLst>
      <p:ext uri="{BB962C8B-B14F-4D97-AF65-F5344CB8AC3E}">
        <p14:creationId xmlns:p14="http://schemas.microsoft.com/office/powerpoint/2010/main" val="1069004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agency representatives managing public records, access is the core of everything we do. Whether coordinating with the public on a public records request, facilitating internal access to support day-to-day operations, or transferring material to the digital archives. Access is a defining goal of the work of electronic records management. Making electronic records accessible means a lot of care and organizational know-how on our parts. But when it works, it makes SO much possible. Visit the Department of Ecology’s website and you can gauge the quality of air you’re breathing all over the state. The Washington State Department of Transportation maintains a live traffic map to keep you safe and informed. And the Washington State Archives helps people connect to their Washington Heritage everyday.</a:t>
            </a:r>
          </a:p>
          <a:p>
            <a:endParaRPr lang="en-US" dirty="0"/>
          </a:p>
          <a:p>
            <a:r>
              <a:rPr lang="en-US" b="1" dirty="0">
                <a:effectLst/>
              </a:rPr>
              <a:t>Accessibility can’t be condensed into one piece of actionable advice.</a:t>
            </a:r>
            <a:endParaRPr lang="en-US" dirty="0"/>
          </a:p>
          <a:p>
            <a:r>
              <a:rPr lang="en-US" dirty="0"/>
              <a:t>The best thing you can do is take a moment to consider how someone else might interact or access your work. As yourself some questions:</a:t>
            </a:r>
          </a:p>
          <a:p>
            <a:pPr marL="171450" indent="-171450">
              <a:buFont typeface="Arial" panose="020B0604020202020204" pitchFamily="34" charset="0"/>
              <a:buChar char="•"/>
            </a:pPr>
            <a:r>
              <a:rPr lang="en-US" dirty="0"/>
              <a:t>Does the language I use confuse, more than help people? </a:t>
            </a:r>
          </a:p>
          <a:p>
            <a:pPr marL="171450" indent="-171450">
              <a:buFont typeface="Arial" panose="020B0604020202020204" pitchFamily="34" charset="0"/>
              <a:buChar char="•"/>
            </a:pPr>
            <a:r>
              <a:rPr lang="en-US" dirty="0"/>
              <a:t>Can this process be simplified? </a:t>
            </a:r>
          </a:p>
          <a:p>
            <a:pPr marL="171450" indent="-171450">
              <a:buFont typeface="Arial" panose="020B0604020202020204" pitchFamily="34" charset="0"/>
              <a:buChar char="•"/>
            </a:pPr>
            <a:r>
              <a:rPr lang="en-US" dirty="0"/>
              <a:t>Does this acronym mean anything to anyone outside of my team?</a:t>
            </a:r>
          </a:p>
          <a:p>
            <a:r>
              <a:rPr lang="en-US" dirty="0"/>
              <a:t>When you think about accessibility, you’re really thinking about others.</a:t>
            </a:r>
          </a:p>
        </p:txBody>
      </p:sp>
      <p:sp>
        <p:nvSpPr>
          <p:cNvPr id="4" name="Slide Number Placeholder 3"/>
          <p:cNvSpPr>
            <a:spLocks noGrp="1"/>
          </p:cNvSpPr>
          <p:nvPr>
            <p:ph type="sldNum" sz="quarter" idx="10"/>
          </p:nvPr>
        </p:nvSpPr>
        <p:spPr/>
        <p:txBody>
          <a:bodyPr/>
          <a:lstStyle/>
          <a:p>
            <a:fld id="{D0AC5C63-3014-4DCC-837C-947F6C6EA7E9}" type="slidenum">
              <a:rPr lang="en-US" smtClean="0"/>
              <a:t>11</a:t>
            </a:fld>
            <a:endParaRPr lang="en-US" dirty="0"/>
          </a:p>
        </p:txBody>
      </p:sp>
    </p:spTree>
    <p:extLst>
      <p:ext uri="{BB962C8B-B14F-4D97-AF65-F5344CB8AC3E}">
        <p14:creationId xmlns:p14="http://schemas.microsoft.com/office/powerpoint/2010/main" val="1627163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storage facilities dominate the landscape of our modern lives. Got more stuff than your home can hold? Put it in a storage facility. Out of sight, out of mind. </a:t>
            </a:r>
          </a:p>
          <a:p>
            <a:endParaRPr lang="en-US" dirty="0"/>
          </a:p>
          <a:p>
            <a:r>
              <a:rPr lang="en-US" dirty="0"/>
              <a:t>Digital storage can have the same effect. But the countless files you manage shouldn't be shoved in a folder without organization or access in mind. It’s 2022 and you can store your files locally on your computer. On a shared drive that everyone in your agency has access to. Maybe your saving files to an external hard drive you keep stored at your desk, or in a cloud serviced by a huge tech company. Choosing </a:t>
            </a:r>
            <a:r>
              <a:rPr lang="en-US" b="1" dirty="0">
                <a:effectLst/>
              </a:rPr>
              <a:t>where</a:t>
            </a:r>
            <a:r>
              <a:rPr lang="en-US" dirty="0"/>
              <a:t> to store your agency’s electronic records is no small decision. Digital storage affects each of the goals of electronic records management.</a:t>
            </a:r>
          </a:p>
        </p:txBody>
      </p:sp>
      <p:sp>
        <p:nvSpPr>
          <p:cNvPr id="4" name="Slide Number Placeholder 3"/>
          <p:cNvSpPr>
            <a:spLocks noGrp="1"/>
          </p:cNvSpPr>
          <p:nvPr>
            <p:ph type="sldNum" sz="quarter" idx="10"/>
          </p:nvPr>
        </p:nvSpPr>
        <p:spPr/>
        <p:txBody>
          <a:bodyPr/>
          <a:lstStyle/>
          <a:p>
            <a:fld id="{D0AC5C63-3014-4DCC-837C-947F6C6EA7E9}" type="slidenum">
              <a:rPr lang="en-US" smtClean="0"/>
              <a:t>12</a:t>
            </a:fld>
            <a:endParaRPr lang="en-US" dirty="0"/>
          </a:p>
        </p:txBody>
      </p:sp>
    </p:spTree>
    <p:extLst>
      <p:ext uri="{BB962C8B-B14F-4D97-AF65-F5344CB8AC3E}">
        <p14:creationId xmlns:p14="http://schemas.microsoft.com/office/powerpoint/2010/main" val="1529456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anything like me, your work is saved and stored across several different platforms. </a:t>
            </a:r>
          </a:p>
          <a:p>
            <a:pPr marL="171450" indent="-171450">
              <a:buFont typeface="Arial" panose="020B0604020202020204" pitchFamily="34" charset="0"/>
              <a:buChar char="•"/>
            </a:pPr>
            <a:r>
              <a:rPr lang="en-US" dirty="0"/>
              <a:t>New emails live in my Outlook until I’ve addressed and filed them away. </a:t>
            </a:r>
          </a:p>
          <a:p>
            <a:pPr marL="171450" indent="-171450">
              <a:buFont typeface="Arial" panose="020B0604020202020204" pitchFamily="34" charset="0"/>
              <a:buChar char="•"/>
            </a:pPr>
            <a:r>
              <a:rPr lang="en-US" dirty="0"/>
              <a:t>I keep active development drafts saved to my local computer drive until I file them away into my team’s content management system.</a:t>
            </a:r>
          </a:p>
          <a:p>
            <a:pPr marL="171450" indent="-171450">
              <a:buFont typeface="Arial" panose="020B0604020202020204" pitchFamily="34" charset="0"/>
              <a:buChar char="•"/>
            </a:pPr>
            <a:r>
              <a:rPr lang="en-US" dirty="0"/>
              <a:t>My office uses a chat application for transitory correspondence.</a:t>
            </a:r>
          </a:p>
          <a:p>
            <a:pPr marL="171450" indent="-171450">
              <a:buFont typeface="Arial" panose="020B0604020202020204" pitchFamily="34" charset="0"/>
              <a:buChar char="•"/>
            </a:pPr>
            <a:r>
              <a:rPr lang="en-US" dirty="0"/>
              <a:t>And I use a shared drive for records I want to share with the team. </a:t>
            </a:r>
          </a:p>
          <a:p>
            <a:pPr marL="0" indent="0">
              <a:buFont typeface="Arial" panose="020B0604020202020204" pitchFamily="34" charset="0"/>
              <a:buNone/>
            </a:pPr>
            <a:endParaRPr lang="en-US" dirty="0"/>
          </a:p>
          <a:p>
            <a:r>
              <a:rPr lang="en-US" dirty="0"/>
              <a:t>If you’re lucky, you may be using an enterprise content management system (ECMS). My team files away most of its electronic records into folders maintained and managed in an ECMS. This software solution helps us fulfill our retention requirements and makes it easier to batch-destroy records that have met retention. Choosing the appropriate storage locations for your agency is all about asking the right kinds of questions:</a:t>
            </a:r>
          </a:p>
          <a:p>
            <a:pPr marL="228600" indent="-228600">
              <a:buFont typeface="+mj-lt"/>
              <a:buAutoNum type="arabicPeriod"/>
            </a:pPr>
            <a:r>
              <a:rPr lang="en-US" dirty="0"/>
              <a:t>How is this storage location secured, and can it balance our privacy and access needs? </a:t>
            </a:r>
          </a:p>
          <a:p>
            <a:pPr marL="228600" indent="-228600">
              <a:buFont typeface="+mj-lt"/>
              <a:buAutoNum type="arabicPeriod"/>
            </a:pPr>
            <a:r>
              <a:rPr lang="en-US" dirty="0"/>
              <a:t>How good is it’s search functionality? Will we be able to find what we need when we need it? </a:t>
            </a:r>
          </a:p>
          <a:p>
            <a:pPr marL="228600" indent="-228600">
              <a:buFont typeface="+mj-lt"/>
              <a:buAutoNum type="arabicPeriod"/>
            </a:pPr>
            <a:r>
              <a:rPr lang="en-US" dirty="0"/>
              <a:t>How can we organize and manage the records we keep in this storage location? </a:t>
            </a:r>
          </a:p>
          <a:p>
            <a:pPr marL="0" indent="0">
              <a:buFont typeface="+mj-lt"/>
              <a:buNone/>
            </a:pPr>
            <a:endParaRPr lang="en-US" dirty="0"/>
          </a:p>
          <a:p>
            <a:r>
              <a:rPr lang="en-US" b="1" dirty="0">
                <a:effectLst/>
              </a:rPr>
              <a:t>So, here’s my concrete, actionable advice for digital storage:</a:t>
            </a:r>
            <a:r>
              <a:rPr lang="en-US" dirty="0"/>
              <a:t> </a:t>
            </a:r>
          </a:p>
          <a:p>
            <a:r>
              <a:rPr lang="en-US" dirty="0"/>
              <a:t>Reach out to your IT team to get an idea of the volume of data that lives across your storage locations. Putting terabytes of data into perspective should inspire you to question your storage present and start planning for your storage future.</a:t>
            </a:r>
          </a:p>
          <a:p>
            <a:pPr marL="0" indent="0">
              <a:buFont typeface="+mj-lt"/>
              <a:buNone/>
            </a:pP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13</a:t>
            </a:fld>
            <a:endParaRPr lang="en-US" dirty="0"/>
          </a:p>
        </p:txBody>
      </p:sp>
    </p:spTree>
    <p:extLst>
      <p:ext uri="{BB962C8B-B14F-4D97-AF65-F5344CB8AC3E}">
        <p14:creationId xmlns:p14="http://schemas.microsoft.com/office/powerpoint/2010/main" val="519443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learned to type using a software program loaded onto a floppy disk and inserted into a computer I’d laugh at today. That was in the early 90’s. You don’t have to have been around for too long to notice how quickly technology changes, and in turn, the electronic records that we create and receive. A lot can happen in the length of a retention period. It’s you and your agency’s responsibility to make sure that your electronic records are accessible no matter what year it is. Conversion and migration are the best strategies for preserving access to your electronic records.</a:t>
            </a:r>
          </a:p>
          <a:p>
            <a:r>
              <a:rPr lang="en-US" dirty="0"/>
              <a:t> </a:t>
            </a:r>
          </a:p>
          <a:p>
            <a:pPr marL="171450" indent="-171450">
              <a:buFont typeface="Arial" panose="020B0604020202020204" pitchFamily="34" charset="0"/>
              <a:buChar char="•"/>
            </a:pPr>
            <a:r>
              <a:rPr lang="en-US" dirty="0"/>
              <a:t>When you convert an electronic record, you are changing its format. </a:t>
            </a:r>
          </a:p>
          <a:p>
            <a:pPr marL="171450" indent="-171450">
              <a:buFont typeface="Arial" panose="020B0604020202020204" pitchFamily="34" charset="0"/>
              <a:buChar char="•"/>
            </a:pPr>
            <a:r>
              <a:rPr lang="en-US" dirty="0"/>
              <a:t>And when you migrate an electronic record, you are moving it to a different location. </a:t>
            </a:r>
          </a:p>
          <a:p>
            <a:pPr marL="171450" indent="-171450">
              <a:buFont typeface="Arial" panose="020B0604020202020204" pitchFamily="34" charset="0"/>
              <a:buChar char="•"/>
            </a:pPr>
            <a:endParaRPr lang="en-US" dirty="0"/>
          </a:p>
          <a:p>
            <a:r>
              <a:rPr lang="en-US" dirty="0"/>
              <a:t>In some cases, you’ll need to convert your files before you can even migrate them, depending on the systems at play. Have you ever had to move your information from one phone to another or from one computer to another? That’s migration. Ever turned a word document into a PDF? That’s conversion. Migration and conversion allow you to meet ALL the goals of electronic records management. </a:t>
            </a:r>
          </a:p>
          <a:p>
            <a:endParaRPr lang="en-US" dirty="0"/>
          </a:p>
          <a:p>
            <a:r>
              <a:rPr lang="en-US" dirty="0"/>
              <a:t>When deciding </a:t>
            </a:r>
            <a:r>
              <a:rPr lang="en-US" i="1" dirty="0">
                <a:effectLst/>
              </a:rPr>
              <a:t>where</a:t>
            </a:r>
            <a:r>
              <a:rPr lang="en-US" dirty="0"/>
              <a:t> to migrate or </a:t>
            </a:r>
            <a:r>
              <a:rPr lang="en-US" i="1" dirty="0">
                <a:effectLst/>
              </a:rPr>
              <a:t>what</a:t>
            </a:r>
            <a:r>
              <a:rPr lang="en-US" dirty="0"/>
              <a:t> to convert your files to, you'll want to consider the following questions:</a:t>
            </a:r>
          </a:p>
          <a:p>
            <a:pPr marL="171450" indent="-171450">
              <a:buFont typeface="Arial" panose="020B0604020202020204" pitchFamily="34" charset="0"/>
              <a:buChar char="•"/>
            </a:pPr>
            <a:r>
              <a:rPr lang="en-US" dirty="0"/>
              <a:t>Will it be accessible? </a:t>
            </a:r>
          </a:p>
          <a:p>
            <a:pPr marL="171450" indent="-171450">
              <a:buFont typeface="Arial" panose="020B0604020202020204" pitchFamily="34" charset="0"/>
              <a:buChar char="•"/>
            </a:pPr>
            <a:r>
              <a:rPr lang="en-US" dirty="0"/>
              <a:t>Can this file format be supported in the long-term? </a:t>
            </a:r>
          </a:p>
          <a:p>
            <a:pPr marL="171450" indent="-171450">
              <a:buFont typeface="Arial" panose="020B0604020202020204" pitchFamily="34" charset="0"/>
              <a:buChar char="•"/>
            </a:pPr>
            <a:r>
              <a:rPr lang="en-US" dirty="0"/>
              <a:t>If you move or convert the files, will they lose anything in the process? </a:t>
            </a:r>
          </a:p>
          <a:p>
            <a:pPr marL="171450" indent="-171450">
              <a:buFont typeface="Arial" panose="020B0604020202020204" pitchFamily="34" charset="0"/>
              <a:buChar char="•"/>
            </a:pPr>
            <a:r>
              <a:rPr lang="en-US" dirty="0"/>
              <a:t>Does the new format or storage location support your business/informational needs? </a:t>
            </a:r>
          </a:p>
          <a:p>
            <a:endParaRPr lang="en-US" dirty="0"/>
          </a:p>
          <a:p>
            <a:r>
              <a:rPr lang="en-US" b="1" dirty="0">
                <a:effectLst/>
              </a:rPr>
              <a:t>My concrete, actionable advice for conversion or migration: </a:t>
            </a:r>
            <a:endParaRPr lang="en-US" dirty="0"/>
          </a:p>
          <a:p>
            <a:r>
              <a:rPr lang="en-US" dirty="0"/>
              <a:t>Start planning for the future and make an inventory of all the file formats and storage locations you use. </a:t>
            </a:r>
          </a:p>
          <a:p>
            <a:pPr lvl="1"/>
            <a:r>
              <a:rPr lang="en-US" dirty="0"/>
              <a:t>Are these formats in heavy rotation or do you need to consider converting to a more appropriate format? </a:t>
            </a:r>
          </a:p>
          <a:p>
            <a:r>
              <a:rPr lang="en-US" dirty="0"/>
              <a:t>How about your storage locations: </a:t>
            </a:r>
          </a:p>
          <a:p>
            <a:pPr lvl="1"/>
            <a:r>
              <a:rPr lang="en-US" dirty="0"/>
              <a:t>Are they secure? Are they even storage solutions? (your email inbox is not a storage solution) </a:t>
            </a:r>
          </a:p>
          <a:p>
            <a:pPr lvl="1"/>
            <a:r>
              <a:rPr lang="en-US" dirty="0"/>
              <a:t>Will they see you through the next ten years of technological evolution? </a:t>
            </a:r>
          </a:p>
        </p:txBody>
      </p:sp>
      <p:sp>
        <p:nvSpPr>
          <p:cNvPr id="4" name="Slide Number Placeholder 3"/>
          <p:cNvSpPr>
            <a:spLocks noGrp="1"/>
          </p:cNvSpPr>
          <p:nvPr>
            <p:ph type="sldNum" sz="quarter" idx="10"/>
          </p:nvPr>
        </p:nvSpPr>
        <p:spPr/>
        <p:txBody>
          <a:bodyPr/>
          <a:lstStyle/>
          <a:p>
            <a:fld id="{D0AC5C63-3014-4DCC-837C-947F6C6EA7E9}" type="slidenum">
              <a:rPr lang="en-US" smtClean="0"/>
              <a:t>14</a:t>
            </a:fld>
            <a:endParaRPr lang="en-US" dirty="0"/>
          </a:p>
        </p:txBody>
      </p:sp>
    </p:spTree>
    <p:extLst>
      <p:ext uri="{BB962C8B-B14F-4D97-AF65-F5344CB8AC3E}">
        <p14:creationId xmlns:p14="http://schemas.microsoft.com/office/powerpoint/2010/main" val="537344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Privacy and security are concepts that have come up earlier in this presentation, but let's focus-in. Electronic records are more accessible, but that access creates greater opportunity for information to fall into the wrong hands. These records can include sensitive data that could jeopardize a person or agency’s privacy and sense of security. </a:t>
            </a:r>
          </a:p>
          <a:p>
            <a:endParaRPr lang="en-US" dirty="0"/>
          </a:p>
          <a:p>
            <a:r>
              <a:rPr lang="en-US" dirty="0"/>
              <a:t>Data privacy is regulated by US law. It is our responsibility to use electronic records management to exert control over the sensitive information in our care. The potential for making private data public, human error, the exponential growth of information, and the vulnerabilities of new technologies each poses risk to our agency’s security. </a:t>
            </a:r>
          </a:p>
          <a:p>
            <a:pPr marL="171450" indent="-171450">
              <a:buFont typeface="Arial" panose="020B0604020202020204" pitchFamily="34" charset="0"/>
              <a:buChar char="•"/>
            </a:pPr>
            <a:r>
              <a:rPr lang="en-US" dirty="0"/>
              <a:t>Make sure your agency’s internet connections and data storage are password protected. </a:t>
            </a:r>
          </a:p>
          <a:p>
            <a:pPr marL="171450" indent="-171450">
              <a:buFont typeface="Arial" panose="020B0604020202020204" pitchFamily="34" charset="0"/>
              <a:buChar char="•"/>
            </a:pPr>
            <a:r>
              <a:rPr lang="en-US" dirty="0"/>
              <a:t>Take advantage of any access controls in your electronic storage locations. </a:t>
            </a:r>
          </a:p>
          <a:p>
            <a:pPr marL="171450" indent="-171450">
              <a:buFont typeface="Arial" panose="020B0604020202020204" pitchFamily="34" charset="0"/>
              <a:buChar char="•"/>
            </a:pPr>
            <a:r>
              <a:rPr lang="en-US" dirty="0"/>
              <a:t>Maintain and retain the minimum number of records necessary to conduct business. </a:t>
            </a:r>
          </a:p>
          <a:p>
            <a:pPr marL="171450" indent="-171450">
              <a:buFont typeface="Arial" panose="020B0604020202020204" pitchFamily="34" charset="0"/>
              <a:buChar char="•"/>
            </a:pPr>
            <a:r>
              <a:rPr lang="en-US" dirty="0"/>
              <a:t>Consider encrypting sensitive documents. </a:t>
            </a:r>
          </a:p>
          <a:p>
            <a:r>
              <a:rPr lang="en-US" dirty="0"/>
              <a:t>Focus on the safety precautions you and your agency can control.</a:t>
            </a:r>
          </a:p>
          <a:p>
            <a:endParaRPr lang="en-US" dirty="0"/>
          </a:p>
          <a:p>
            <a:r>
              <a:rPr lang="en-US" b="1" dirty="0">
                <a:effectLst/>
              </a:rPr>
              <a:t>To shore-up your records security</a:t>
            </a:r>
            <a:r>
              <a:rPr lang="en-US" dirty="0"/>
              <a:t>, talk to your IT team. Tell them what you are storing and where. And ask how you can be doing a better job to protect and secure sensitive information.</a:t>
            </a:r>
          </a:p>
        </p:txBody>
      </p:sp>
      <p:sp>
        <p:nvSpPr>
          <p:cNvPr id="4" name="Slide Number Placeholder 3"/>
          <p:cNvSpPr>
            <a:spLocks noGrp="1"/>
          </p:cNvSpPr>
          <p:nvPr>
            <p:ph type="sldNum" sz="quarter" idx="10"/>
          </p:nvPr>
        </p:nvSpPr>
        <p:spPr/>
        <p:txBody>
          <a:bodyPr/>
          <a:lstStyle/>
          <a:p>
            <a:fld id="{D0AC5C63-3014-4DCC-837C-947F6C6EA7E9}" type="slidenum">
              <a:rPr lang="en-US" smtClean="0"/>
              <a:t>15</a:t>
            </a:fld>
            <a:endParaRPr lang="en-US" dirty="0"/>
          </a:p>
        </p:txBody>
      </p:sp>
    </p:spTree>
    <p:extLst>
      <p:ext uri="{BB962C8B-B14F-4D97-AF65-F5344CB8AC3E}">
        <p14:creationId xmlns:p14="http://schemas.microsoft.com/office/powerpoint/2010/main" val="2930525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lot of records management focuses on retention. But one of the most important stages of a record’s lifecycle is when it's destroyed or transferred to the Washington State Archives. </a:t>
            </a:r>
          </a:p>
          <a:p>
            <a:endParaRPr lang="en-US" dirty="0"/>
          </a:p>
          <a:p>
            <a:r>
              <a:rPr lang="en-US" dirty="0"/>
              <a:t>Agencies aren’t </a:t>
            </a:r>
            <a:r>
              <a:rPr lang="en-US" i="1" dirty="0">
                <a:effectLst/>
              </a:rPr>
              <a:t>required</a:t>
            </a:r>
            <a:r>
              <a:rPr lang="en-US" dirty="0"/>
              <a:t> to destroy their non-archival electronic records that have met retention. BUT they are encouraged to do so. To document this destruction, you’ll want to maintain a </a:t>
            </a:r>
            <a:r>
              <a:rPr lang="en-US" b="1" dirty="0">
                <a:effectLst/>
              </a:rPr>
              <a:t>destruction log</a:t>
            </a:r>
            <a:r>
              <a:rPr lang="en-US" dirty="0"/>
              <a:t>. That log should include the record's disposition authority number, the record series title, the date range of the records, and the actual date of destruction. You can find a sample destruction log on the Washington State Archives website. We encourage you to use it as a template for your own destruction documentation.</a:t>
            </a:r>
          </a:p>
          <a:p>
            <a:endParaRPr lang="en-US" dirty="0"/>
          </a:p>
          <a:p>
            <a:r>
              <a:rPr lang="en-US" dirty="0"/>
              <a:t>For electronic records designated ARCHIVAL, you’ll need to reach out to the Washington State Archives. We'll guide you through the process of appraisal and transfer. Archival records have long-term public research value and need to be preserved and managed in perpetuity. Thankfully, that isn’t work you need to do. The Washington State Archives is here to take those archival records off your hands. We'll protect them, so you can save time and money.</a:t>
            </a:r>
          </a:p>
          <a:p>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16</a:t>
            </a:fld>
            <a:endParaRPr lang="en-US" dirty="0"/>
          </a:p>
        </p:txBody>
      </p:sp>
    </p:spTree>
    <p:extLst>
      <p:ext uri="{BB962C8B-B14F-4D97-AF65-F5344CB8AC3E}">
        <p14:creationId xmlns:p14="http://schemas.microsoft.com/office/powerpoint/2010/main" val="1080648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don’t do this every day, but I try and do this at least several times a week. I empty my recycle bin. Even when that little icon shows me I’m empty, I’m still going to right-click and empty that sucker. The reality of throwing away a digital document is that deleting a record from your computer doesn’t wipe if off the face of the earth. You must visit the little trash can icon on your desktop to do that. When you think about it, it mirrors the process we have with paper records. The trash doesn’t take itself out. So, when you throw something away, it sits in your trashcan until you take it out to your city trash can. If anything, digital trashcans are a lot tidier. There is no better way to exercise control than taking out the digital trash. This is great, for those of us with trigger fingers that find ourselves putting active records in the trash can, where you can then locate and quickly restore it. But it does add another layer of complexity in your efforts to de-clutter.</a:t>
            </a:r>
          </a:p>
          <a:p>
            <a:endParaRPr lang="en-US" dirty="0"/>
          </a:p>
          <a:p>
            <a:r>
              <a:rPr lang="en-US" b="1" dirty="0">
                <a:effectLst/>
              </a:rPr>
              <a:t>So, here’s my actionable, concrete advice</a:t>
            </a:r>
            <a:r>
              <a:rPr lang="en-US" dirty="0"/>
              <a:t>: </a:t>
            </a:r>
          </a:p>
          <a:p>
            <a:r>
              <a:rPr lang="en-US" dirty="0"/>
              <a:t>Empty your recycle bin. Witnessing that tiny visual shift from a full trash can icon to an empty one is a tiny bit satisfying. Which is enough.</a:t>
            </a:r>
          </a:p>
        </p:txBody>
      </p:sp>
      <p:sp>
        <p:nvSpPr>
          <p:cNvPr id="4" name="Slide Number Placeholder 3"/>
          <p:cNvSpPr>
            <a:spLocks noGrp="1"/>
          </p:cNvSpPr>
          <p:nvPr>
            <p:ph type="sldNum" sz="quarter" idx="10"/>
          </p:nvPr>
        </p:nvSpPr>
        <p:spPr/>
        <p:txBody>
          <a:bodyPr/>
          <a:lstStyle/>
          <a:p>
            <a:fld id="{D0AC5C63-3014-4DCC-837C-947F6C6EA7E9}" type="slidenum">
              <a:rPr lang="en-US" smtClean="0"/>
              <a:t>17</a:t>
            </a:fld>
            <a:endParaRPr lang="en-US" dirty="0"/>
          </a:p>
        </p:txBody>
      </p:sp>
    </p:spTree>
    <p:extLst>
      <p:ext uri="{BB962C8B-B14F-4D97-AF65-F5344CB8AC3E}">
        <p14:creationId xmlns:p14="http://schemas.microsoft.com/office/powerpoint/2010/main" val="1209522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Emptying your recycle bin is one thing, but for a lot of us, even getting digital records moved into the trash can is a hurdle. You might be that category of person that files the records they create or receive but doesn’t go in to delete those same records when the retention clock has run out. Some of us might feel trapped by the what-if’s: </a:t>
            </a:r>
          </a:p>
          <a:p>
            <a:endParaRPr lang="en-US" dirty="0"/>
          </a:p>
          <a:p>
            <a:pPr marL="171450" indent="-171450">
              <a:buFont typeface="Arial" panose="020B0604020202020204" pitchFamily="34" charset="0"/>
              <a:buChar char="•"/>
            </a:pPr>
            <a:r>
              <a:rPr lang="en-US" dirty="0"/>
              <a:t>What if need to reference that document later? </a:t>
            </a:r>
          </a:p>
          <a:p>
            <a:pPr marL="171450" indent="-171450">
              <a:buFont typeface="Arial" panose="020B0604020202020204" pitchFamily="34" charset="0"/>
              <a:buChar char="•"/>
            </a:pPr>
            <a:r>
              <a:rPr lang="en-US" dirty="0"/>
              <a:t>What if someone requests that record? </a:t>
            </a:r>
          </a:p>
          <a:p>
            <a:pPr marL="171450" indent="-171450">
              <a:buFont typeface="Arial" panose="020B0604020202020204" pitchFamily="34" charset="0"/>
              <a:buChar char="•"/>
            </a:pPr>
            <a:r>
              <a:rPr lang="en-US" dirty="0"/>
              <a:t>What if I destroy something I shouldn’t have? </a:t>
            </a:r>
          </a:p>
          <a:p>
            <a:pPr marL="171450" indent="-171450">
              <a:buFont typeface="Arial" panose="020B0604020202020204" pitchFamily="34" charset="0"/>
              <a:buChar char="•"/>
            </a:pPr>
            <a:endParaRPr lang="en-US" dirty="0"/>
          </a:p>
          <a:p>
            <a:r>
              <a:rPr lang="en-US" dirty="0"/>
              <a:t>Digital storage may be cheap, but the ongoing costs of management and the risks of holding onto information past its lifespan is not.</a:t>
            </a:r>
            <a:br>
              <a:rPr lang="en-US" dirty="0"/>
            </a:br>
            <a:endParaRPr lang="en-US" dirty="0"/>
          </a:p>
          <a:p>
            <a:r>
              <a:rPr lang="en-US" b="1" dirty="0">
                <a:effectLst/>
              </a:rPr>
              <a:t>So, what can you do? </a:t>
            </a:r>
            <a:endParaRPr lang="en-US" dirty="0"/>
          </a:p>
          <a:p>
            <a:r>
              <a:rPr lang="en-US" dirty="0"/>
              <a:t>Shake off those what-if’s and start making some inroads with your digital destruction. Location by location, apply retention and send what you can to the recycle bin as soon as you can. And don’t forget to document that destruction. </a:t>
            </a:r>
          </a:p>
          <a:p>
            <a:pPr marL="171450" indent="-171450">
              <a:buFont typeface="Arial" panose="020B0604020202020204" pitchFamily="34" charset="0"/>
              <a:buChar char="•"/>
            </a:pPr>
            <a:r>
              <a:rPr lang="en-US" dirty="0"/>
              <a:t>Finally cleared out that folder on your desktop? Treat yourself. </a:t>
            </a:r>
          </a:p>
          <a:p>
            <a:pPr marL="171450" indent="-171450">
              <a:buFont typeface="Arial" panose="020B0604020202020204" pitchFamily="34" charset="0"/>
              <a:buChar char="•"/>
            </a:pPr>
            <a:r>
              <a:rPr lang="en-US" dirty="0"/>
              <a:t>Tackled a bunch of files from that one project that wrapped five years ago? Treat yourself. </a:t>
            </a:r>
          </a:p>
          <a:p>
            <a:r>
              <a:rPr lang="en-US" dirty="0"/>
              <a:t>Small wins are still wins.</a:t>
            </a:r>
          </a:p>
        </p:txBody>
      </p:sp>
      <p:sp>
        <p:nvSpPr>
          <p:cNvPr id="4" name="Slide Number Placeholder 3"/>
          <p:cNvSpPr>
            <a:spLocks noGrp="1"/>
          </p:cNvSpPr>
          <p:nvPr>
            <p:ph type="sldNum" sz="quarter" idx="10"/>
          </p:nvPr>
        </p:nvSpPr>
        <p:spPr/>
        <p:txBody>
          <a:bodyPr/>
          <a:lstStyle/>
          <a:p>
            <a:fld id="{D0AC5C63-3014-4DCC-837C-947F6C6EA7E9}" type="slidenum">
              <a:rPr lang="en-US" smtClean="0"/>
              <a:t>18</a:t>
            </a:fld>
            <a:endParaRPr lang="en-US" dirty="0"/>
          </a:p>
        </p:txBody>
      </p:sp>
    </p:spTree>
    <p:extLst>
      <p:ext uri="{BB962C8B-B14F-4D97-AF65-F5344CB8AC3E}">
        <p14:creationId xmlns:p14="http://schemas.microsoft.com/office/powerpoint/2010/main" val="41463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process is a presentation in and of itself, but you’ll want to know how to transfer the records you can’t destroy. Because we don’t want you to store electronic records any longer than you need to, the Washington State Archives is here to appraise and permanently retain all your ARCHIVAL records. In fact, it’s our job. Let’s review the process at a high level:</a:t>
            </a:r>
          </a:p>
          <a:p>
            <a:endParaRPr lang="en-US" dirty="0"/>
          </a:p>
          <a:p>
            <a:pPr marL="228600" indent="-228600">
              <a:buFont typeface="+mj-lt"/>
              <a:buAutoNum type="arabicPeriod"/>
            </a:pPr>
            <a:r>
              <a:rPr lang="en-US" b="1" dirty="0">
                <a:effectLst/>
              </a:rPr>
              <a:t>Verify &amp; Reach Out:</a:t>
            </a:r>
            <a:r>
              <a:rPr lang="en-US" dirty="0"/>
              <a:t> Use your agency's approved records retention schedule(s) to confirm archival designation. And reach out to the Washington State Archives to kick start transfer or appraisal. </a:t>
            </a:r>
          </a:p>
          <a:p>
            <a:pPr marL="228600" indent="-228600">
              <a:buFont typeface="+mj-lt"/>
              <a:buAutoNum type="arabicPeriod"/>
            </a:pPr>
            <a:r>
              <a:rPr lang="en-US" b="1" dirty="0">
                <a:effectLst/>
              </a:rPr>
              <a:t>Prepare Your Records: </a:t>
            </a:r>
            <a:r>
              <a:rPr lang="en-US" dirty="0"/>
              <a:t>Make sure your meeting records are organized with consistent, short, and descriptive file names. And remove any duplicates or non-archival files. </a:t>
            </a:r>
          </a:p>
          <a:p>
            <a:pPr marL="228600" indent="-228600">
              <a:buFont typeface="+mj-lt"/>
              <a:buAutoNum type="arabicPeriod"/>
            </a:pPr>
            <a:r>
              <a:rPr lang="en-US" b="1" dirty="0">
                <a:effectLst/>
              </a:rPr>
              <a:t>Index Your Records: </a:t>
            </a:r>
            <a:r>
              <a:rPr lang="en-US" dirty="0"/>
              <a:t>Fill-out the appropriate Indexing Spreadsheet Template offered online. </a:t>
            </a:r>
          </a:p>
          <a:p>
            <a:pPr marL="228600" indent="-228600">
              <a:buFont typeface="+mj-lt"/>
              <a:buAutoNum type="arabicPeriod"/>
            </a:pPr>
            <a:r>
              <a:rPr lang="en-US" b="1" dirty="0">
                <a:effectLst/>
              </a:rPr>
              <a:t>Initial Paperwork: </a:t>
            </a:r>
            <a:r>
              <a:rPr lang="en-US" dirty="0"/>
              <a:t>Complete and submit a Digital Archives Initial Transfer Inventory Sheet before signing and returning the Transmittal Agreement. </a:t>
            </a:r>
          </a:p>
          <a:p>
            <a:pPr marL="228600" indent="-228600">
              <a:buFont typeface="+mj-lt"/>
              <a:buAutoNum type="arabicPeriod"/>
            </a:pPr>
            <a:r>
              <a:rPr lang="en-US" b="1" dirty="0">
                <a:effectLst/>
              </a:rPr>
              <a:t>(Re)Training &amp; Transfer:</a:t>
            </a:r>
            <a:r>
              <a:rPr lang="en-US" dirty="0"/>
              <a:t> The Washington State Archives will reach out to review your index, create an Archive This! account, and schedule a training. Together you'll complete your first (or sixth) transfer if necessary. </a:t>
            </a:r>
          </a:p>
          <a:p>
            <a:pPr marL="228600" indent="-228600">
              <a:buFont typeface="+mj-lt"/>
              <a:buAutoNum type="arabicPeriod"/>
            </a:pPr>
            <a:r>
              <a:rPr lang="en-US" b="1" dirty="0">
                <a:effectLst/>
              </a:rPr>
              <a:t>Success &amp; Access: </a:t>
            </a:r>
            <a:r>
              <a:rPr lang="en-US" dirty="0"/>
              <a:t>Once you've completed the transfer, you'll receive a confirmation of receipt and ingest via email. You can now access the records on the Washington State Archives website. </a:t>
            </a:r>
          </a:p>
          <a:p>
            <a:pPr>
              <a:buFont typeface="+mj-lt"/>
              <a:buNone/>
            </a:pPr>
            <a:endParaRPr lang="en-US" dirty="0"/>
          </a:p>
          <a:p>
            <a:r>
              <a:rPr lang="en-US" b="1" dirty="0">
                <a:effectLst/>
              </a:rPr>
              <a:t>My hot take for the electronic records transfer process? </a:t>
            </a:r>
            <a:endParaRPr lang="en-US" dirty="0"/>
          </a:p>
          <a:p>
            <a:r>
              <a:rPr lang="en-US" dirty="0"/>
              <a:t>Identify the Washington State Archives branch that serves your region and reach out. They’ll guide you through the process.</a:t>
            </a:r>
          </a:p>
        </p:txBody>
      </p:sp>
      <p:sp>
        <p:nvSpPr>
          <p:cNvPr id="4" name="Slide Number Placeholder 3"/>
          <p:cNvSpPr>
            <a:spLocks noGrp="1"/>
          </p:cNvSpPr>
          <p:nvPr>
            <p:ph type="sldNum" sz="quarter" idx="10"/>
          </p:nvPr>
        </p:nvSpPr>
        <p:spPr/>
        <p:txBody>
          <a:bodyPr/>
          <a:lstStyle/>
          <a:p>
            <a:fld id="{D0AC5C63-3014-4DCC-837C-947F6C6EA7E9}" type="slidenum">
              <a:rPr lang="en-US" smtClean="0"/>
              <a:t>19</a:t>
            </a:fld>
            <a:endParaRPr lang="en-US" dirty="0"/>
          </a:p>
        </p:txBody>
      </p:sp>
    </p:spTree>
    <p:extLst>
      <p:ext uri="{BB962C8B-B14F-4D97-AF65-F5344CB8AC3E}">
        <p14:creationId xmlns:p14="http://schemas.microsoft.com/office/powerpoint/2010/main" val="3446107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dirty="0"/>
              <a:t>I’ll kick off this afternoon's session by outlining what </a:t>
            </a:r>
            <a:r>
              <a:rPr lang="en-US" b="1" i="1" dirty="0"/>
              <a:t>does</a:t>
            </a:r>
            <a:r>
              <a:rPr lang="en-US" b="1" i="1" baseline="0" dirty="0"/>
              <a:t> and doesn’t change</a:t>
            </a:r>
            <a:r>
              <a:rPr lang="en-US" baseline="0" dirty="0"/>
              <a:t> about records management when it comes electronic records.</a:t>
            </a:r>
          </a:p>
          <a:p>
            <a:pPr marL="171450" indent="-171450">
              <a:buFont typeface="Arial" panose="020B0604020202020204" pitchFamily="34" charset="0"/>
              <a:buChar cha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Then I’ll dive into a record’s lifecycle</a:t>
            </a:r>
            <a:r>
              <a:rPr lang="en-US" dirty="0"/>
              <a:t>, pausing along the way to highlight important electronic management considerations. At each stage I’ll offer actionable strategies to</a:t>
            </a:r>
            <a:r>
              <a:rPr lang="en-US" baseline="0" dirty="0"/>
              <a:t> improve your electronic records management.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And at the end I hope we can have an informal conversation about the specific electronic records management challenges you and your agencies are working to address.</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2</a:t>
            </a:fld>
            <a:endParaRPr lang="en-US" dirty="0"/>
          </a:p>
        </p:txBody>
      </p:sp>
    </p:spTree>
    <p:extLst>
      <p:ext uri="{BB962C8B-B14F-4D97-AF65-F5344CB8AC3E}">
        <p14:creationId xmlns:p14="http://schemas.microsoft.com/office/powerpoint/2010/main" val="177376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left this slide blank intentionally. Consider it some cognitive breathing room. Take a mental break, we all deserve it. Records management is a lot of active work, and I’d be lying if I said its all fun. </a:t>
            </a:r>
          </a:p>
          <a:p>
            <a:endParaRPr lang="en-US" dirty="0"/>
          </a:p>
          <a:p>
            <a:r>
              <a:rPr lang="en-US" dirty="0"/>
              <a:t>Technology has changed, but the foundational work of records management is still the same.</a:t>
            </a:r>
            <a:r>
              <a:rPr lang="en-US" b="1" dirty="0">
                <a:effectLst/>
              </a:rPr>
              <a:t> </a:t>
            </a:r>
            <a:endParaRPr lang="en-US" dirty="0"/>
          </a:p>
          <a:p>
            <a:endParaRPr lang="en-US" dirty="0"/>
          </a:p>
          <a:p>
            <a:r>
              <a:rPr lang="en-US" b="1" dirty="0">
                <a:effectLst/>
              </a:rPr>
              <a:t>Records management is STILL </a:t>
            </a:r>
            <a:r>
              <a:rPr lang="en-US" b="1" i="1" dirty="0">
                <a:effectLst/>
              </a:rPr>
              <a:t>knowing</a:t>
            </a:r>
            <a:r>
              <a:rPr lang="en-US" b="1" dirty="0">
                <a:effectLst/>
              </a:rPr>
              <a:t> what you have, where it is, and how long you have to keep it</a:t>
            </a:r>
            <a:r>
              <a:rPr lang="en-US" dirty="0"/>
              <a:t>. </a:t>
            </a:r>
          </a:p>
          <a:p>
            <a:endParaRPr lang="en-US" dirty="0"/>
          </a:p>
          <a:p>
            <a:r>
              <a:rPr lang="en-US" dirty="0"/>
              <a:t>What has changed is the </a:t>
            </a:r>
            <a:r>
              <a:rPr lang="en-US" i="1" dirty="0">
                <a:effectLst/>
              </a:rPr>
              <a:t>how</a:t>
            </a:r>
            <a:r>
              <a:rPr lang="en-US" dirty="0"/>
              <a:t> of records management. Remember that everyone else is in the same boat, and some of us are farther along than others. This is a good thing. Reach out to like-minded agencies to ask how they're managing their electronic records. And always feel free to reach out to the records management team at the Washington State Archives. It’s what we’re here for.</a:t>
            </a:r>
          </a:p>
          <a:p>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20</a:t>
            </a:fld>
            <a:endParaRPr lang="en-US" dirty="0"/>
          </a:p>
        </p:txBody>
      </p:sp>
    </p:spTree>
    <p:extLst>
      <p:ext uri="{BB962C8B-B14F-4D97-AF65-F5344CB8AC3E}">
        <p14:creationId xmlns:p14="http://schemas.microsoft.com/office/powerpoint/2010/main" val="1245842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you don’t find what you’re looking for on our website, or you’re not even sure what you should be looking for, we’re here to provide advice and consultation by phone or e-mail.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It’s the best part of our jobs to connect with all the diverse state and local government agency representatives, so don’t be shy with your questions or concerns. All our services are free and there is no record too small or project too big to reach out and ask for help.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Thank you for your time :)</a:t>
            </a:r>
          </a:p>
          <a:p>
            <a:endParaRPr lang="en-US" dirty="0"/>
          </a:p>
        </p:txBody>
      </p:sp>
      <p:sp>
        <p:nvSpPr>
          <p:cNvPr id="4" name="Slide Number Placeholder 3"/>
          <p:cNvSpPr>
            <a:spLocks noGrp="1"/>
          </p:cNvSpPr>
          <p:nvPr>
            <p:ph type="sldNum" sz="quarter" idx="5"/>
          </p:nvPr>
        </p:nvSpPr>
        <p:spPr/>
        <p:txBody>
          <a:bodyPr/>
          <a:lstStyle/>
          <a:p>
            <a:fld id="{D0AC5C63-3014-4DCC-837C-947F6C6EA7E9}" type="slidenum">
              <a:rPr lang="en-US" smtClean="0"/>
              <a:t>21</a:t>
            </a:fld>
            <a:endParaRPr lang="en-US" dirty="0"/>
          </a:p>
        </p:txBody>
      </p:sp>
    </p:spTree>
    <p:extLst>
      <p:ext uri="{BB962C8B-B14F-4D97-AF65-F5344CB8AC3E}">
        <p14:creationId xmlns:p14="http://schemas.microsoft.com/office/powerpoint/2010/main" val="780602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into the body of this presentation, I want to offer some perspective. The good news</a:t>
            </a:r>
            <a:r>
              <a:rPr lang="en-US" b="1" dirty="0">
                <a:effectLst/>
              </a:rPr>
              <a:t> </a:t>
            </a:r>
            <a:r>
              <a:rPr lang="en-US" dirty="0"/>
              <a:t>is that retention schedules and the foundational responsibilities of records management haven’t changed. Whether a piece of paper or PDF, retention is not determined by the format of a record but by its function or content. The goal of records management is still the same. Whether paper-based or electronic, records need to be trustworthy, complete, accessible, and durable.</a:t>
            </a:r>
          </a:p>
          <a:p>
            <a:endParaRPr lang="en-US" dirty="0"/>
          </a:p>
          <a:p>
            <a:r>
              <a:rPr lang="en-US" dirty="0"/>
              <a:t>What changes is </a:t>
            </a:r>
            <a:r>
              <a:rPr lang="en-US" i="1" dirty="0">
                <a:effectLst/>
              </a:rPr>
              <a:t>how</a:t>
            </a:r>
            <a:r>
              <a:rPr lang="en-US" dirty="0"/>
              <a:t> we meet these goals. Instead of file folders tucked away in cabinets, we have electronic files saved to folders and sub-folders across various storage platforms. These electronic file folders resemble their paper equivalents but have much greater functionality. It’s never been easier to access or share a record. But as technology evolves and the volume of electronic data increases, we've got to rethink the ways we manage information.</a:t>
            </a:r>
          </a:p>
          <a:p>
            <a:endParaRPr lang="en-US" dirty="0"/>
          </a:p>
          <a:p>
            <a:r>
              <a:rPr lang="en-US" dirty="0"/>
              <a:t>There are SO many options out there, but your agency has the </a:t>
            </a:r>
            <a:r>
              <a:rPr lang="en-US" b="1" dirty="0">
                <a:effectLst/>
              </a:rPr>
              <a:t>POWER OF CHOICE </a:t>
            </a:r>
            <a:r>
              <a:rPr lang="en-US" dirty="0"/>
              <a:t>to meet the goals of electronic records management in 2022 and beyond.</a:t>
            </a:r>
          </a:p>
        </p:txBody>
      </p:sp>
      <p:sp>
        <p:nvSpPr>
          <p:cNvPr id="4" name="Slide Number Placeholder 3"/>
          <p:cNvSpPr>
            <a:spLocks noGrp="1"/>
          </p:cNvSpPr>
          <p:nvPr>
            <p:ph type="sldNum" sz="quarter" idx="10"/>
          </p:nvPr>
        </p:nvSpPr>
        <p:spPr/>
        <p:txBody>
          <a:bodyPr/>
          <a:lstStyle/>
          <a:p>
            <a:fld id="{D0AC5C63-3014-4DCC-837C-947F6C6EA7E9}" type="slidenum">
              <a:rPr lang="en-US" smtClean="0"/>
              <a:t>3</a:t>
            </a:fld>
            <a:endParaRPr lang="en-US" dirty="0"/>
          </a:p>
        </p:txBody>
      </p:sp>
    </p:spTree>
    <p:extLst>
      <p:ext uri="{BB962C8B-B14F-4D97-AF65-F5344CB8AC3E}">
        <p14:creationId xmlns:p14="http://schemas.microsoft.com/office/powerpoint/2010/main" val="659471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life cycle of a record begins when the record is created or received “in the transaction of public business.” You won't need to start from scratch with organizational structure, file names, or digital signature adoption. But the birth of a public record is the perfect time to take these things into consideration. We are creating and receiving records all the time, so there are a lot of opportunities to get started. </a:t>
            </a:r>
          </a:p>
          <a:p>
            <a:endParaRPr lang="en-US" dirty="0"/>
          </a:p>
          <a:p>
            <a:r>
              <a:rPr lang="en-US" dirty="0"/>
              <a:t>There will never be a perfect time to pivot in how you approach the management of digital records, so there really isn’t a bad time to get started either. It’s important at this early stage to make sure everyone understands their records management responsibilities. Getting your colleagues on board will take some training. But the outcomes align with every agency’s legal responsibility to manage their records.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0AC5C63-3014-4DCC-837C-947F6C6EA7E9}" type="slidenum">
              <a:rPr lang="en-US" smtClean="0"/>
              <a:t>4</a:t>
            </a:fld>
            <a:endParaRPr lang="en-US" dirty="0"/>
          </a:p>
        </p:txBody>
      </p:sp>
    </p:spTree>
    <p:extLst>
      <p:ext uri="{BB962C8B-B14F-4D97-AF65-F5344CB8AC3E}">
        <p14:creationId xmlns:p14="http://schemas.microsoft.com/office/powerpoint/2010/main" val="1977236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Organizing your electronic files is one of the most important steps you can take to get a handle on your electronic records. It may also be one of the most difficult steps to nail down. A digital file plan or organized file structure helps you understand what you need and where you can find it. The challenge lies in scaling that understanding across staff and time. Everyone at your agency needs to be on the same page about what lives where and for how long. Access levels may look different from person to person. But a digital file plan should work across your agency to make retention and records management achievable.</a:t>
            </a:r>
          </a:p>
          <a:p>
            <a:endParaRPr lang="en-US" dirty="0"/>
          </a:p>
          <a:p>
            <a:pPr lvl="1"/>
            <a:r>
              <a:rPr lang="en-US" b="1" dirty="0">
                <a:effectLst/>
              </a:rPr>
              <a:t>The people: </a:t>
            </a:r>
            <a:r>
              <a:rPr lang="en-US" dirty="0"/>
              <a:t>The biggest hurdle in the adoption of an office-wide digital file plan is getting your team on board. Everyone has a different comfort level with technology, so make sure that any system or workflow you develop respects that. That respect is going to go a long way in getting buy-in from your colleagues and executive team. Also, be clear about what you do and don’t understand about the work of each department within your agency. Your departmental partners are integral to the file plan development process, so take your time with this step.</a:t>
            </a:r>
          </a:p>
          <a:p>
            <a:pPr lvl="1"/>
            <a:endParaRPr lang="en-US" dirty="0"/>
          </a:p>
          <a:p>
            <a:pPr lvl="1"/>
            <a:r>
              <a:rPr lang="en-US" b="1" dirty="0">
                <a:effectLst/>
              </a:rPr>
              <a:t>The work:</a:t>
            </a:r>
            <a:r>
              <a:rPr lang="en-US" dirty="0"/>
              <a:t> Working in tandem with your departmental partners, you’ll want to get a comprehensive look at where all the digital files are. What is being stored on staff’s local drives, shared drives, email accounts, cloud storage, external hard drives? Make sure to keep tabs all the nooks and crannies digital files can fall in so that you have a complete inventory at the end of this process. Your inventory can be as simple as a spreadsheet of all the files/file names and their locations/file paths.</a:t>
            </a:r>
          </a:p>
          <a:p>
            <a:endParaRPr lang="en-US" dirty="0"/>
          </a:p>
          <a:p>
            <a:r>
              <a:rPr lang="en-US" dirty="0"/>
              <a:t>Once you know what you have, you’ll want to start thinking about how you’ll want to store those files going forward. Create categories of records that relate to a particular function using your records retention schedules. For each file, determine what functional category it lives in, what records series it falls under, and what the applicable retention period is. As you work through the files, you’ll find a lot of material that has met retention. Those files should be flagged or set aside so that they can be defensibly deleted when ready. Develop a file structure that minimizes the number of folders and sub folders, is clearly labeled and broadly understood, and doesn’t interfere or interrupt a department’s workflow. </a:t>
            </a:r>
            <a:r>
              <a:rPr lang="en-US" b="1" dirty="0">
                <a:effectLst/>
              </a:rPr>
              <a:t>The easiest digital file plan to follow is going to be the most successful.</a:t>
            </a:r>
            <a:endParaRPr lang="en-US" dirty="0"/>
          </a:p>
          <a:p>
            <a:endParaRPr lang="en-US" dirty="0"/>
          </a:p>
          <a:p>
            <a:r>
              <a:rPr lang="en-US" b="1" dirty="0">
                <a:effectLst/>
              </a:rPr>
              <a:t>So, here’s my concrete, actionable advice for organizing your electronic records: </a:t>
            </a:r>
            <a:endParaRPr lang="en-US" dirty="0"/>
          </a:p>
          <a:p>
            <a:r>
              <a:rPr lang="en-US" dirty="0"/>
              <a:t>Make friends with colleagues across departments, break out your favorite spreadsheet tool, and document the files you have. Use that information to develop and put in place a plan for how you and your team want that material to be organized going forward.</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5</a:t>
            </a:fld>
            <a:endParaRPr lang="en-US" dirty="0"/>
          </a:p>
        </p:txBody>
      </p:sp>
    </p:spTree>
    <p:extLst>
      <p:ext uri="{BB962C8B-B14F-4D97-AF65-F5344CB8AC3E}">
        <p14:creationId xmlns:p14="http://schemas.microsoft.com/office/powerpoint/2010/main" val="318705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thinking about file plans, file-naming conventions should be a palate cleanser. Your file plan, folder structure, and your file names should be clear and concise. You want them to be simple, understandable and brief, but you also want them to be unique. There are several ways to achieve this (and most of them include numbers or dates). But you need to decide on the convention that works best for you and your agency.</a:t>
            </a:r>
          </a:p>
          <a:p>
            <a:endParaRPr lang="en-US" dirty="0"/>
          </a:p>
          <a:p>
            <a:r>
              <a:rPr lang="en-US" dirty="0"/>
              <a:t>Your folder structure should work </a:t>
            </a:r>
            <a:r>
              <a:rPr lang="en-US" i="1" dirty="0">
                <a:effectLst/>
              </a:rPr>
              <a:t>with</a:t>
            </a:r>
            <a:r>
              <a:rPr lang="en-US" dirty="0"/>
              <a:t> your file names to avoid redundancy and privilege legibility. Remember that no system is perfect, and we are all human. When you fall out of step with your file-naming conventions, your folder structure is there to keep you organized or vice versa. You'll always have more files than folders, so privilege the level of organization that works consistently across your office.</a:t>
            </a:r>
          </a:p>
          <a:p>
            <a:endParaRPr lang="en-US" dirty="0"/>
          </a:p>
          <a:p>
            <a:r>
              <a:rPr lang="en-US" b="1" dirty="0">
                <a:effectLst/>
              </a:rPr>
              <a:t>So, here’s my concrete, actionable advice for file naming conventions: </a:t>
            </a:r>
            <a:endParaRPr lang="en-US" dirty="0"/>
          </a:p>
          <a:p>
            <a:r>
              <a:rPr lang="en-US" dirty="0"/>
              <a:t>Have an internal informational dashboard or a shared agency destination that everyone on your team has eyeballs on? That’s a good place to have your file-naming convention posted loud, legible, and clear. Make it visual. Make it simple. Make it easy to adopt.</a:t>
            </a:r>
          </a:p>
        </p:txBody>
      </p:sp>
      <p:sp>
        <p:nvSpPr>
          <p:cNvPr id="4" name="Slide Number Placeholder 3"/>
          <p:cNvSpPr>
            <a:spLocks noGrp="1"/>
          </p:cNvSpPr>
          <p:nvPr>
            <p:ph type="sldNum" sz="quarter" idx="10"/>
          </p:nvPr>
        </p:nvSpPr>
        <p:spPr/>
        <p:txBody>
          <a:bodyPr/>
          <a:lstStyle/>
          <a:p>
            <a:fld id="{D0AC5C63-3014-4DCC-837C-947F6C6EA7E9}" type="slidenum">
              <a:rPr lang="en-US" smtClean="0"/>
              <a:t>6</a:t>
            </a:fld>
            <a:endParaRPr lang="en-US" dirty="0"/>
          </a:p>
        </p:txBody>
      </p:sp>
    </p:spTree>
    <p:extLst>
      <p:ext uri="{BB962C8B-B14F-4D97-AF65-F5344CB8AC3E}">
        <p14:creationId xmlns:p14="http://schemas.microsoft.com/office/powerpoint/2010/main" val="2008967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often than I’d like, the question of printing digital-born records to collect wet signatures comes up. It’s a labor-intensive process that grows with the volume of records at hand. And it leaves a lot of room for error. Almost all the public records we generate these days are born digital. And to fulfill legal retention requirements, they need to stay digital. However, sometimes a signature is necessary to authorize a document. Many of us have grown accustomed to signatures that represent our own unique personalities and preferences. But these days our signatures might look more like a scribble on a cashier’s screen. </a:t>
            </a:r>
          </a:p>
          <a:p>
            <a:endParaRPr lang="en-US" dirty="0"/>
          </a:p>
          <a:p>
            <a:r>
              <a:rPr lang="en-US" dirty="0"/>
              <a:t>Like a lot paper processes, signatures have gone digital. Digital signatures carry the same legal weight as a wet signatures in Washington state, unless otherwise mandated. Agencies are encouraged to adopt policies and procedures that govern the use and acceptance of electronic signatures. That policy should address how the digital signature is created and stored, what type of electronic signature is required, and how the agency exercises control over that signature. These considerations are outlined in the Uniform Electronic Transactions Act (UETA).</a:t>
            </a:r>
            <a:br>
              <a:rPr lang="en-US" dirty="0"/>
            </a:br>
            <a:endParaRPr lang="en-US" dirty="0"/>
          </a:p>
          <a:p>
            <a:r>
              <a:rPr lang="en-US" b="1" dirty="0">
                <a:effectLst/>
              </a:rPr>
              <a:t>So, here’s my concrete, actionable advice for digital signatures:</a:t>
            </a:r>
            <a:endParaRPr lang="en-US" dirty="0"/>
          </a:p>
          <a:p>
            <a:r>
              <a:rPr lang="en-US" dirty="0"/>
              <a:t>Visit MRSC for sample digital signature policy language and draft some policy language of your own.</a:t>
            </a:r>
          </a:p>
          <a:p>
            <a:r>
              <a:rPr lang="en-US" u="sng" dirty="0">
                <a:solidFill>
                  <a:schemeClr val="tx2"/>
                </a:solidFill>
              </a:rPr>
              <a:t>https://mrsc.org/Home/Stay-Informed/MRSC-Insight/April-2020-1/Using-Electronic-Signatures-During-Emergencies.aspx</a:t>
            </a:r>
          </a:p>
          <a:p>
            <a:endParaRPr lang="en-US" dirty="0"/>
          </a:p>
        </p:txBody>
      </p:sp>
      <p:sp>
        <p:nvSpPr>
          <p:cNvPr id="4" name="Slide Number Placeholder 3"/>
          <p:cNvSpPr>
            <a:spLocks noGrp="1"/>
          </p:cNvSpPr>
          <p:nvPr>
            <p:ph type="sldNum" sz="quarter" idx="10"/>
          </p:nvPr>
        </p:nvSpPr>
        <p:spPr/>
        <p:txBody>
          <a:bodyPr/>
          <a:lstStyle/>
          <a:p>
            <a:fld id="{D0AC5C63-3014-4DCC-837C-947F6C6EA7E9}" type="slidenum">
              <a:rPr lang="en-US" smtClean="0"/>
              <a:t>7</a:t>
            </a:fld>
            <a:endParaRPr lang="en-US" dirty="0"/>
          </a:p>
        </p:txBody>
      </p:sp>
    </p:spTree>
    <p:extLst>
      <p:ext uri="{BB962C8B-B14F-4D97-AF65-F5344CB8AC3E}">
        <p14:creationId xmlns:p14="http://schemas.microsoft.com/office/powerpoint/2010/main" val="4153446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Hopefully, you are never juggling more than a few projects at one time and that your inbox doesn’t haunt your waking work-life. But reality is usually a little more complicated than that. You should only ever have a small percentage of your total records in play at any time. But we can all relate to the drafts, duplicates, and copies that threaten to undermine our file plan or dreams of inbox zero. </a:t>
            </a:r>
          </a:p>
          <a:p>
            <a:endParaRPr lang="en-US" dirty="0"/>
          </a:p>
          <a:p>
            <a:r>
              <a:rPr lang="en-US" dirty="0"/>
              <a:t>The trick is to keep your ACTIVE records pared down as much as possible, while keeping the drafts and duplicates at bay. Everything gets filed away until it has met retention. Digital technology makes access so much easier. But to contend with all the emails and documents you create and receive, you’ll want to peer into the back end of versioning, metadata management, and accessibility. </a:t>
            </a:r>
          </a:p>
        </p:txBody>
      </p:sp>
      <p:sp>
        <p:nvSpPr>
          <p:cNvPr id="4" name="Slide Number Placeholder 3"/>
          <p:cNvSpPr>
            <a:spLocks noGrp="1"/>
          </p:cNvSpPr>
          <p:nvPr>
            <p:ph type="sldNum" sz="quarter" idx="10"/>
          </p:nvPr>
        </p:nvSpPr>
        <p:spPr/>
        <p:txBody>
          <a:bodyPr/>
          <a:lstStyle/>
          <a:p>
            <a:fld id="{D0AC5C63-3014-4DCC-837C-947F6C6EA7E9}" type="slidenum">
              <a:rPr lang="en-US" smtClean="0"/>
              <a:t>8</a:t>
            </a:fld>
            <a:endParaRPr lang="en-US" dirty="0"/>
          </a:p>
        </p:txBody>
      </p:sp>
    </p:spTree>
    <p:extLst>
      <p:ext uri="{BB962C8B-B14F-4D97-AF65-F5344CB8AC3E}">
        <p14:creationId xmlns:p14="http://schemas.microsoft.com/office/powerpoint/2010/main" val="4099128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grade school, it took some sleuthing to tell who’d been copying who during an essay test. One recognizable paragraph later and the teacher would work to determine whose work originated with whom. Today, your computer takes care to authenticate any record of your work. Audit trails or logs help you identify and reconcile any possible records tampering.</a:t>
            </a:r>
          </a:p>
          <a:p>
            <a:endParaRPr lang="en-US" dirty="0"/>
          </a:p>
          <a:p>
            <a:r>
              <a:rPr lang="en-US" dirty="0"/>
              <a:t>On paper, it wasn’t always clear who accessed what record and how. But today's computers can timestamp any visits or alterations made to a document. This kind of transparency supports the trustworthiness and completeness of a record. An audit trail or log is a digital, chronological timeline of changes made to a document that lives in the metadata of that document. Electronic audit trails enable us track the development of records and alert us to any inconsistencies. Versioning allows us to revisit previous iterations of our work. </a:t>
            </a:r>
          </a:p>
          <a:p>
            <a:endParaRPr lang="en-US" dirty="0"/>
          </a:p>
          <a:p>
            <a:r>
              <a:rPr lang="en-US" dirty="0"/>
              <a:t>Audit trails support the broader goal of compliance within electronic records management. You may not always be aware of the audit trails being generated in the background of records you create and edit. But they’ll be there when and if you need them to confirm your work and processes. </a:t>
            </a:r>
          </a:p>
          <a:p>
            <a:endParaRPr lang="en-US" dirty="0"/>
          </a:p>
          <a:p>
            <a:r>
              <a:rPr lang="en-US" b="1" dirty="0">
                <a:effectLst/>
              </a:rPr>
              <a:t>So, here’s my concrete, actionable advice for versioning: </a:t>
            </a:r>
            <a:endParaRPr lang="en-US" dirty="0"/>
          </a:p>
          <a:p>
            <a:r>
              <a:rPr lang="en-US" dirty="0"/>
              <a:t>Whether a big collaborative project or your own work, only break it down into separate versions at critical junctures, be clear and concise with your file naming, and merge when appropriate and necessary.</a:t>
            </a:r>
          </a:p>
        </p:txBody>
      </p:sp>
      <p:sp>
        <p:nvSpPr>
          <p:cNvPr id="4" name="Slide Number Placeholder 3"/>
          <p:cNvSpPr>
            <a:spLocks noGrp="1"/>
          </p:cNvSpPr>
          <p:nvPr>
            <p:ph type="sldNum" sz="quarter" idx="10"/>
          </p:nvPr>
        </p:nvSpPr>
        <p:spPr/>
        <p:txBody>
          <a:bodyPr/>
          <a:lstStyle/>
          <a:p>
            <a:fld id="{D0AC5C63-3014-4DCC-837C-947F6C6EA7E9}" type="slidenum">
              <a:rPr lang="en-US" smtClean="0"/>
              <a:t>9</a:t>
            </a:fld>
            <a:endParaRPr lang="en-US" dirty="0"/>
          </a:p>
        </p:txBody>
      </p:sp>
    </p:spTree>
    <p:extLst>
      <p:ext uri="{BB962C8B-B14F-4D97-AF65-F5344CB8AC3E}">
        <p14:creationId xmlns:p14="http://schemas.microsoft.com/office/powerpoint/2010/main" val="2525928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with Archives logo">
    <p:spTree>
      <p:nvGrpSpPr>
        <p:cNvPr id="1" name=""/>
        <p:cNvGrpSpPr/>
        <p:nvPr/>
      </p:nvGrpSpPr>
      <p:grpSpPr>
        <a:xfrm>
          <a:off x="0" y="0"/>
          <a:ext cx="0" cy="0"/>
          <a:chOff x="0" y="0"/>
          <a:chExt cx="0" cy="0"/>
        </a:xfrm>
      </p:grpSpPr>
      <p:sp>
        <p:nvSpPr>
          <p:cNvPr id="12" name="Rectangle 11"/>
          <p:cNvSpPr/>
          <p:nvPr userDrawn="1"/>
        </p:nvSpPr>
        <p:spPr>
          <a:xfrm>
            <a:off x="0" y="465365"/>
            <a:ext cx="12192000" cy="2148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r>
              <a:rPr lang="en-US" dirty="0"/>
              <a:t>recordsmanagement@sos.wa.gov (360) 586-4901</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631500-2A75-49A8-867F-20041C5545CA}" type="slidenum">
              <a:rPr lang="en-US" smtClean="0"/>
              <a:t>‹#›</a:t>
            </a:fld>
            <a:endParaRPr lang="en-US" dirty="0"/>
          </a:p>
        </p:txBody>
      </p:sp>
      <p:sp>
        <p:nvSpPr>
          <p:cNvPr id="11"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4800" b="1" cap="small" baseline="0">
                <a:solidFill>
                  <a:schemeClr val="tx1"/>
                </a:solidFill>
                <a:latin typeface="Calibri" panose="020F0502020204030204" pitchFamily="34" charset="0"/>
                <a:cs typeface="Calibri" panose="020F0502020204030204" pitchFamily="34" charset="0"/>
              </a:defRPr>
            </a:lvl1pPr>
          </a:lstStyle>
          <a:p>
            <a:r>
              <a:rPr lang="en-US" dirty="0"/>
              <a:t>Calibri 48 </a:t>
            </a:r>
            <a:r>
              <a:rPr lang="en-US" dirty="0" err="1"/>
              <a:t>pt</a:t>
            </a:r>
            <a:r>
              <a:rPr lang="en-US" dirty="0"/>
              <a:t> for two lines of text, 64 </a:t>
            </a:r>
            <a:r>
              <a:rPr lang="en-US" dirty="0" err="1"/>
              <a:t>pt</a:t>
            </a:r>
            <a:r>
              <a:rPr lang="en-US" dirty="0"/>
              <a:t> for one, small caps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31433" y="3037182"/>
            <a:ext cx="4335823" cy="2935018"/>
          </a:xfrm>
          <a:prstGeom prst="rect">
            <a:avLst/>
          </a:prstGeom>
        </p:spPr>
      </p:pic>
    </p:spTree>
    <p:extLst>
      <p:ext uri="{BB962C8B-B14F-4D97-AF65-F5344CB8AC3E}">
        <p14:creationId xmlns:p14="http://schemas.microsoft.com/office/powerpoint/2010/main" val="241778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act Info and Image">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lgn="l">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11" name="Slide Number Placeholder 8"/>
          <p:cNvSpPr>
            <a:spLocks noGrp="1"/>
          </p:cNvSpPr>
          <p:nvPr>
            <p:ph type="sldNum" sz="quarter" idx="12"/>
          </p:nvPr>
        </p:nvSpPr>
        <p:spPr>
          <a:xfrm>
            <a:off x="8610600" y="6356352"/>
            <a:ext cx="2743200" cy="365125"/>
          </a:xfrm>
        </p:spPr>
        <p:txBody>
          <a:bodyPr/>
          <a:lstStyle/>
          <a:p>
            <a:fld id="{A3631500-2A75-49A8-867F-20041C5545CA}" type="slidenum">
              <a:rPr lang="en-US" smtClean="0"/>
              <a:t>‹#›</a:t>
            </a:fld>
            <a:endParaRPr lang="en-US" dirty="0"/>
          </a:p>
        </p:txBody>
      </p:sp>
      <p:sp>
        <p:nvSpPr>
          <p:cNvPr id="5" name="TextBox 4"/>
          <p:cNvSpPr txBox="1"/>
          <p:nvPr userDrawn="1"/>
        </p:nvSpPr>
        <p:spPr>
          <a:xfrm>
            <a:off x="6139543" y="3281817"/>
            <a:ext cx="5214257" cy="2898322"/>
          </a:xfrm>
          <a:prstGeom prst="rect">
            <a:avLst/>
          </a:prstGeom>
          <a:noFill/>
        </p:spPr>
        <p:txBody>
          <a:bodyPr wrap="square" rtlCol="0">
            <a:spAutoFit/>
          </a:bodyPr>
          <a:lstStyle/>
          <a:p>
            <a:endParaRPr lang="en-US" dirty="0"/>
          </a:p>
        </p:txBody>
      </p:sp>
      <p:sp>
        <p:nvSpPr>
          <p:cNvPr id="9" name="TextBox 8"/>
          <p:cNvSpPr txBox="1"/>
          <p:nvPr userDrawn="1"/>
        </p:nvSpPr>
        <p:spPr>
          <a:xfrm>
            <a:off x="6139543" y="2619165"/>
            <a:ext cx="5214257" cy="2554545"/>
          </a:xfrm>
          <a:prstGeom prst="rect">
            <a:avLst/>
          </a:prstGeom>
          <a:noFill/>
        </p:spPr>
        <p:txBody>
          <a:bodyPr wrap="square" rtlCol="0">
            <a:spAutoFit/>
          </a:bodyPr>
          <a:lstStyle/>
          <a:p>
            <a:r>
              <a:rPr lang="en-US" sz="2400" cap="small" baseline="0" dirty="0">
                <a:latin typeface="+mj-lt"/>
              </a:rPr>
              <a:t>The Records Management Team is here for you with free </a:t>
            </a:r>
            <a:r>
              <a:rPr lang="en-US" sz="2400" cap="small" baseline="0" dirty="0">
                <a:solidFill>
                  <a:schemeClr val="accent3">
                    <a:lumMod val="75000"/>
                  </a:schemeClr>
                </a:solidFill>
                <a:latin typeface="+mj-lt"/>
              </a:rPr>
              <a:t>consultation</a:t>
            </a:r>
            <a:r>
              <a:rPr lang="en-US" sz="2400" cap="small" baseline="0" dirty="0">
                <a:latin typeface="+mj-lt"/>
              </a:rPr>
              <a:t>, </a:t>
            </a:r>
            <a:r>
              <a:rPr lang="en-US" sz="2400" cap="small" baseline="0" dirty="0">
                <a:solidFill>
                  <a:schemeClr val="accent1"/>
                </a:solidFill>
                <a:latin typeface="+mj-lt"/>
              </a:rPr>
              <a:t>training</a:t>
            </a:r>
            <a:r>
              <a:rPr lang="en-US" sz="2400" cap="small" baseline="0" dirty="0">
                <a:latin typeface="+mj-lt"/>
              </a:rPr>
              <a:t>, &amp; </a:t>
            </a:r>
            <a:r>
              <a:rPr lang="en-US" sz="2400" cap="small" baseline="0" dirty="0">
                <a:solidFill>
                  <a:schemeClr val="accent2"/>
                </a:solidFill>
                <a:latin typeface="+mj-lt"/>
              </a:rPr>
              <a:t>Advice</a:t>
            </a:r>
            <a:r>
              <a:rPr lang="en-US" sz="2400" cap="small" baseline="0" dirty="0">
                <a:latin typeface="+mj-lt"/>
              </a:rPr>
              <a:t>.</a:t>
            </a:r>
          </a:p>
          <a:p>
            <a:endParaRPr lang="en-US" sz="2400" cap="small" baseline="0" dirty="0">
              <a:latin typeface="+mj-lt"/>
            </a:endParaRPr>
          </a:p>
          <a:p>
            <a:r>
              <a:rPr lang="en-US" sz="2000" b="1" cap="none" baseline="0" dirty="0">
                <a:latin typeface="+mj-lt"/>
              </a:rPr>
              <a:t>www.sos.wa.gov/archives</a:t>
            </a:r>
          </a:p>
          <a:p>
            <a:r>
              <a:rPr lang="en-US" sz="2000" b="1" cap="none" baseline="0" dirty="0">
                <a:latin typeface="+mj-lt"/>
              </a:rPr>
              <a:t>recordsmanagement@sos.wa.gov</a:t>
            </a:r>
          </a:p>
          <a:p>
            <a:r>
              <a:rPr lang="en-US" sz="2000" b="1" cap="none" baseline="0" dirty="0">
                <a:latin typeface="+mj-lt"/>
              </a:rPr>
              <a:t>(360) 586-4901</a:t>
            </a:r>
            <a:r>
              <a:rPr lang="en-US" sz="2400" cap="small" baseline="0" dirty="0">
                <a:latin typeface="+mj-lt"/>
              </a:rPr>
              <a:t> </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
        <p:nvSpPr>
          <p:cNvPr id="19" name="Content Placeholder 2"/>
          <p:cNvSpPr>
            <a:spLocks noGrp="1"/>
          </p:cNvSpPr>
          <p:nvPr>
            <p:ph sz="half" idx="1" hasCustomPrompt="1"/>
          </p:nvPr>
        </p:nvSpPr>
        <p:spPr>
          <a:xfrm>
            <a:off x="609602" y="1828801"/>
            <a:ext cx="5181600" cy="4351338"/>
          </a:xfrm>
        </p:spPr>
        <p:txBody>
          <a:bodyPr/>
          <a:lstStyle>
            <a:lvl1pPr>
              <a:defRPr/>
            </a:lvl1pPr>
          </a:lstStyle>
          <a:p>
            <a:pPr lvl="0"/>
            <a:r>
              <a:rPr lang="en-US" dirty="0"/>
              <a:t>Image</a:t>
            </a:r>
          </a:p>
        </p:txBody>
      </p:sp>
      <p:sp>
        <p:nvSpPr>
          <p:cNvPr id="12" name="Rectangle 11"/>
          <p:cNvSpPr/>
          <p:nvPr userDrawn="1"/>
        </p:nvSpPr>
        <p:spPr>
          <a:xfrm>
            <a:off x="0" y="465365"/>
            <a:ext cx="12192000" cy="1142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Tree>
    <p:extLst>
      <p:ext uri="{BB962C8B-B14F-4D97-AF65-F5344CB8AC3E}">
        <p14:creationId xmlns:p14="http://schemas.microsoft.com/office/powerpoint/2010/main" val="4019930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Archives logo">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8" name="Footer Placeholder 7"/>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13" name="Rectangle 12"/>
          <p:cNvSpPr/>
          <p:nvPr userDrawn="1"/>
        </p:nvSpPr>
        <p:spPr>
          <a:xfrm>
            <a:off x="0" y="465365"/>
            <a:ext cx="12192000" cy="21488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838200" y="465365"/>
            <a:ext cx="10515600" cy="2139042"/>
          </a:xfrm>
        </p:spPr>
        <p:txBody>
          <a:bodyPr>
            <a:normAutofit/>
          </a:bodyPr>
          <a:lstStyle>
            <a:lvl1pPr algn="l">
              <a:lnSpc>
                <a:spcPts val="6000"/>
              </a:lnSpc>
              <a:defRPr sz="4800" b="1" cap="small" baseline="0">
                <a:solidFill>
                  <a:schemeClr val="tx1"/>
                </a:solidFill>
                <a:latin typeface="Calibri" panose="020F0502020204030204" pitchFamily="34" charset="0"/>
                <a:cs typeface="Calibri" panose="020F0502020204030204" pitchFamily="34" charset="0"/>
              </a:defRPr>
            </a:lvl1pPr>
          </a:lstStyle>
          <a:p>
            <a:r>
              <a:rPr lang="en-US" dirty="0"/>
              <a:t>Calibri 48 </a:t>
            </a:r>
            <a:r>
              <a:rPr lang="en-US" dirty="0" err="1"/>
              <a:t>pt</a:t>
            </a:r>
            <a:r>
              <a:rPr lang="en-US" dirty="0"/>
              <a:t> for two lines of text, 64 </a:t>
            </a:r>
            <a:r>
              <a:rPr lang="en-US" dirty="0" err="1"/>
              <a:t>pt</a:t>
            </a:r>
            <a:r>
              <a:rPr lang="en-US" dirty="0"/>
              <a:t> for one small caps</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31433" y="3037182"/>
            <a:ext cx="4335823" cy="2935018"/>
          </a:xfrm>
          <a:prstGeom prst="rect">
            <a:avLst/>
          </a:prstGeom>
          <a:solidFill>
            <a:schemeClr val="bg1">
              <a:alpha val="70000"/>
            </a:schemeClr>
          </a:solidFill>
        </p:spPr>
      </p:pic>
    </p:spTree>
    <p:extLst>
      <p:ext uri="{BB962C8B-B14F-4D97-AF65-F5344CB8AC3E}">
        <p14:creationId xmlns:p14="http://schemas.microsoft.com/office/powerpoint/2010/main" val="1298881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er and Content">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65365"/>
            <a:ext cx="12192000" cy="1142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7"/>
            <a:ext cx="4114808" cy="917450"/>
          </a:xfrm>
          <a:prstGeom prst="rect">
            <a:avLst/>
          </a:prstGeom>
        </p:spPr>
      </p:pic>
    </p:spTree>
    <p:extLst>
      <p:ext uri="{BB962C8B-B14F-4D97-AF65-F5344CB8AC3E}">
        <p14:creationId xmlns:p14="http://schemas.microsoft.com/office/powerpoint/2010/main" val="4038309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or number list">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65365"/>
            <a:ext cx="12192000" cy="21488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6400" b="1" cap="small" baseline="0">
                <a:solidFill>
                  <a:schemeClr val="tx1"/>
                </a:solidFill>
                <a:latin typeface="Calibri" panose="020F0502020204030204" pitchFamily="34" charset="0"/>
                <a:cs typeface="Calibri" panose="020F0502020204030204" pitchFamily="34" charset="0"/>
              </a:defRPr>
            </a:lvl1pPr>
          </a:lstStyle>
          <a:p>
            <a:r>
              <a:rPr lang="en-US" dirty="0"/>
              <a:t>64 </a:t>
            </a:r>
            <a:r>
              <a:rPr lang="en-US" dirty="0" err="1"/>
              <a:t>pt</a:t>
            </a:r>
            <a:r>
              <a:rPr lang="en-US" dirty="0"/>
              <a:t> one line small caps</a:t>
            </a:r>
          </a:p>
        </p:txBody>
      </p:sp>
      <p:sp>
        <p:nvSpPr>
          <p:cNvPr id="3"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6" name="Content Placeholder 2"/>
          <p:cNvSpPr>
            <a:spLocks noGrp="1"/>
          </p:cNvSpPr>
          <p:nvPr>
            <p:ph idx="1" hasCustomPrompt="1"/>
          </p:nvPr>
        </p:nvSpPr>
        <p:spPr>
          <a:xfrm>
            <a:off x="838200" y="2775857"/>
            <a:ext cx="10515600" cy="3401106"/>
          </a:xfrm>
        </p:spPr>
        <p:txBody>
          <a:bodyPr anchor="ctr">
            <a:normAutofit/>
          </a:bodyPr>
          <a:lstStyle>
            <a:lvl1pPr marL="571500" indent="-571500">
              <a:buFont typeface="Wingdings" panose="05000000000000000000" pitchFamily="2" charset="2"/>
              <a:buChar char="q"/>
              <a:defRPr sz="3600" baseline="0">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Bullet or Number Lists Go Here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7"/>
            <a:ext cx="4114808" cy="917450"/>
          </a:xfrm>
          <a:prstGeom prst="rect">
            <a:avLst/>
          </a:prstGeom>
        </p:spPr>
      </p:pic>
    </p:spTree>
    <p:extLst>
      <p:ext uri="{BB962C8B-B14F-4D97-AF65-F5344CB8AC3E}">
        <p14:creationId xmlns:p14="http://schemas.microsoft.com/office/powerpoint/2010/main" val="2703880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eaturing/Host/Sponsor">
    <p:spTree>
      <p:nvGrpSpPr>
        <p:cNvPr id="1" name=""/>
        <p:cNvGrpSpPr/>
        <p:nvPr/>
      </p:nvGrpSpPr>
      <p:grpSpPr>
        <a:xfrm>
          <a:off x="0" y="0"/>
          <a:ext cx="0" cy="0"/>
          <a:chOff x="0" y="0"/>
          <a:chExt cx="0" cy="0"/>
        </a:xfrm>
      </p:grpSpPr>
      <p:sp>
        <p:nvSpPr>
          <p:cNvPr id="3" name="Rectangle 2"/>
          <p:cNvSpPr/>
          <p:nvPr userDrawn="1"/>
        </p:nvSpPr>
        <p:spPr>
          <a:xfrm>
            <a:off x="0" y="465365"/>
            <a:ext cx="12192000" cy="1142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17"/>
          <p:cNvSpPr>
            <a:spLocks noGrp="1"/>
          </p:cNvSpPr>
          <p:nvPr>
            <p:ph type="pic" sz="quarter" idx="16"/>
          </p:nvPr>
        </p:nvSpPr>
        <p:spPr>
          <a:xfrm>
            <a:off x="977598" y="4401548"/>
            <a:ext cx="1462617" cy="1379537"/>
          </a:xfrm>
        </p:spPr>
        <p:txBody>
          <a:bodyPr>
            <a:normAutofit/>
          </a:bodyPr>
          <a:lstStyle>
            <a:lvl1pPr>
              <a:defRPr sz="1400"/>
            </a:lvl1pPr>
          </a:lstStyle>
          <a:p>
            <a:r>
              <a:rPr lang="en-US" dirty="0"/>
              <a:t>Click icon to add picture</a:t>
            </a:r>
          </a:p>
        </p:txBody>
      </p:sp>
      <p:sp>
        <p:nvSpPr>
          <p:cNvPr id="21" name="Text Placeholder 13"/>
          <p:cNvSpPr>
            <a:spLocks noGrp="1"/>
          </p:cNvSpPr>
          <p:nvPr>
            <p:ph type="body" sz="quarter" idx="17" hasCustomPrompt="1"/>
          </p:nvPr>
        </p:nvSpPr>
        <p:spPr>
          <a:xfrm>
            <a:off x="837897" y="3850685"/>
            <a:ext cx="9982200" cy="4794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800" kern="1200">
                <a:solidFill>
                  <a:schemeClr val="tx1"/>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200" dirty="0">
                <a:solidFill>
                  <a:srgbClr val="45556C"/>
                </a:solidFill>
                <a:latin typeface="Arial" panose="020B0604020202020204" pitchFamily="34" charset="0"/>
                <a:ea typeface="+mn-ea"/>
                <a:cs typeface="Arial" panose="020B0604020202020204" pitchFamily="34" charset="0"/>
              </a:rPr>
              <a:t>Role (speaker, host, etc.)</a:t>
            </a:r>
            <a:endParaRPr lang="en-US" dirty="0"/>
          </a:p>
        </p:txBody>
      </p:sp>
      <p:sp>
        <p:nvSpPr>
          <p:cNvPr id="22" name="Text Placeholder 15"/>
          <p:cNvSpPr>
            <a:spLocks noGrp="1"/>
          </p:cNvSpPr>
          <p:nvPr>
            <p:ph type="body" sz="quarter" idx="18" hasCustomPrompt="1"/>
          </p:nvPr>
        </p:nvSpPr>
        <p:spPr>
          <a:xfrm>
            <a:off x="2579915" y="4347694"/>
            <a:ext cx="8240183" cy="1535113"/>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US" sz="1800" dirty="0">
                <a:latin typeface="Arial" panose="020B0604020202020204" pitchFamily="34" charset="0"/>
                <a:cs typeface="Arial" panose="020B0604020202020204" pitchFamily="34" charset="0"/>
              </a:rPr>
              <a:t>Name/Title/Contact info</a:t>
            </a:r>
            <a:endParaRPr lang="en-US" dirty="0"/>
          </a:p>
        </p:txBody>
      </p:sp>
      <p:sp>
        <p:nvSpPr>
          <p:cNvPr id="18" name="Picture Placeholder 17"/>
          <p:cNvSpPr>
            <a:spLocks noGrp="1"/>
          </p:cNvSpPr>
          <p:nvPr>
            <p:ph type="pic" sz="quarter" idx="15"/>
          </p:nvPr>
        </p:nvSpPr>
        <p:spPr>
          <a:xfrm>
            <a:off x="977901" y="2376489"/>
            <a:ext cx="1462617" cy="1379537"/>
          </a:xfrm>
        </p:spPr>
        <p:txBody>
          <a:bodyPr>
            <a:normAutofit/>
          </a:bodyPr>
          <a:lstStyle>
            <a:lvl1pPr>
              <a:defRPr sz="1400"/>
            </a:lvl1pPr>
          </a:lstStyle>
          <a:p>
            <a:r>
              <a:rPr lang="en-US" dirty="0"/>
              <a:t>Click icon to add picture</a:t>
            </a:r>
          </a:p>
        </p:txBody>
      </p:sp>
      <p:sp>
        <p:nvSpPr>
          <p:cNvPr id="2"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14" name="Text Placeholder 13"/>
          <p:cNvSpPr>
            <a:spLocks noGrp="1"/>
          </p:cNvSpPr>
          <p:nvPr>
            <p:ph type="body" sz="quarter" idx="13" hasCustomPrompt="1"/>
          </p:nvPr>
        </p:nvSpPr>
        <p:spPr>
          <a:xfrm>
            <a:off x="838200" y="1825626"/>
            <a:ext cx="9982200" cy="4794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200" dirty="0">
                <a:solidFill>
                  <a:srgbClr val="45556C"/>
                </a:solidFill>
                <a:latin typeface="Arial" panose="020B0604020202020204" pitchFamily="34" charset="0"/>
                <a:ea typeface="+mn-ea"/>
                <a:cs typeface="Arial" panose="020B0604020202020204" pitchFamily="34" charset="0"/>
              </a:rPr>
              <a:t>Role (speaker, host, etc.)</a:t>
            </a:r>
            <a:endParaRPr lang="en-US" dirty="0"/>
          </a:p>
        </p:txBody>
      </p:sp>
      <p:sp>
        <p:nvSpPr>
          <p:cNvPr id="16" name="Text Placeholder 15"/>
          <p:cNvSpPr>
            <a:spLocks noGrp="1"/>
          </p:cNvSpPr>
          <p:nvPr>
            <p:ph type="body" sz="quarter" idx="14" hasCustomPrompt="1"/>
          </p:nvPr>
        </p:nvSpPr>
        <p:spPr>
          <a:xfrm>
            <a:off x="2580218" y="2305051"/>
            <a:ext cx="8240183" cy="1535113"/>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US" sz="1800" dirty="0">
                <a:latin typeface="Arial" panose="020B0604020202020204" pitchFamily="34" charset="0"/>
                <a:cs typeface="Arial" panose="020B0604020202020204" pitchFamily="34" charset="0"/>
              </a:rPr>
              <a:t>Name/Title/Contact info</a:t>
            </a: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2485"/>
            <a:ext cx="4114808" cy="917450"/>
          </a:xfrm>
          <a:prstGeom prst="rect">
            <a:avLst/>
          </a:prstGeom>
        </p:spPr>
      </p:pic>
    </p:spTree>
    <p:extLst>
      <p:ext uri="{BB962C8B-B14F-4D97-AF65-F5344CB8AC3E}">
        <p14:creationId xmlns:p14="http://schemas.microsoft.com/office/powerpoint/2010/main" val="2979072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rt Art Double Columns">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hasCustomPrompt="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lvl="0"/>
            <a:r>
              <a:rPr lang="en-US" dirty="0"/>
              <a:t>Image or text</a:t>
            </a:r>
          </a:p>
          <a:p>
            <a:pPr lvl="1"/>
            <a:r>
              <a:rPr lang="en-US" dirty="0"/>
              <a:t>Second level</a:t>
            </a:r>
          </a:p>
        </p:txBody>
      </p:sp>
      <p:sp>
        <p:nvSpPr>
          <p:cNvPr id="4" name="Content Placeholder 3"/>
          <p:cNvSpPr>
            <a:spLocks noGrp="1"/>
          </p:cNvSpPr>
          <p:nvPr>
            <p:ph sz="half" idx="2" hasCustomPrompt="1"/>
          </p:nvPr>
        </p:nvSpPr>
        <p:spPr>
          <a:xfrm>
            <a:off x="6172200" y="1825625"/>
            <a:ext cx="5181600" cy="4351338"/>
          </a:xfrm>
        </p:spPr>
        <p:txBody>
          <a:bodyPr/>
          <a:lstStyle>
            <a:lvl1pPr>
              <a:defRPr baseline="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lvl="0"/>
            <a:r>
              <a:rPr lang="en-US" dirty="0"/>
              <a:t>Image or text</a:t>
            </a:r>
          </a:p>
          <a:p>
            <a:pPr lvl="1"/>
            <a:r>
              <a:rPr lang="en-US" dirty="0"/>
              <a:t>Second level</a:t>
            </a:r>
          </a:p>
        </p:txBody>
      </p:sp>
      <p:sp>
        <p:nvSpPr>
          <p:cNvPr id="5" name="Date Placeholder 4"/>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7"/>
            <a:ext cx="4114808" cy="917450"/>
          </a:xfrm>
          <a:prstGeom prst="rect">
            <a:avLst/>
          </a:prstGeom>
        </p:spPr>
      </p:pic>
    </p:spTree>
    <p:extLst>
      <p:ext uri="{BB962C8B-B14F-4D97-AF65-F5344CB8AC3E}">
        <p14:creationId xmlns:p14="http://schemas.microsoft.com/office/powerpoint/2010/main" val="1207814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mart Art Single Column">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hasCustomPrompt="1"/>
          </p:nvPr>
        </p:nvSpPr>
        <p:spPr>
          <a:xfrm>
            <a:off x="3505200" y="1806688"/>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lvl="0"/>
            <a:r>
              <a:rPr lang="en-US" dirty="0"/>
              <a:t>Image or text</a:t>
            </a:r>
          </a:p>
          <a:p>
            <a:pPr lvl="1"/>
            <a:r>
              <a:rPr lang="en-US" dirty="0"/>
              <a:t>Second level</a:t>
            </a:r>
          </a:p>
        </p:txBody>
      </p:sp>
      <p:sp>
        <p:nvSpPr>
          <p:cNvPr id="5" name="Date Placeholder 4"/>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7"/>
            <a:ext cx="4114808" cy="917450"/>
          </a:xfrm>
          <a:prstGeom prst="rect">
            <a:avLst/>
          </a:prstGeom>
        </p:spPr>
      </p:pic>
    </p:spTree>
    <p:extLst>
      <p:ext uri="{BB962C8B-B14F-4D97-AF65-F5344CB8AC3E}">
        <p14:creationId xmlns:p14="http://schemas.microsoft.com/office/powerpoint/2010/main" val="3728477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ngle Image/Graphic Slide">
    <p:spTree>
      <p:nvGrpSpPr>
        <p:cNvPr id="1" name=""/>
        <p:cNvGrpSpPr/>
        <p:nvPr/>
      </p:nvGrpSpPr>
      <p:grpSpPr>
        <a:xfrm>
          <a:off x="0" y="0"/>
          <a:ext cx="0" cy="0"/>
          <a:chOff x="0" y="0"/>
          <a:chExt cx="0" cy="0"/>
        </a:xfrm>
      </p:grpSpPr>
      <p:sp>
        <p:nvSpPr>
          <p:cNvPr id="6" name="Content Placeholder 5"/>
          <p:cNvSpPr>
            <a:spLocks noGrp="1"/>
          </p:cNvSpPr>
          <p:nvPr>
            <p:ph sz="quarter" idx="13" hasCustomPrompt="1"/>
          </p:nvPr>
        </p:nvSpPr>
        <p:spPr>
          <a:xfrm>
            <a:off x="838200" y="147638"/>
            <a:ext cx="10515600" cy="593254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Visual only</a:t>
            </a:r>
          </a:p>
        </p:txBody>
      </p:sp>
      <p:sp>
        <p:nvSpPr>
          <p:cNvPr id="2" name="Date Placeholder 1"/>
          <p:cNvSpPr>
            <a:spLocks noGrp="1"/>
          </p:cNvSpPr>
          <p:nvPr>
            <p:ph type="dt" sz="half" idx="10"/>
          </p:nvPr>
        </p:nvSpPr>
        <p:spPr/>
        <p:txBody>
          <a:bodyPr/>
          <a:lstStyle/>
          <a:p>
            <a:r>
              <a:rPr lang="en-US" dirty="0"/>
              <a:t>recordsmanagement@sos.wa.gov (360) 586-4901</a:t>
            </a:r>
          </a:p>
        </p:txBody>
      </p:sp>
      <p:sp>
        <p:nvSpPr>
          <p:cNvPr id="4" name="Slide Number Placeholder 3"/>
          <p:cNvSpPr>
            <a:spLocks noGrp="1"/>
          </p:cNvSpPr>
          <p:nvPr>
            <p:ph type="sldNum" sz="quarter" idx="12"/>
          </p:nvPr>
        </p:nvSpPr>
        <p:spPr/>
        <p:txBody>
          <a:bodyPr/>
          <a:lstStyle/>
          <a:p>
            <a:fld id="{A3631500-2A75-49A8-867F-20041C5545CA}"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7"/>
            <a:ext cx="4114808" cy="917450"/>
          </a:xfrm>
          <a:prstGeom prst="rect">
            <a:avLst/>
          </a:prstGeom>
        </p:spPr>
      </p:pic>
    </p:spTree>
    <p:extLst>
      <p:ext uri="{BB962C8B-B14F-4D97-AF65-F5344CB8AC3E}">
        <p14:creationId xmlns:p14="http://schemas.microsoft.com/office/powerpoint/2010/main" val="36739244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pic and Bulleted List">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11" name="Content Placeholder 2"/>
          <p:cNvSpPr>
            <a:spLocks noGrp="1"/>
          </p:cNvSpPr>
          <p:nvPr>
            <p:ph sz="half" idx="2" hasCustomPrompt="1"/>
          </p:nvPr>
        </p:nvSpPr>
        <p:spPr>
          <a:xfrm flipH="1">
            <a:off x="4288218" y="1825625"/>
            <a:ext cx="7065579" cy="4351338"/>
          </a:xfrm>
          <a:prstGeom prst="round1Rect">
            <a:avLst/>
          </a:prstGeom>
          <a:solidFill>
            <a:schemeClr val="accent3">
              <a:lumMod val="20000"/>
              <a:lumOff val="80000"/>
            </a:schemeClr>
          </a:solidFill>
        </p:spPr>
        <p:style>
          <a:lnRef idx="3">
            <a:schemeClr val="lt1"/>
          </a:lnRef>
          <a:fillRef idx="1">
            <a:schemeClr val="accent3"/>
          </a:fillRef>
          <a:effectRef idx="1">
            <a:schemeClr val="accent3"/>
          </a:effectRef>
          <a:fontRef idx="minor">
            <a:schemeClr val="lt1"/>
          </a:fontRef>
        </p:style>
        <p:txBody>
          <a:bodyPr anchor="ctr">
            <a:normAutofit/>
          </a:bodyPr>
          <a:lstStyle>
            <a:lvl1pPr marL="457200" indent="-457200">
              <a:buFont typeface="Wingdings" panose="05000000000000000000" pitchFamily="2" charset="2"/>
              <a:buChar char="v"/>
              <a:defRPr baseline="0">
                <a:solidFill>
                  <a:schemeClr val="tx1"/>
                </a:solidFill>
              </a:defRPr>
            </a:lvl1pPr>
          </a:lstStyle>
          <a:p>
            <a:pPr marL="342900" indent="-342900">
              <a:buFont typeface="Wingdings" panose="05000000000000000000" pitchFamily="2" charset="2"/>
              <a:buChar char="q"/>
            </a:pPr>
            <a:r>
              <a:rPr lang="en-US" dirty="0">
                <a:solidFill>
                  <a:schemeClr val="tx1"/>
                </a:solidFill>
              </a:rPr>
              <a:t>Arial, left align</a:t>
            </a:r>
          </a:p>
          <a:p>
            <a:pPr marL="342900" indent="-342900">
              <a:buFont typeface="Wingdings" panose="05000000000000000000" pitchFamily="2" charset="2"/>
              <a:buChar char="q"/>
            </a:pPr>
            <a:endParaRPr lang="en-US" dirty="0">
              <a:solidFill>
                <a:schemeClr val="tx1"/>
              </a:solidFill>
            </a:endParaRPr>
          </a:p>
        </p:txBody>
      </p:sp>
      <p:sp>
        <p:nvSpPr>
          <p:cNvPr id="12" name="Content Placeholder 1"/>
          <p:cNvSpPr>
            <a:spLocks noGrp="1"/>
          </p:cNvSpPr>
          <p:nvPr>
            <p:ph sz="half" idx="1" hasCustomPrompt="1"/>
          </p:nvPr>
        </p:nvSpPr>
        <p:spPr>
          <a:xfrm>
            <a:off x="838200" y="1825625"/>
            <a:ext cx="2743200" cy="4351338"/>
          </a:xfrm>
        </p:spPr>
        <p:txBody>
          <a:bodyPr anchor="ctr">
            <a:normAutofit/>
          </a:bodyPr>
          <a:lstStyle>
            <a:lvl1pPr>
              <a:defRPr baseline="0"/>
            </a:lvl1pPr>
          </a:lstStyle>
          <a:p>
            <a:pPr marL="0" indent="0" algn="r">
              <a:buNone/>
            </a:pPr>
            <a:r>
              <a:rPr lang="en-US" sz="2600" b="1" dirty="0"/>
              <a:t>Arial, right align</a:t>
            </a:r>
          </a:p>
          <a:p>
            <a:pPr marL="0" indent="0" algn="r">
              <a:buNone/>
            </a:pPr>
            <a:r>
              <a:rPr lang="en-US" sz="2600" b="1" dirty="0"/>
              <a:t>Topic or headline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7"/>
            <a:ext cx="4114808" cy="917450"/>
          </a:xfrm>
          <a:prstGeom prst="rect">
            <a:avLst/>
          </a:prstGeom>
        </p:spPr>
      </p:pic>
    </p:spTree>
    <p:extLst>
      <p:ext uri="{BB962C8B-B14F-4D97-AF65-F5344CB8AC3E}">
        <p14:creationId xmlns:p14="http://schemas.microsoft.com/office/powerpoint/2010/main" val="3665829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M Contact Info">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65365"/>
            <a:ext cx="12192000" cy="21488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4800" b="1" cap="small" baseline="0">
                <a:solidFill>
                  <a:schemeClr val="tx1"/>
                </a:solidFill>
                <a:latin typeface="Calibri" panose="020F0502020204030204" pitchFamily="34" charset="0"/>
                <a:cs typeface="Calibri" panose="020F0502020204030204" pitchFamily="34" charset="0"/>
              </a:defRPr>
            </a:lvl1pPr>
          </a:lstStyle>
          <a:p>
            <a:r>
              <a:rPr lang="en-US" dirty="0"/>
              <a:t>Calibri 48 </a:t>
            </a:r>
            <a:r>
              <a:rPr lang="en-US" dirty="0" err="1"/>
              <a:t>pt</a:t>
            </a:r>
            <a:r>
              <a:rPr lang="en-US" dirty="0"/>
              <a:t> for two lines of text, 64 </a:t>
            </a:r>
            <a:r>
              <a:rPr lang="en-US" dirty="0" err="1"/>
              <a:t>pt</a:t>
            </a:r>
            <a:r>
              <a:rPr lang="en-US" dirty="0"/>
              <a:t> for one small caps</a:t>
            </a:r>
          </a:p>
        </p:txBody>
      </p:sp>
      <p:sp>
        <p:nvSpPr>
          <p:cNvPr id="3"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4" name="Footer Placeholder 3"/>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5689" y="3820961"/>
            <a:ext cx="4888375" cy="1629458"/>
          </a:xfrm>
          <a:prstGeom prst="rect">
            <a:avLst/>
          </a:prstGeom>
        </p:spPr>
      </p:pic>
      <p:sp>
        <p:nvSpPr>
          <p:cNvPr id="11" name="TextBox 10"/>
          <p:cNvSpPr txBox="1"/>
          <p:nvPr userDrawn="1"/>
        </p:nvSpPr>
        <p:spPr>
          <a:xfrm>
            <a:off x="6139543" y="3105604"/>
            <a:ext cx="5214257" cy="2677656"/>
          </a:xfrm>
          <a:prstGeom prst="rect">
            <a:avLst/>
          </a:prstGeom>
          <a:noFill/>
        </p:spPr>
        <p:txBody>
          <a:bodyPr wrap="square" rtlCol="0">
            <a:spAutoFit/>
          </a:bodyPr>
          <a:lstStyle/>
          <a:p>
            <a:r>
              <a:rPr lang="en-US" sz="2400" b="1" cap="small" baseline="0" dirty="0">
                <a:latin typeface="Malgun Gothic" panose="020B0503020000020004" pitchFamily="34" charset="-127"/>
                <a:ea typeface="Malgun Gothic" panose="020B0503020000020004" pitchFamily="34" charset="-127"/>
              </a:rPr>
              <a:t>The Records Management Team is here for you with free </a:t>
            </a:r>
            <a:r>
              <a:rPr lang="en-US" sz="2400" b="1" cap="small" baseline="0" dirty="0">
                <a:solidFill>
                  <a:schemeClr val="accent3">
                    <a:lumMod val="75000"/>
                  </a:schemeClr>
                </a:solidFill>
                <a:latin typeface="Malgun Gothic" panose="020B0503020000020004" pitchFamily="34" charset="-127"/>
                <a:ea typeface="Malgun Gothic" panose="020B0503020000020004" pitchFamily="34" charset="-127"/>
              </a:rPr>
              <a:t>consultation</a:t>
            </a:r>
            <a:r>
              <a:rPr lang="en-US" sz="2400" b="1" cap="small" baseline="0" dirty="0">
                <a:latin typeface="Malgun Gothic" panose="020B0503020000020004" pitchFamily="34" charset="-127"/>
                <a:ea typeface="Malgun Gothic" panose="020B0503020000020004" pitchFamily="34" charset="-127"/>
              </a:rPr>
              <a:t>, </a:t>
            </a:r>
            <a:r>
              <a:rPr lang="en-US" sz="2400" b="1" cap="small" baseline="0" dirty="0">
                <a:solidFill>
                  <a:schemeClr val="accent1"/>
                </a:solidFill>
                <a:latin typeface="Malgun Gothic" panose="020B0503020000020004" pitchFamily="34" charset="-127"/>
                <a:ea typeface="Malgun Gothic" panose="020B0503020000020004" pitchFamily="34" charset="-127"/>
              </a:rPr>
              <a:t>training</a:t>
            </a:r>
            <a:r>
              <a:rPr lang="en-US" sz="2400" b="1" cap="small" baseline="0" dirty="0">
                <a:latin typeface="Malgun Gothic" panose="020B0503020000020004" pitchFamily="34" charset="-127"/>
                <a:ea typeface="Malgun Gothic" panose="020B0503020000020004" pitchFamily="34" charset="-127"/>
              </a:rPr>
              <a:t>, &amp; </a:t>
            </a:r>
            <a:r>
              <a:rPr lang="en-US" sz="2400" b="1" cap="small" baseline="0" dirty="0">
                <a:solidFill>
                  <a:schemeClr val="accent2"/>
                </a:solidFill>
                <a:latin typeface="Malgun Gothic" panose="020B0503020000020004" pitchFamily="34" charset="-127"/>
                <a:ea typeface="Malgun Gothic" panose="020B0503020000020004" pitchFamily="34" charset="-127"/>
              </a:rPr>
              <a:t>Advice</a:t>
            </a:r>
            <a:r>
              <a:rPr lang="en-US" sz="2400" b="1" cap="small" baseline="0" dirty="0">
                <a:latin typeface="Malgun Gothic" panose="020B0503020000020004" pitchFamily="34" charset="-127"/>
                <a:ea typeface="Malgun Gothic" panose="020B0503020000020004" pitchFamily="34" charset="-127"/>
              </a:rPr>
              <a:t>.</a:t>
            </a:r>
          </a:p>
          <a:p>
            <a:endParaRPr lang="en-US" sz="2400" b="1" cap="small" baseline="0" dirty="0">
              <a:latin typeface="Malgun Gothic" panose="020B0503020000020004" pitchFamily="34" charset="-127"/>
              <a:ea typeface="Malgun Gothic" panose="020B0503020000020004" pitchFamily="34" charset="-127"/>
            </a:endParaRPr>
          </a:p>
          <a:p>
            <a:r>
              <a:rPr lang="en-US" sz="2400" b="1" cap="none" baseline="0" dirty="0">
                <a:latin typeface="Malgun Gothic" panose="020B0503020000020004" pitchFamily="34" charset="-127"/>
                <a:ea typeface="Malgun Gothic" panose="020B0503020000020004" pitchFamily="34" charset="-127"/>
              </a:rPr>
              <a:t>www.sos.wa.gov/archives</a:t>
            </a:r>
          </a:p>
          <a:p>
            <a:r>
              <a:rPr lang="en-US" sz="2400" b="1" cap="none" baseline="0" dirty="0">
                <a:latin typeface="Malgun Gothic" panose="020B0503020000020004" pitchFamily="34" charset="-127"/>
                <a:ea typeface="Malgun Gothic" panose="020B0503020000020004" pitchFamily="34" charset="-127"/>
              </a:rPr>
              <a:t>recordsmanagement@sos.wa.gov</a:t>
            </a:r>
          </a:p>
          <a:p>
            <a:r>
              <a:rPr lang="en-US" sz="2400" b="1" cap="none" baseline="0" dirty="0">
                <a:latin typeface="Malgun Gothic" panose="020B0503020000020004" pitchFamily="34" charset="-127"/>
                <a:ea typeface="Malgun Gothic" panose="020B0503020000020004" pitchFamily="34" charset="-127"/>
              </a:rPr>
              <a:t>(360) 586-4901</a:t>
            </a:r>
            <a:r>
              <a:rPr lang="en-US" sz="2400" b="1" cap="small" baseline="0" dirty="0">
                <a:latin typeface="Malgun Gothic" panose="020B0503020000020004" pitchFamily="34" charset="-127"/>
                <a:ea typeface="Malgun Gothic" panose="020B0503020000020004" pitchFamily="34" charset="-127"/>
              </a:rPr>
              <a:t> </a:t>
            </a:r>
          </a:p>
        </p:txBody>
      </p:sp>
    </p:spTree>
    <p:extLst>
      <p:ext uri="{BB962C8B-B14F-4D97-AF65-F5344CB8AC3E}">
        <p14:creationId xmlns:p14="http://schemas.microsoft.com/office/powerpoint/2010/main" val="2817928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eader and Content">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65365"/>
            <a:ext cx="12192000" cy="1142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439345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Info and Image">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lgn="l">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11" name="Slide Number Placeholder 8"/>
          <p:cNvSpPr>
            <a:spLocks noGrp="1"/>
          </p:cNvSpPr>
          <p:nvPr>
            <p:ph type="sldNum" sz="quarter" idx="12"/>
          </p:nvPr>
        </p:nvSpPr>
        <p:spPr>
          <a:xfrm>
            <a:off x="8610600" y="6356352"/>
            <a:ext cx="2743200" cy="365125"/>
          </a:xfrm>
        </p:spPr>
        <p:txBody>
          <a:bodyPr/>
          <a:lstStyle/>
          <a:p>
            <a:fld id="{A3631500-2A75-49A8-867F-20041C5545CA}" type="slidenum">
              <a:rPr lang="en-US" smtClean="0"/>
              <a:t>‹#›</a:t>
            </a:fld>
            <a:endParaRPr lang="en-US" dirty="0"/>
          </a:p>
        </p:txBody>
      </p:sp>
      <p:sp>
        <p:nvSpPr>
          <p:cNvPr id="5" name="TextBox 4"/>
          <p:cNvSpPr txBox="1"/>
          <p:nvPr userDrawn="1"/>
        </p:nvSpPr>
        <p:spPr>
          <a:xfrm>
            <a:off x="6139543" y="3281817"/>
            <a:ext cx="5214257" cy="2898322"/>
          </a:xfrm>
          <a:prstGeom prst="rect">
            <a:avLst/>
          </a:prstGeom>
          <a:noFill/>
        </p:spPr>
        <p:txBody>
          <a:bodyPr wrap="square" rtlCol="0">
            <a:spAutoFit/>
          </a:bodyPr>
          <a:lstStyle/>
          <a:p>
            <a:endParaRPr lang="en-US" dirty="0"/>
          </a:p>
        </p:txBody>
      </p:sp>
      <p:sp>
        <p:nvSpPr>
          <p:cNvPr id="9" name="TextBox 8"/>
          <p:cNvSpPr txBox="1"/>
          <p:nvPr userDrawn="1"/>
        </p:nvSpPr>
        <p:spPr>
          <a:xfrm>
            <a:off x="6139543" y="2619165"/>
            <a:ext cx="5214257" cy="2554545"/>
          </a:xfrm>
          <a:prstGeom prst="rect">
            <a:avLst/>
          </a:prstGeom>
          <a:noFill/>
        </p:spPr>
        <p:txBody>
          <a:bodyPr wrap="square" rtlCol="0">
            <a:spAutoFit/>
          </a:bodyPr>
          <a:lstStyle/>
          <a:p>
            <a:r>
              <a:rPr lang="en-US" sz="2400" cap="small" baseline="0" dirty="0">
                <a:latin typeface="+mj-lt"/>
              </a:rPr>
              <a:t>The Records Management Team is here for you with free </a:t>
            </a:r>
            <a:r>
              <a:rPr lang="en-US" sz="2400" cap="small" baseline="0" dirty="0">
                <a:solidFill>
                  <a:schemeClr val="accent3">
                    <a:lumMod val="75000"/>
                  </a:schemeClr>
                </a:solidFill>
                <a:latin typeface="+mj-lt"/>
              </a:rPr>
              <a:t>consultation</a:t>
            </a:r>
            <a:r>
              <a:rPr lang="en-US" sz="2400" cap="small" baseline="0" dirty="0">
                <a:latin typeface="+mj-lt"/>
              </a:rPr>
              <a:t>, </a:t>
            </a:r>
            <a:r>
              <a:rPr lang="en-US" sz="2400" cap="small" baseline="0" dirty="0">
                <a:solidFill>
                  <a:schemeClr val="accent1"/>
                </a:solidFill>
                <a:latin typeface="+mj-lt"/>
              </a:rPr>
              <a:t>training</a:t>
            </a:r>
            <a:r>
              <a:rPr lang="en-US" sz="2400" cap="small" baseline="0" dirty="0">
                <a:latin typeface="+mj-lt"/>
              </a:rPr>
              <a:t>, &amp; </a:t>
            </a:r>
            <a:r>
              <a:rPr lang="en-US" sz="2400" cap="small" baseline="0" dirty="0">
                <a:solidFill>
                  <a:schemeClr val="accent2"/>
                </a:solidFill>
                <a:latin typeface="+mj-lt"/>
              </a:rPr>
              <a:t>Advice</a:t>
            </a:r>
            <a:r>
              <a:rPr lang="en-US" sz="2400" cap="small" baseline="0" dirty="0">
                <a:latin typeface="+mj-lt"/>
              </a:rPr>
              <a:t>.</a:t>
            </a:r>
          </a:p>
          <a:p>
            <a:endParaRPr lang="en-US" sz="2400" cap="small" baseline="0" dirty="0">
              <a:latin typeface="+mj-lt"/>
            </a:endParaRPr>
          </a:p>
          <a:p>
            <a:r>
              <a:rPr lang="en-US" sz="2000" b="1" cap="none" baseline="0" dirty="0">
                <a:latin typeface="+mj-lt"/>
              </a:rPr>
              <a:t>www.sos.wa.gov/archives</a:t>
            </a:r>
          </a:p>
          <a:p>
            <a:r>
              <a:rPr lang="en-US" sz="2000" b="1" cap="none" baseline="0" dirty="0">
                <a:latin typeface="+mj-lt"/>
              </a:rPr>
              <a:t>recordsmanagement@sos.wa.gov</a:t>
            </a:r>
          </a:p>
          <a:p>
            <a:r>
              <a:rPr lang="en-US" sz="2000" b="1" cap="none" baseline="0" dirty="0">
                <a:latin typeface="+mj-lt"/>
              </a:rPr>
              <a:t>(360) 586-4901</a:t>
            </a:r>
            <a:r>
              <a:rPr lang="en-US" sz="2400" cap="small" baseline="0" dirty="0">
                <a:latin typeface="+mj-lt"/>
              </a:rPr>
              <a:t> </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
        <p:nvSpPr>
          <p:cNvPr id="19" name="Content Placeholder 2"/>
          <p:cNvSpPr>
            <a:spLocks noGrp="1"/>
          </p:cNvSpPr>
          <p:nvPr>
            <p:ph sz="half" idx="1" hasCustomPrompt="1"/>
          </p:nvPr>
        </p:nvSpPr>
        <p:spPr>
          <a:xfrm>
            <a:off x="609602" y="1828801"/>
            <a:ext cx="5181600" cy="4351338"/>
          </a:xfrm>
        </p:spPr>
        <p:txBody>
          <a:bodyPr/>
          <a:lstStyle>
            <a:lvl1pPr>
              <a:defRPr/>
            </a:lvl1pPr>
          </a:lstStyle>
          <a:p>
            <a:pPr lvl="0"/>
            <a:r>
              <a:rPr lang="en-US" dirty="0"/>
              <a:t>Image</a:t>
            </a:r>
          </a:p>
        </p:txBody>
      </p:sp>
      <p:sp>
        <p:nvSpPr>
          <p:cNvPr id="13" name="Rectangle 12"/>
          <p:cNvSpPr/>
          <p:nvPr userDrawn="1"/>
        </p:nvSpPr>
        <p:spPr>
          <a:xfrm>
            <a:off x="0" y="465365"/>
            <a:ext cx="12192000" cy="1142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Tree>
    <p:extLst>
      <p:ext uri="{BB962C8B-B14F-4D97-AF65-F5344CB8AC3E}">
        <p14:creationId xmlns:p14="http://schemas.microsoft.com/office/powerpoint/2010/main" val="35685837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with Archives logo">
    <p:spTree>
      <p:nvGrpSpPr>
        <p:cNvPr id="1" name=""/>
        <p:cNvGrpSpPr/>
        <p:nvPr/>
      </p:nvGrpSpPr>
      <p:grpSpPr>
        <a:xfrm>
          <a:off x="0" y="0"/>
          <a:ext cx="0" cy="0"/>
          <a:chOff x="0" y="0"/>
          <a:chExt cx="0" cy="0"/>
        </a:xfrm>
      </p:grpSpPr>
      <p:sp>
        <p:nvSpPr>
          <p:cNvPr id="12" name="Rectangle 11"/>
          <p:cNvSpPr/>
          <p:nvPr userDrawn="1"/>
        </p:nvSpPr>
        <p:spPr>
          <a:xfrm>
            <a:off x="0" y="465365"/>
            <a:ext cx="12192000" cy="2148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r>
              <a:rPr lang="en-US" dirty="0"/>
              <a:t>recordsmanagement@sos.wa.gov (360) 586-4901</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631500-2A75-49A8-867F-20041C5545CA}" type="slidenum">
              <a:rPr lang="en-US" smtClean="0"/>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31433" y="3037182"/>
            <a:ext cx="4335823" cy="2935018"/>
          </a:xfrm>
          <a:prstGeom prst="rect">
            <a:avLst/>
          </a:prstGeom>
        </p:spPr>
      </p:pic>
      <p:sp>
        <p:nvSpPr>
          <p:cNvPr id="11"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4800" b="1" cap="small" baseline="0">
                <a:solidFill>
                  <a:schemeClr val="tx1"/>
                </a:solidFill>
                <a:latin typeface="Calibri" panose="020F0502020204030204" pitchFamily="34" charset="0"/>
                <a:cs typeface="Calibri" panose="020F0502020204030204" pitchFamily="34" charset="0"/>
              </a:defRPr>
            </a:lvl1pPr>
          </a:lstStyle>
          <a:p>
            <a:r>
              <a:rPr lang="en-US" dirty="0"/>
              <a:t>Calibri 48 </a:t>
            </a:r>
            <a:r>
              <a:rPr lang="en-US" dirty="0" err="1"/>
              <a:t>pt</a:t>
            </a:r>
            <a:r>
              <a:rPr lang="en-US" dirty="0"/>
              <a:t> for two lines of text, 64 </a:t>
            </a:r>
            <a:r>
              <a:rPr lang="en-US" dirty="0" err="1"/>
              <a:t>pt</a:t>
            </a:r>
            <a:r>
              <a:rPr lang="en-US" dirty="0"/>
              <a:t> for one, small caps</a:t>
            </a:r>
          </a:p>
        </p:txBody>
      </p:sp>
    </p:spTree>
    <p:extLst>
      <p:ext uri="{BB962C8B-B14F-4D97-AF65-F5344CB8AC3E}">
        <p14:creationId xmlns:p14="http://schemas.microsoft.com/office/powerpoint/2010/main" val="1104175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Informational Slid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65365"/>
            <a:ext cx="12192000" cy="1142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3" name="Content Placeholder 2"/>
          <p:cNvSpPr>
            <a:spLocks noGrp="1"/>
          </p:cNvSpPr>
          <p:nvPr>
            <p:ph idx="1"/>
          </p:nvPr>
        </p:nvSpPr>
        <p:spPr/>
        <p:txBody>
          <a:bodyPr/>
          <a:lstStyle>
            <a:lvl1pPr marL="228600" indent="-228600">
              <a:buFont typeface="Wingdings" panose="05000000000000000000" pitchFamily="2" charset="2"/>
              <a:buChar char="q"/>
              <a:defRPr>
                <a:latin typeface="Arial" panose="020B0604020202020204" pitchFamily="34" charset="0"/>
                <a:cs typeface="Arial" panose="020B0604020202020204" pitchFamily="34" charset="0"/>
              </a:defRPr>
            </a:lvl1pPr>
            <a:lvl2pPr marL="685800" indent="-228600">
              <a:buFont typeface="Wingdings" panose="05000000000000000000" pitchFamily="2" charset="2"/>
              <a:buChar char="q"/>
              <a:defRPr>
                <a:latin typeface="Arial" panose="020B0604020202020204" pitchFamily="34" charset="0"/>
                <a:cs typeface="Arial" panose="020B0604020202020204" pitchFamily="34" charset="0"/>
              </a:defRPr>
            </a:lvl2pPr>
            <a:lvl3pPr marL="1143000" indent="-228600">
              <a:buFont typeface="Wingdings" panose="05000000000000000000" pitchFamily="2" charset="2"/>
              <a:buChar char="q"/>
              <a:defRPr>
                <a:latin typeface="Arial" panose="020B0604020202020204" pitchFamily="34" charset="0"/>
                <a:cs typeface="Arial" panose="020B0604020202020204" pitchFamily="34" charset="0"/>
              </a:defRPr>
            </a:lvl3pPr>
            <a:lvl4pPr marL="1600200" indent="-228600">
              <a:buFont typeface="Wingdings" panose="05000000000000000000" pitchFamily="2" charset="2"/>
              <a:buChar char="q"/>
              <a:defRPr>
                <a:latin typeface="Arial" panose="020B0604020202020204" pitchFamily="34" charset="0"/>
                <a:cs typeface="Arial" panose="020B0604020202020204" pitchFamily="34" charset="0"/>
              </a:defRPr>
            </a:lvl4pPr>
            <a:lvl5pPr marL="2057400" indent="-228600">
              <a:buFont typeface="Wingdings" panose="05000000000000000000" pitchFamily="2" charset="2"/>
              <a:buChar char="q"/>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2445432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ed or numbered list">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65365"/>
            <a:ext cx="12192000" cy="2148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6400" b="1" cap="small" baseline="0">
                <a:solidFill>
                  <a:schemeClr val="tx1"/>
                </a:solidFill>
                <a:latin typeface="Calibri" panose="020F0502020204030204" pitchFamily="34" charset="0"/>
                <a:cs typeface="Calibri" panose="020F0502020204030204" pitchFamily="34" charset="0"/>
              </a:defRPr>
            </a:lvl1pPr>
          </a:lstStyle>
          <a:p>
            <a:r>
              <a:rPr lang="en-US" dirty="0"/>
              <a:t>64 </a:t>
            </a:r>
            <a:r>
              <a:rPr lang="en-US" dirty="0" err="1"/>
              <a:t>pt</a:t>
            </a:r>
            <a:r>
              <a:rPr lang="en-US" dirty="0"/>
              <a:t> one line small caps</a:t>
            </a:r>
          </a:p>
        </p:txBody>
      </p:sp>
      <p:sp>
        <p:nvSpPr>
          <p:cNvPr id="3"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6" name="Content Placeholder 2"/>
          <p:cNvSpPr>
            <a:spLocks noGrp="1"/>
          </p:cNvSpPr>
          <p:nvPr>
            <p:ph idx="1" hasCustomPrompt="1"/>
          </p:nvPr>
        </p:nvSpPr>
        <p:spPr>
          <a:xfrm>
            <a:off x="838200" y="2775857"/>
            <a:ext cx="10515600" cy="3401106"/>
          </a:xfrm>
        </p:spPr>
        <p:txBody>
          <a:bodyPr anchor="ctr">
            <a:normAutofit/>
          </a:bodyPr>
          <a:lstStyle>
            <a:lvl1pPr marL="571500" indent="-571500">
              <a:buFont typeface="Wingdings" panose="05000000000000000000" pitchFamily="2" charset="2"/>
              <a:buChar char="q"/>
              <a:defRPr sz="3600" baseline="0">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Bullet or Number Lists Go Here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27833361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eaturing/Host/Sponsor">
    <p:spTree>
      <p:nvGrpSpPr>
        <p:cNvPr id="1" name=""/>
        <p:cNvGrpSpPr/>
        <p:nvPr/>
      </p:nvGrpSpPr>
      <p:grpSpPr>
        <a:xfrm>
          <a:off x="0" y="0"/>
          <a:ext cx="0" cy="0"/>
          <a:chOff x="0" y="0"/>
          <a:chExt cx="0" cy="0"/>
        </a:xfrm>
      </p:grpSpPr>
      <p:sp>
        <p:nvSpPr>
          <p:cNvPr id="3" name="Rectangle 2"/>
          <p:cNvSpPr/>
          <p:nvPr userDrawn="1"/>
        </p:nvSpPr>
        <p:spPr>
          <a:xfrm>
            <a:off x="0" y="465365"/>
            <a:ext cx="12192000" cy="1142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17"/>
          <p:cNvSpPr>
            <a:spLocks noGrp="1"/>
          </p:cNvSpPr>
          <p:nvPr>
            <p:ph type="pic" sz="quarter" idx="16"/>
          </p:nvPr>
        </p:nvSpPr>
        <p:spPr>
          <a:xfrm>
            <a:off x="977598" y="4401548"/>
            <a:ext cx="1462617" cy="1379537"/>
          </a:xfrm>
        </p:spPr>
        <p:txBody>
          <a:bodyPr>
            <a:normAutofit/>
          </a:bodyPr>
          <a:lstStyle>
            <a:lvl1pPr>
              <a:defRPr sz="1400"/>
            </a:lvl1pPr>
          </a:lstStyle>
          <a:p>
            <a:r>
              <a:rPr lang="en-US" dirty="0"/>
              <a:t>Click icon to add picture</a:t>
            </a:r>
          </a:p>
        </p:txBody>
      </p:sp>
      <p:sp>
        <p:nvSpPr>
          <p:cNvPr id="21" name="Text Placeholder 13"/>
          <p:cNvSpPr>
            <a:spLocks noGrp="1"/>
          </p:cNvSpPr>
          <p:nvPr>
            <p:ph type="body" sz="quarter" idx="17" hasCustomPrompt="1"/>
          </p:nvPr>
        </p:nvSpPr>
        <p:spPr>
          <a:xfrm>
            <a:off x="837897" y="3850685"/>
            <a:ext cx="9982200" cy="4794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800" kern="1200">
                <a:solidFill>
                  <a:schemeClr val="tx1"/>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200" dirty="0">
                <a:solidFill>
                  <a:srgbClr val="45556C"/>
                </a:solidFill>
                <a:latin typeface="Arial" panose="020B0604020202020204" pitchFamily="34" charset="0"/>
                <a:ea typeface="+mn-ea"/>
                <a:cs typeface="Arial" panose="020B0604020202020204" pitchFamily="34" charset="0"/>
              </a:rPr>
              <a:t>Role (speaker, host, etc.)</a:t>
            </a:r>
            <a:endParaRPr lang="en-US" dirty="0"/>
          </a:p>
        </p:txBody>
      </p:sp>
      <p:sp>
        <p:nvSpPr>
          <p:cNvPr id="22" name="Text Placeholder 15"/>
          <p:cNvSpPr>
            <a:spLocks noGrp="1"/>
          </p:cNvSpPr>
          <p:nvPr>
            <p:ph type="body" sz="quarter" idx="18" hasCustomPrompt="1"/>
          </p:nvPr>
        </p:nvSpPr>
        <p:spPr>
          <a:xfrm>
            <a:off x="2579915" y="4347694"/>
            <a:ext cx="8240183" cy="1535113"/>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US" sz="1800" dirty="0">
                <a:latin typeface="Arial" panose="020B0604020202020204" pitchFamily="34" charset="0"/>
                <a:cs typeface="Arial" panose="020B0604020202020204" pitchFamily="34" charset="0"/>
              </a:rPr>
              <a:t>Name/Title/Contact info</a:t>
            </a:r>
            <a:endParaRPr lang="en-US" dirty="0"/>
          </a:p>
        </p:txBody>
      </p:sp>
      <p:sp>
        <p:nvSpPr>
          <p:cNvPr id="18" name="Picture Placeholder 17"/>
          <p:cNvSpPr>
            <a:spLocks noGrp="1"/>
          </p:cNvSpPr>
          <p:nvPr>
            <p:ph type="pic" sz="quarter" idx="15"/>
          </p:nvPr>
        </p:nvSpPr>
        <p:spPr>
          <a:xfrm>
            <a:off x="977901" y="2376489"/>
            <a:ext cx="1462617" cy="1379537"/>
          </a:xfrm>
        </p:spPr>
        <p:txBody>
          <a:bodyPr>
            <a:normAutofit/>
          </a:bodyPr>
          <a:lstStyle>
            <a:lvl1pPr>
              <a:defRPr sz="1400"/>
            </a:lvl1pPr>
          </a:lstStyle>
          <a:p>
            <a:r>
              <a:rPr lang="en-US" dirty="0"/>
              <a:t>Click icon to add picture</a:t>
            </a:r>
          </a:p>
        </p:txBody>
      </p:sp>
      <p:sp>
        <p:nvSpPr>
          <p:cNvPr id="2"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14" name="Text Placeholder 13"/>
          <p:cNvSpPr>
            <a:spLocks noGrp="1"/>
          </p:cNvSpPr>
          <p:nvPr>
            <p:ph type="body" sz="quarter" idx="13" hasCustomPrompt="1"/>
          </p:nvPr>
        </p:nvSpPr>
        <p:spPr>
          <a:xfrm>
            <a:off x="838200" y="1825626"/>
            <a:ext cx="9982200" cy="4794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200" dirty="0">
                <a:solidFill>
                  <a:srgbClr val="45556C"/>
                </a:solidFill>
                <a:latin typeface="Arial" panose="020B0604020202020204" pitchFamily="34" charset="0"/>
                <a:ea typeface="+mn-ea"/>
                <a:cs typeface="Arial" panose="020B0604020202020204" pitchFamily="34" charset="0"/>
              </a:rPr>
              <a:t>Role (speaker, host, etc.)</a:t>
            </a:r>
            <a:endParaRPr lang="en-US" dirty="0"/>
          </a:p>
        </p:txBody>
      </p:sp>
      <p:sp>
        <p:nvSpPr>
          <p:cNvPr id="16" name="Text Placeholder 15"/>
          <p:cNvSpPr>
            <a:spLocks noGrp="1"/>
          </p:cNvSpPr>
          <p:nvPr>
            <p:ph type="body" sz="quarter" idx="14" hasCustomPrompt="1"/>
          </p:nvPr>
        </p:nvSpPr>
        <p:spPr>
          <a:xfrm>
            <a:off x="2580218" y="2305051"/>
            <a:ext cx="8240183" cy="1535113"/>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US" sz="1800" dirty="0">
                <a:latin typeface="Arial" panose="020B0604020202020204" pitchFamily="34" charset="0"/>
                <a:cs typeface="Arial" panose="020B0604020202020204" pitchFamily="34" charset="0"/>
              </a:rPr>
              <a:t>Name/Title/Contact info</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
        <p:nvSpPr>
          <p:cNvPr id="17" name="Date Placeholder 3"/>
          <p:cNvSpPr>
            <a:spLocks noGrp="1"/>
          </p:cNvSpPr>
          <p:nvPr>
            <p:ph type="dt" sz="half" idx="10"/>
          </p:nvPr>
        </p:nvSpPr>
        <p:spPr>
          <a:xfrm>
            <a:off x="838200" y="6356352"/>
            <a:ext cx="2743200" cy="365125"/>
          </a:xfrm>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Tree>
    <p:extLst>
      <p:ext uri="{BB962C8B-B14F-4D97-AF65-F5344CB8AC3E}">
        <p14:creationId xmlns:p14="http://schemas.microsoft.com/office/powerpoint/2010/main" val="1776336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martArt Slide Double Columns">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hasCustomPrompt="1"/>
          </p:nvPr>
        </p:nvSpPr>
        <p:spPr>
          <a:xfrm>
            <a:off x="838200" y="1825625"/>
            <a:ext cx="5181600" cy="4351338"/>
          </a:xfrm>
        </p:spPr>
        <p:txBody>
          <a:bodyPr/>
          <a:lstStyle>
            <a:lvl1pPr>
              <a:defRPr/>
            </a:lvl1pPr>
          </a:lstStyle>
          <a:p>
            <a:pPr lvl="0"/>
            <a:r>
              <a:rPr lang="en-US" dirty="0"/>
              <a:t>Image or text</a:t>
            </a:r>
          </a:p>
          <a:p>
            <a:pPr lvl="1"/>
            <a:r>
              <a:rPr lang="en-US" dirty="0"/>
              <a:t>Second level</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stStyle>
          <a:p>
            <a:pPr lvl="0"/>
            <a:r>
              <a:rPr lang="en-US" dirty="0"/>
              <a:t>Image or text</a:t>
            </a:r>
          </a:p>
          <a:p>
            <a:pPr lvl="1"/>
            <a:r>
              <a:rPr lang="en-US" dirty="0"/>
              <a:t>Second level</a:t>
            </a:r>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6030549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rtArt Slide Single Column">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hasCustomPrompt="1"/>
          </p:nvPr>
        </p:nvSpPr>
        <p:spPr>
          <a:xfrm>
            <a:off x="3505200" y="1806689"/>
            <a:ext cx="5181600" cy="4351338"/>
          </a:xfrm>
        </p:spPr>
        <p:txBody>
          <a:bodyPr/>
          <a:lstStyle>
            <a:lvl1pPr>
              <a:defRPr/>
            </a:lvl1pPr>
          </a:lstStyle>
          <a:p>
            <a:pPr lvl="0"/>
            <a:r>
              <a:rPr lang="en-US" dirty="0"/>
              <a:t>Image or text</a:t>
            </a:r>
          </a:p>
          <a:p>
            <a:pPr lvl="1"/>
            <a:r>
              <a:rPr lang="en-US" dirty="0"/>
              <a:t>Second level</a:t>
            </a:r>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15516992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ngle Image/Graphic Slide">
    <p:spTree>
      <p:nvGrpSpPr>
        <p:cNvPr id="1" name=""/>
        <p:cNvGrpSpPr/>
        <p:nvPr/>
      </p:nvGrpSpPr>
      <p:grpSpPr>
        <a:xfrm>
          <a:off x="0" y="0"/>
          <a:ext cx="0" cy="0"/>
          <a:chOff x="0" y="0"/>
          <a:chExt cx="0" cy="0"/>
        </a:xfrm>
      </p:grpSpPr>
      <p:sp>
        <p:nvSpPr>
          <p:cNvPr id="6" name="Content Placeholder 5"/>
          <p:cNvSpPr>
            <a:spLocks noGrp="1"/>
          </p:cNvSpPr>
          <p:nvPr>
            <p:ph sz="quarter" idx="13" hasCustomPrompt="1"/>
          </p:nvPr>
        </p:nvSpPr>
        <p:spPr>
          <a:xfrm>
            <a:off x="838200" y="147638"/>
            <a:ext cx="10515600" cy="593255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Visual only</a:t>
            </a:r>
          </a:p>
        </p:txBody>
      </p:sp>
      <p:sp>
        <p:nvSpPr>
          <p:cNvPr id="2" name="Date Placeholder 1"/>
          <p:cNvSpPr>
            <a:spLocks noGrp="1"/>
          </p:cNvSpPr>
          <p:nvPr>
            <p:ph type="dt" sz="half" idx="10"/>
          </p:nvPr>
        </p:nvSpPr>
        <p:spPr/>
        <p:txBody>
          <a:bodyPr/>
          <a:lstStyle/>
          <a:p>
            <a:r>
              <a:rPr lang="en-US" dirty="0"/>
              <a:t>recordsmanagement@sos.wa.gov (360) 586-4901</a:t>
            </a:r>
          </a:p>
        </p:txBody>
      </p:sp>
      <p:sp>
        <p:nvSpPr>
          <p:cNvPr id="4" name="Slide Number Placeholder 3"/>
          <p:cNvSpPr>
            <a:spLocks noGrp="1"/>
          </p:cNvSpPr>
          <p:nvPr>
            <p:ph type="sldNum" sz="quarter" idx="12"/>
          </p:nvPr>
        </p:nvSpPr>
        <p:spPr/>
        <p:txBody>
          <a:bodyPr/>
          <a:lstStyle/>
          <a:p>
            <a:fld id="{A3631500-2A75-49A8-867F-20041C5545CA}"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16833946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ic and Bulleted List">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11" name="Content Placeholder 2"/>
          <p:cNvSpPr>
            <a:spLocks noGrp="1"/>
          </p:cNvSpPr>
          <p:nvPr>
            <p:ph sz="half" idx="2" hasCustomPrompt="1"/>
          </p:nvPr>
        </p:nvSpPr>
        <p:spPr>
          <a:xfrm flipH="1">
            <a:off x="4288220" y="1825625"/>
            <a:ext cx="7065579" cy="4351338"/>
          </a:xfrm>
          <a:prstGeom prst="round1Rect">
            <a:avLst/>
          </a:prstGeom>
          <a:solidFill>
            <a:schemeClr val="accent2">
              <a:lumMod val="20000"/>
              <a:lumOff val="80000"/>
            </a:schemeClr>
          </a:solidFill>
        </p:spPr>
        <p:style>
          <a:lnRef idx="3">
            <a:schemeClr val="lt1"/>
          </a:lnRef>
          <a:fillRef idx="1">
            <a:schemeClr val="accent3"/>
          </a:fillRef>
          <a:effectRef idx="1">
            <a:schemeClr val="accent3"/>
          </a:effectRef>
          <a:fontRef idx="minor">
            <a:schemeClr val="lt1"/>
          </a:fontRef>
        </p:style>
        <p:txBody>
          <a:bodyPr anchor="ctr">
            <a:normAutofit/>
          </a:bodyPr>
          <a:lstStyle>
            <a:lvl1pPr marL="0" indent="0">
              <a:buFontTx/>
              <a:buNone/>
              <a:defRPr baseline="0">
                <a:solidFill>
                  <a:schemeClr val="tx1"/>
                </a:solidFill>
              </a:defRPr>
            </a:lvl1pPr>
          </a:lstStyle>
          <a:p>
            <a:pPr marL="342900" indent="-342900">
              <a:buFont typeface="Wingdings" panose="05000000000000000000" pitchFamily="2" charset="2"/>
              <a:buChar char="q"/>
            </a:pPr>
            <a:r>
              <a:rPr lang="en-US" dirty="0">
                <a:solidFill>
                  <a:schemeClr val="tx1"/>
                </a:solidFill>
              </a:rPr>
              <a:t>Arial, left align</a:t>
            </a:r>
          </a:p>
          <a:p>
            <a:pPr marL="342900" indent="-342900">
              <a:buFont typeface="Wingdings" panose="05000000000000000000" pitchFamily="2" charset="2"/>
              <a:buChar char="q"/>
            </a:pPr>
            <a:endParaRPr lang="en-US" dirty="0">
              <a:solidFill>
                <a:schemeClr val="tx1"/>
              </a:solidFill>
            </a:endParaRPr>
          </a:p>
        </p:txBody>
      </p:sp>
      <p:sp>
        <p:nvSpPr>
          <p:cNvPr id="12" name="Content Placeholder 1"/>
          <p:cNvSpPr>
            <a:spLocks noGrp="1"/>
          </p:cNvSpPr>
          <p:nvPr>
            <p:ph sz="half" idx="1" hasCustomPrompt="1"/>
          </p:nvPr>
        </p:nvSpPr>
        <p:spPr>
          <a:xfrm>
            <a:off x="838200" y="1825625"/>
            <a:ext cx="2743200" cy="4351338"/>
          </a:xfrm>
        </p:spPr>
        <p:txBody>
          <a:bodyPr anchor="ctr">
            <a:normAutofit/>
          </a:bodyPr>
          <a:lstStyle>
            <a:lvl1pPr>
              <a:defRPr baseline="0"/>
            </a:lvl1pPr>
          </a:lstStyle>
          <a:p>
            <a:pPr marL="0" indent="0" algn="r">
              <a:buNone/>
            </a:pPr>
            <a:r>
              <a:rPr lang="en-US" sz="2600" b="1" dirty="0"/>
              <a:t>Arial, right align</a:t>
            </a:r>
          </a:p>
          <a:p>
            <a:pPr marL="0" indent="0" algn="r">
              <a:buNone/>
            </a:pPr>
            <a:r>
              <a:rPr lang="en-US" sz="2600" b="1" dirty="0"/>
              <a:t>Topic or headline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382442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M Contact Info">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65365"/>
            <a:ext cx="12192000" cy="2148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4800" b="1" cap="small" baseline="0">
                <a:solidFill>
                  <a:schemeClr val="tx1"/>
                </a:solidFill>
                <a:latin typeface="Calibri" panose="020F0502020204030204" pitchFamily="34" charset="0"/>
                <a:cs typeface="Calibri" panose="020F0502020204030204" pitchFamily="34" charset="0"/>
              </a:defRPr>
            </a:lvl1pPr>
          </a:lstStyle>
          <a:p>
            <a:r>
              <a:rPr lang="en-US" dirty="0"/>
              <a:t>Calibri 48 </a:t>
            </a:r>
            <a:r>
              <a:rPr lang="en-US" dirty="0" err="1"/>
              <a:t>pt</a:t>
            </a:r>
            <a:r>
              <a:rPr lang="en-US" dirty="0"/>
              <a:t>, one line small caps</a:t>
            </a:r>
          </a:p>
        </p:txBody>
      </p:sp>
      <p:sp>
        <p:nvSpPr>
          <p:cNvPr id="3" name="Date Placeholder 2"/>
          <p:cNvSpPr>
            <a:spLocks noGrp="1"/>
          </p:cNvSpPr>
          <p:nvPr>
            <p:ph type="dt" sz="half" idx="10"/>
          </p:nvPr>
        </p:nvSpPr>
        <p:spPr/>
        <p:txBody>
          <a:bodyPr/>
          <a:lstStyle>
            <a:lvl1pPr algn="l">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4" name="Footer Placeholder 3"/>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5689" y="3820961"/>
            <a:ext cx="4888375" cy="1629458"/>
          </a:xfrm>
          <a:prstGeom prst="rect">
            <a:avLst/>
          </a:prstGeom>
        </p:spPr>
      </p:pic>
      <p:sp>
        <p:nvSpPr>
          <p:cNvPr id="11" name="Slide Number Placeholder 8"/>
          <p:cNvSpPr>
            <a:spLocks noGrp="1"/>
          </p:cNvSpPr>
          <p:nvPr>
            <p:ph type="sldNum" sz="quarter" idx="12"/>
          </p:nvPr>
        </p:nvSpPr>
        <p:spPr>
          <a:xfrm>
            <a:off x="8610600" y="6356352"/>
            <a:ext cx="2743200" cy="365125"/>
          </a:xfrm>
        </p:spPr>
        <p:txBody>
          <a:bodyPr/>
          <a:lstStyle/>
          <a:p>
            <a:fld id="{A3631500-2A75-49A8-867F-20041C5545CA}" type="slidenum">
              <a:rPr lang="en-US" smtClean="0"/>
              <a:t>‹#›</a:t>
            </a:fld>
            <a:endParaRPr lang="en-US" dirty="0"/>
          </a:p>
        </p:txBody>
      </p:sp>
      <p:sp>
        <p:nvSpPr>
          <p:cNvPr id="5" name="TextBox 4"/>
          <p:cNvSpPr txBox="1"/>
          <p:nvPr userDrawn="1"/>
        </p:nvSpPr>
        <p:spPr>
          <a:xfrm>
            <a:off x="6139543" y="3281817"/>
            <a:ext cx="5214257" cy="2898322"/>
          </a:xfrm>
          <a:prstGeom prst="rect">
            <a:avLst/>
          </a:prstGeom>
          <a:noFill/>
        </p:spPr>
        <p:txBody>
          <a:bodyPr wrap="square" rtlCol="0">
            <a:spAutoFit/>
          </a:bodyPr>
          <a:lstStyle/>
          <a:p>
            <a:endParaRPr lang="en-US" dirty="0"/>
          </a:p>
        </p:txBody>
      </p:sp>
      <p:sp>
        <p:nvSpPr>
          <p:cNvPr id="9" name="TextBox 8"/>
          <p:cNvSpPr txBox="1"/>
          <p:nvPr userDrawn="1"/>
        </p:nvSpPr>
        <p:spPr>
          <a:xfrm>
            <a:off x="6139543" y="3105604"/>
            <a:ext cx="5214257" cy="2554545"/>
          </a:xfrm>
          <a:prstGeom prst="rect">
            <a:avLst/>
          </a:prstGeom>
          <a:noFill/>
        </p:spPr>
        <p:txBody>
          <a:bodyPr wrap="square" rtlCol="0">
            <a:spAutoFit/>
          </a:bodyPr>
          <a:lstStyle/>
          <a:p>
            <a:r>
              <a:rPr lang="en-US" sz="2400" cap="small" baseline="0" dirty="0">
                <a:latin typeface="+mj-lt"/>
              </a:rPr>
              <a:t>The Records Management Team is here for you with free </a:t>
            </a:r>
            <a:r>
              <a:rPr lang="en-US" sz="2400" cap="small" baseline="0" dirty="0">
                <a:solidFill>
                  <a:schemeClr val="accent3">
                    <a:lumMod val="75000"/>
                  </a:schemeClr>
                </a:solidFill>
                <a:latin typeface="+mj-lt"/>
              </a:rPr>
              <a:t>consultation</a:t>
            </a:r>
            <a:r>
              <a:rPr lang="en-US" sz="2400" cap="small" baseline="0" dirty="0">
                <a:latin typeface="+mj-lt"/>
              </a:rPr>
              <a:t>, </a:t>
            </a:r>
            <a:r>
              <a:rPr lang="en-US" sz="2400" cap="small" baseline="0" dirty="0">
                <a:solidFill>
                  <a:schemeClr val="accent1"/>
                </a:solidFill>
                <a:latin typeface="+mj-lt"/>
              </a:rPr>
              <a:t>training</a:t>
            </a:r>
            <a:r>
              <a:rPr lang="en-US" sz="2400" cap="small" baseline="0" dirty="0">
                <a:latin typeface="+mj-lt"/>
              </a:rPr>
              <a:t>, &amp; </a:t>
            </a:r>
            <a:r>
              <a:rPr lang="en-US" sz="2400" cap="small" baseline="0" dirty="0">
                <a:solidFill>
                  <a:schemeClr val="accent2"/>
                </a:solidFill>
                <a:latin typeface="+mj-lt"/>
              </a:rPr>
              <a:t>Advice</a:t>
            </a:r>
            <a:r>
              <a:rPr lang="en-US" sz="2400" cap="small" baseline="0" dirty="0">
                <a:latin typeface="+mj-lt"/>
              </a:rPr>
              <a:t>.</a:t>
            </a:r>
          </a:p>
          <a:p>
            <a:endParaRPr lang="en-US" sz="2400" cap="small" baseline="0" dirty="0">
              <a:latin typeface="+mj-lt"/>
            </a:endParaRPr>
          </a:p>
          <a:p>
            <a:r>
              <a:rPr lang="en-US" sz="2000" b="1" cap="none" baseline="0" dirty="0">
                <a:latin typeface="+mj-lt"/>
              </a:rPr>
              <a:t>www.sos.wa.gov/archives</a:t>
            </a:r>
          </a:p>
          <a:p>
            <a:r>
              <a:rPr lang="en-US" sz="2000" b="1" cap="none" baseline="0" dirty="0">
                <a:latin typeface="+mj-lt"/>
              </a:rPr>
              <a:t>recordsmanagement@sos.wa.gov</a:t>
            </a:r>
          </a:p>
          <a:p>
            <a:r>
              <a:rPr lang="en-US" sz="2000" b="1" cap="none" baseline="0" dirty="0">
                <a:latin typeface="+mj-lt"/>
              </a:rPr>
              <a:t>(360) 586-4901</a:t>
            </a:r>
            <a:r>
              <a:rPr lang="en-US" sz="2400" cap="small" baseline="0" dirty="0">
                <a:latin typeface="+mj-lt"/>
              </a:rPr>
              <a:t> </a:t>
            </a:r>
          </a:p>
        </p:txBody>
      </p:sp>
    </p:spTree>
    <p:extLst>
      <p:ext uri="{BB962C8B-B14F-4D97-AF65-F5344CB8AC3E}">
        <p14:creationId xmlns:p14="http://schemas.microsoft.com/office/powerpoint/2010/main" val="1878805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ed or numbered lists">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65365"/>
            <a:ext cx="12192000" cy="2148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6400" b="1" cap="small" baseline="0">
                <a:solidFill>
                  <a:schemeClr val="tx1"/>
                </a:solidFill>
                <a:latin typeface="Calibri" panose="020F0502020204030204" pitchFamily="34" charset="0"/>
                <a:cs typeface="Calibri" panose="020F0502020204030204" pitchFamily="34" charset="0"/>
              </a:defRPr>
            </a:lvl1pPr>
          </a:lstStyle>
          <a:p>
            <a:r>
              <a:rPr lang="en-US" dirty="0"/>
              <a:t>64 </a:t>
            </a:r>
            <a:r>
              <a:rPr lang="en-US" dirty="0" err="1"/>
              <a:t>pt</a:t>
            </a:r>
            <a:r>
              <a:rPr lang="en-US" dirty="0"/>
              <a:t> one line small caps</a:t>
            </a:r>
          </a:p>
        </p:txBody>
      </p:sp>
      <p:sp>
        <p:nvSpPr>
          <p:cNvPr id="3"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6" name="Content Placeholder 2"/>
          <p:cNvSpPr>
            <a:spLocks noGrp="1"/>
          </p:cNvSpPr>
          <p:nvPr>
            <p:ph idx="1" hasCustomPrompt="1"/>
          </p:nvPr>
        </p:nvSpPr>
        <p:spPr>
          <a:xfrm>
            <a:off x="838200" y="2775857"/>
            <a:ext cx="10515600" cy="3401106"/>
          </a:xfrm>
        </p:spPr>
        <p:txBody>
          <a:bodyPr anchor="ctr">
            <a:normAutofit/>
          </a:bodyPr>
          <a:lstStyle>
            <a:lvl1pPr marL="571500" indent="-571500">
              <a:buFont typeface="Wingdings" panose="05000000000000000000" pitchFamily="2" charset="2"/>
              <a:buChar char="q"/>
              <a:defRPr sz="3600" baseline="0">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Bullet or Number Lists Go Here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4220622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act Info and Image">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lgn="l">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11" name="Slide Number Placeholder 8"/>
          <p:cNvSpPr>
            <a:spLocks noGrp="1"/>
          </p:cNvSpPr>
          <p:nvPr>
            <p:ph type="sldNum" sz="quarter" idx="12"/>
          </p:nvPr>
        </p:nvSpPr>
        <p:spPr>
          <a:xfrm>
            <a:off x="8610600" y="6356352"/>
            <a:ext cx="2743200" cy="365125"/>
          </a:xfrm>
        </p:spPr>
        <p:txBody>
          <a:bodyPr/>
          <a:lstStyle/>
          <a:p>
            <a:fld id="{A3631500-2A75-49A8-867F-20041C5545CA}" type="slidenum">
              <a:rPr lang="en-US" smtClean="0"/>
              <a:t>‹#›</a:t>
            </a:fld>
            <a:endParaRPr lang="en-US" dirty="0"/>
          </a:p>
        </p:txBody>
      </p:sp>
      <p:sp>
        <p:nvSpPr>
          <p:cNvPr id="5" name="TextBox 4"/>
          <p:cNvSpPr txBox="1"/>
          <p:nvPr userDrawn="1"/>
        </p:nvSpPr>
        <p:spPr>
          <a:xfrm>
            <a:off x="6139543" y="3281817"/>
            <a:ext cx="5214257" cy="2898322"/>
          </a:xfrm>
          <a:prstGeom prst="rect">
            <a:avLst/>
          </a:prstGeom>
          <a:noFill/>
        </p:spPr>
        <p:txBody>
          <a:bodyPr wrap="square" rtlCol="0">
            <a:spAutoFit/>
          </a:bodyPr>
          <a:lstStyle/>
          <a:p>
            <a:endParaRPr lang="en-US" dirty="0"/>
          </a:p>
        </p:txBody>
      </p:sp>
      <p:sp>
        <p:nvSpPr>
          <p:cNvPr id="9" name="TextBox 8"/>
          <p:cNvSpPr txBox="1"/>
          <p:nvPr userDrawn="1"/>
        </p:nvSpPr>
        <p:spPr>
          <a:xfrm>
            <a:off x="6139543" y="2619165"/>
            <a:ext cx="5214257" cy="2554545"/>
          </a:xfrm>
          <a:prstGeom prst="rect">
            <a:avLst/>
          </a:prstGeom>
          <a:noFill/>
        </p:spPr>
        <p:txBody>
          <a:bodyPr wrap="square" rtlCol="0">
            <a:spAutoFit/>
          </a:bodyPr>
          <a:lstStyle/>
          <a:p>
            <a:r>
              <a:rPr lang="en-US" sz="2400" cap="small" baseline="0" dirty="0">
                <a:latin typeface="+mj-lt"/>
              </a:rPr>
              <a:t>The Records Management Team is here for you with free </a:t>
            </a:r>
            <a:r>
              <a:rPr lang="en-US" sz="2400" cap="small" baseline="0" dirty="0">
                <a:solidFill>
                  <a:schemeClr val="accent3">
                    <a:lumMod val="75000"/>
                  </a:schemeClr>
                </a:solidFill>
                <a:latin typeface="+mj-lt"/>
              </a:rPr>
              <a:t>consultation</a:t>
            </a:r>
            <a:r>
              <a:rPr lang="en-US" sz="2400" cap="small" baseline="0" dirty="0">
                <a:latin typeface="+mj-lt"/>
              </a:rPr>
              <a:t>, </a:t>
            </a:r>
            <a:r>
              <a:rPr lang="en-US" sz="2400" cap="small" baseline="0" dirty="0">
                <a:solidFill>
                  <a:schemeClr val="accent1"/>
                </a:solidFill>
                <a:latin typeface="+mj-lt"/>
              </a:rPr>
              <a:t>training</a:t>
            </a:r>
            <a:r>
              <a:rPr lang="en-US" sz="2400" cap="small" baseline="0" dirty="0">
                <a:latin typeface="+mj-lt"/>
              </a:rPr>
              <a:t>, &amp; </a:t>
            </a:r>
            <a:r>
              <a:rPr lang="en-US" sz="2400" cap="small" baseline="0" dirty="0">
                <a:solidFill>
                  <a:schemeClr val="accent2"/>
                </a:solidFill>
                <a:latin typeface="+mj-lt"/>
              </a:rPr>
              <a:t>Advice</a:t>
            </a:r>
            <a:r>
              <a:rPr lang="en-US" sz="2400" cap="small" baseline="0" dirty="0">
                <a:latin typeface="+mj-lt"/>
              </a:rPr>
              <a:t>.</a:t>
            </a:r>
          </a:p>
          <a:p>
            <a:endParaRPr lang="en-US" sz="2400" cap="small" baseline="0" dirty="0">
              <a:latin typeface="+mj-lt"/>
            </a:endParaRPr>
          </a:p>
          <a:p>
            <a:r>
              <a:rPr lang="en-US" sz="2000" b="1" cap="none" baseline="0" dirty="0">
                <a:latin typeface="+mj-lt"/>
              </a:rPr>
              <a:t>www.sos.wa.gov/archives</a:t>
            </a:r>
          </a:p>
          <a:p>
            <a:r>
              <a:rPr lang="en-US" sz="2000" b="1" cap="none" baseline="0" dirty="0">
                <a:latin typeface="+mj-lt"/>
              </a:rPr>
              <a:t>recordsmanagement@sos.wa.gov</a:t>
            </a:r>
          </a:p>
          <a:p>
            <a:r>
              <a:rPr lang="en-US" sz="2000" b="1" cap="none" baseline="0" dirty="0">
                <a:latin typeface="+mj-lt"/>
              </a:rPr>
              <a:t>(360) 586-4901</a:t>
            </a:r>
            <a:r>
              <a:rPr lang="en-US" sz="2400" cap="small" baseline="0" dirty="0">
                <a:latin typeface="+mj-lt"/>
              </a:rPr>
              <a:t> </a:t>
            </a:r>
          </a:p>
        </p:txBody>
      </p:sp>
      <p:sp>
        <p:nvSpPr>
          <p:cNvPr id="13" name="Rectangle 12"/>
          <p:cNvSpPr/>
          <p:nvPr userDrawn="1"/>
        </p:nvSpPr>
        <p:spPr>
          <a:xfrm>
            <a:off x="0" y="465365"/>
            <a:ext cx="12192000" cy="1142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
        <p:nvSpPr>
          <p:cNvPr id="19" name="Content Placeholder 2"/>
          <p:cNvSpPr>
            <a:spLocks noGrp="1"/>
          </p:cNvSpPr>
          <p:nvPr>
            <p:ph sz="half" idx="1" hasCustomPrompt="1"/>
          </p:nvPr>
        </p:nvSpPr>
        <p:spPr>
          <a:xfrm>
            <a:off x="609602" y="1828801"/>
            <a:ext cx="5181600" cy="4351338"/>
          </a:xfrm>
        </p:spPr>
        <p:txBody>
          <a:bodyPr/>
          <a:lstStyle>
            <a:lvl1pPr>
              <a:defRPr/>
            </a:lvl1pPr>
          </a:lstStyle>
          <a:p>
            <a:pPr lvl="0"/>
            <a:r>
              <a:rPr lang="en-US" dirty="0"/>
              <a:t>Image</a:t>
            </a:r>
          </a:p>
        </p:txBody>
      </p:sp>
    </p:spTree>
    <p:extLst>
      <p:ext uri="{BB962C8B-B14F-4D97-AF65-F5344CB8AC3E}">
        <p14:creationId xmlns:p14="http://schemas.microsoft.com/office/powerpoint/2010/main" val="18122130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ing/Host/Sponsor">
    <p:spTree>
      <p:nvGrpSpPr>
        <p:cNvPr id="1" name=""/>
        <p:cNvGrpSpPr/>
        <p:nvPr/>
      </p:nvGrpSpPr>
      <p:grpSpPr>
        <a:xfrm>
          <a:off x="0" y="0"/>
          <a:ext cx="0" cy="0"/>
          <a:chOff x="0" y="0"/>
          <a:chExt cx="0" cy="0"/>
        </a:xfrm>
      </p:grpSpPr>
      <p:sp>
        <p:nvSpPr>
          <p:cNvPr id="3" name="Rectangle 2"/>
          <p:cNvSpPr/>
          <p:nvPr userDrawn="1"/>
        </p:nvSpPr>
        <p:spPr>
          <a:xfrm>
            <a:off x="0" y="465365"/>
            <a:ext cx="12192000" cy="1142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17"/>
          <p:cNvSpPr>
            <a:spLocks noGrp="1"/>
          </p:cNvSpPr>
          <p:nvPr>
            <p:ph type="pic" sz="quarter" idx="16"/>
          </p:nvPr>
        </p:nvSpPr>
        <p:spPr>
          <a:xfrm>
            <a:off x="977598" y="4401548"/>
            <a:ext cx="1462617" cy="1379537"/>
          </a:xfrm>
        </p:spPr>
        <p:txBody>
          <a:bodyPr>
            <a:normAutofit/>
          </a:bodyPr>
          <a:lstStyle>
            <a:lvl1pPr>
              <a:defRPr sz="1400"/>
            </a:lvl1pPr>
          </a:lstStyle>
          <a:p>
            <a:r>
              <a:rPr lang="en-US" dirty="0"/>
              <a:t>Click icon to add picture</a:t>
            </a:r>
          </a:p>
        </p:txBody>
      </p:sp>
      <p:sp>
        <p:nvSpPr>
          <p:cNvPr id="21" name="Text Placeholder 13"/>
          <p:cNvSpPr>
            <a:spLocks noGrp="1"/>
          </p:cNvSpPr>
          <p:nvPr>
            <p:ph type="body" sz="quarter" idx="17" hasCustomPrompt="1"/>
          </p:nvPr>
        </p:nvSpPr>
        <p:spPr>
          <a:xfrm>
            <a:off x="837897" y="3850685"/>
            <a:ext cx="9982200" cy="4794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800" kern="1200">
                <a:solidFill>
                  <a:schemeClr val="tx1"/>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200" dirty="0">
                <a:solidFill>
                  <a:srgbClr val="45556C"/>
                </a:solidFill>
                <a:latin typeface="Arial" panose="020B0604020202020204" pitchFamily="34" charset="0"/>
                <a:ea typeface="+mn-ea"/>
                <a:cs typeface="Arial" panose="020B0604020202020204" pitchFamily="34" charset="0"/>
              </a:rPr>
              <a:t>Role (speaker, host, etc.)</a:t>
            </a:r>
            <a:endParaRPr lang="en-US" dirty="0"/>
          </a:p>
        </p:txBody>
      </p:sp>
      <p:sp>
        <p:nvSpPr>
          <p:cNvPr id="22" name="Text Placeholder 15"/>
          <p:cNvSpPr>
            <a:spLocks noGrp="1"/>
          </p:cNvSpPr>
          <p:nvPr>
            <p:ph type="body" sz="quarter" idx="18" hasCustomPrompt="1"/>
          </p:nvPr>
        </p:nvSpPr>
        <p:spPr>
          <a:xfrm>
            <a:off x="2579915" y="4347694"/>
            <a:ext cx="8240183" cy="1535113"/>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US" sz="1800" dirty="0">
                <a:latin typeface="Arial" panose="020B0604020202020204" pitchFamily="34" charset="0"/>
                <a:cs typeface="Arial" panose="020B0604020202020204" pitchFamily="34" charset="0"/>
              </a:rPr>
              <a:t>Name/Title/Contact info</a:t>
            </a:r>
            <a:endParaRPr lang="en-US" dirty="0"/>
          </a:p>
        </p:txBody>
      </p:sp>
      <p:sp>
        <p:nvSpPr>
          <p:cNvPr id="18" name="Picture Placeholder 17"/>
          <p:cNvSpPr>
            <a:spLocks noGrp="1"/>
          </p:cNvSpPr>
          <p:nvPr>
            <p:ph type="pic" sz="quarter" idx="15"/>
          </p:nvPr>
        </p:nvSpPr>
        <p:spPr>
          <a:xfrm>
            <a:off x="977901" y="2376489"/>
            <a:ext cx="1462617" cy="1379537"/>
          </a:xfrm>
        </p:spPr>
        <p:txBody>
          <a:bodyPr>
            <a:normAutofit/>
          </a:bodyPr>
          <a:lstStyle>
            <a:lvl1pPr>
              <a:defRPr sz="1400"/>
            </a:lvl1pPr>
          </a:lstStyle>
          <a:p>
            <a:r>
              <a:rPr lang="en-US" dirty="0"/>
              <a:t>Click icon to add picture</a:t>
            </a:r>
          </a:p>
        </p:txBody>
      </p:sp>
      <p:sp>
        <p:nvSpPr>
          <p:cNvPr id="2"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sp>
        <p:nvSpPr>
          <p:cNvPr id="14" name="Text Placeholder 13"/>
          <p:cNvSpPr>
            <a:spLocks noGrp="1"/>
          </p:cNvSpPr>
          <p:nvPr>
            <p:ph type="body" sz="quarter" idx="13" hasCustomPrompt="1"/>
          </p:nvPr>
        </p:nvSpPr>
        <p:spPr>
          <a:xfrm>
            <a:off x="838200" y="1825626"/>
            <a:ext cx="9982200" cy="4794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200" dirty="0">
                <a:solidFill>
                  <a:srgbClr val="45556C"/>
                </a:solidFill>
                <a:latin typeface="Arial" panose="020B0604020202020204" pitchFamily="34" charset="0"/>
                <a:ea typeface="+mn-ea"/>
                <a:cs typeface="Arial" panose="020B0604020202020204" pitchFamily="34" charset="0"/>
              </a:rPr>
              <a:t>Role (speaker, host, etc.)</a:t>
            </a:r>
            <a:endParaRPr lang="en-US" dirty="0"/>
          </a:p>
        </p:txBody>
      </p:sp>
      <p:sp>
        <p:nvSpPr>
          <p:cNvPr id="16" name="Text Placeholder 15"/>
          <p:cNvSpPr>
            <a:spLocks noGrp="1"/>
          </p:cNvSpPr>
          <p:nvPr>
            <p:ph type="body" sz="quarter" idx="14" hasCustomPrompt="1"/>
          </p:nvPr>
        </p:nvSpPr>
        <p:spPr>
          <a:xfrm>
            <a:off x="2580218" y="2305051"/>
            <a:ext cx="8240183" cy="1535113"/>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5pPr marL="1828800" indent="0">
              <a:buNone/>
              <a:defRPr/>
            </a:lvl5pPr>
          </a:lstStyle>
          <a:p>
            <a:pPr lvl="0"/>
            <a:r>
              <a:rPr lang="en-US" sz="1800" dirty="0">
                <a:latin typeface="Arial" panose="020B0604020202020204" pitchFamily="34" charset="0"/>
                <a:cs typeface="Arial" panose="020B0604020202020204" pitchFamily="34" charset="0"/>
              </a:rPr>
              <a:t>Name/Title/Contact info</a:t>
            </a: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2485"/>
            <a:ext cx="4114808" cy="917450"/>
          </a:xfrm>
          <a:prstGeom prst="rect">
            <a:avLst/>
          </a:prstGeom>
        </p:spPr>
      </p:pic>
    </p:spTree>
    <p:extLst>
      <p:ext uri="{BB962C8B-B14F-4D97-AF65-F5344CB8AC3E}">
        <p14:creationId xmlns:p14="http://schemas.microsoft.com/office/powerpoint/2010/main" val="229839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mart Art Double Columns">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hasCustomPrompt="1"/>
          </p:nvPr>
        </p:nvSpPr>
        <p:spPr>
          <a:xfrm>
            <a:off x="838200" y="1825625"/>
            <a:ext cx="5181600" cy="4351338"/>
          </a:xfrm>
        </p:spPr>
        <p:txBody>
          <a:bodyPr/>
          <a:lstStyle>
            <a:lvl1pPr>
              <a:defRPr/>
            </a:lvl1pPr>
          </a:lstStyle>
          <a:p>
            <a:pPr lvl="0"/>
            <a:r>
              <a:rPr lang="en-US" dirty="0"/>
              <a:t>Image or text</a:t>
            </a:r>
          </a:p>
          <a:p>
            <a:pPr lvl="1"/>
            <a:r>
              <a:rPr lang="en-US" dirty="0"/>
              <a:t>Second level</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stStyle>
          <a:p>
            <a:pPr lvl="0"/>
            <a:r>
              <a:rPr lang="en-US" dirty="0"/>
              <a:t>Image or text</a:t>
            </a:r>
          </a:p>
          <a:p>
            <a:pPr lvl="1"/>
            <a:r>
              <a:rPr lang="en-US" dirty="0"/>
              <a:t>Second level</a:t>
            </a:r>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left align</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3418134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Single Column">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hasCustomPrompt="1"/>
          </p:nvPr>
        </p:nvSpPr>
        <p:spPr>
          <a:xfrm>
            <a:off x="3505200" y="1806689"/>
            <a:ext cx="5181600" cy="4351338"/>
          </a:xfrm>
        </p:spPr>
        <p:txBody>
          <a:bodyPr/>
          <a:lstStyle>
            <a:lvl1pPr>
              <a:defRPr/>
            </a:lvl1pPr>
          </a:lstStyle>
          <a:p>
            <a:pPr lvl="0"/>
            <a:r>
              <a:rPr lang="en-US" dirty="0"/>
              <a:t>Image or text</a:t>
            </a:r>
          </a:p>
          <a:p>
            <a:pPr lvl="1"/>
            <a:r>
              <a:rPr lang="en-US" dirty="0"/>
              <a:t>Second level</a:t>
            </a:r>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left align</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1188422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Image/Graphic Slide">
    <p:spTree>
      <p:nvGrpSpPr>
        <p:cNvPr id="1" name=""/>
        <p:cNvGrpSpPr/>
        <p:nvPr/>
      </p:nvGrpSpPr>
      <p:grpSpPr>
        <a:xfrm>
          <a:off x="0" y="0"/>
          <a:ext cx="0" cy="0"/>
          <a:chOff x="0" y="0"/>
          <a:chExt cx="0" cy="0"/>
        </a:xfrm>
      </p:grpSpPr>
      <p:sp>
        <p:nvSpPr>
          <p:cNvPr id="6" name="Content Placeholder 5"/>
          <p:cNvSpPr>
            <a:spLocks noGrp="1"/>
          </p:cNvSpPr>
          <p:nvPr>
            <p:ph sz="quarter" idx="13" hasCustomPrompt="1"/>
          </p:nvPr>
        </p:nvSpPr>
        <p:spPr>
          <a:xfrm>
            <a:off x="838200" y="147638"/>
            <a:ext cx="10515600" cy="593255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Visual only</a:t>
            </a:r>
          </a:p>
        </p:txBody>
      </p:sp>
      <p:sp>
        <p:nvSpPr>
          <p:cNvPr id="2" name="Date Placeholder 1"/>
          <p:cNvSpPr>
            <a:spLocks noGrp="1"/>
          </p:cNvSpPr>
          <p:nvPr>
            <p:ph type="dt" sz="half" idx="10"/>
          </p:nvPr>
        </p:nvSpPr>
        <p:spPr/>
        <p:txBody>
          <a:bodyPr/>
          <a:lstStyle/>
          <a:p>
            <a:r>
              <a:rPr lang="en-US" dirty="0"/>
              <a:t>recordsmanagement@sos.wa.gov (360) 586-4901</a:t>
            </a:r>
          </a:p>
        </p:txBody>
      </p:sp>
      <p:sp>
        <p:nvSpPr>
          <p:cNvPr id="4" name="Slide Number Placeholder 3"/>
          <p:cNvSpPr>
            <a:spLocks noGrp="1"/>
          </p:cNvSpPr>
          <p:nvPr>
            <p:ph type="sldNum" sz="quarter" idx="12"/>
          </p:nvPr>
        </p:nvSpPr>
        <p:spPr/>
        <p:txBody>
          <a:bodyPr/>
          <a:lstStyle/>
          <a:p>
            <a:fld id="{A3631500-2A75-49A8-867F-20041C5545CA}"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2346152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pic and Bulleted List">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465365"/>
            <a:ext cx="12192000" cy="1142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0"/>
          <p:cNvSpPr/>
          <p:nvPr userDrawn="1"/>
        </p:nvSpPr>
        <p:spPr>
          <a:xfrm>
            <a:off x="225137" y="465365"/>
            <a:ext cx="11741727" cy="1142999"/>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 name="connsiteX0" fmla="*/ 841664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841664 w 11741727"/>
              <a:gd name="connsiteY4" fmla="*/ 0 h 2149433"/>
              <a:gd name="connsiteX0" fmla="*/ 445057 w 11741727"/>
              <a:gd name="connsiteY0" fmla="*/ 0 h 2149433"/>
              <a:gd name="connsiteX1" fmla="*/ 11741727 w 11741727"/>
              <a:gd name="connsiteY1" fmla="*/ 0 h 2149433"/>
              <a:gd name="connsiteX2" fmla="*/ 11297297 w 11741727"/>
              <a:gd name="connsiteY2" fmla="*/ 2149433 h 2149433"/>
              <a:gd name="connsiteX3" fmla="*/ 0 w 11741727"/>
              <a:gd name="connsiteY3" fmla="*/ 2149433 h 2149433"/>
              <a:gd name="connsiteX4" fmla="*/ 445057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445057" y="0"/>
                </a:moveTo>
                <a:lnTo>
                  <a:pt x="11741727" y="0"/>
                </a:lnTo>
                <a:lnTo>
                  <a:pt x="11297297" y="2149433"/>
                </a:lnTo>
                <a:lnTo>
                  <a:pt x="0" y="2149433"/>
                </a:lnTo>
                <a:lnTo>
                  <a:pt x="445057"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r>
              <a:rPr lang="en-US" dirty="0"/>
              <a:t>recordsmanagement@sos.wa.gov (360) 586-4901</a:t>
            </a:r>
          </a:p>
        </p:txBody>
      </p:sp>
      <p:sp>
        <p:nvSpPr>
          <p:cNvPr id="7" name="Slide Number Placeholder 6"/>
          <p:cNvSpPr>
            <a:spLocks noGrp="1"/>
          </p:cNvSpPr>
          <p:nvPr>
            <p:ph type="sldNum" sz="quarter" idx="12"/>
          </p:nvPr>
        </p:nvSpPr>
        <p:spPr/>
        <p:txBody>
          <a:bodyPr/>
          <a:lstStyle/>
          <a:p>
            <a:fld id="{A3631500-2A75-49A8-867F-20041C5545CA}" type="slidenum">
              <a:rPr lang="en-US" smtClean="0"/>
              <a:t>‹#›</a:t>
            </a:fld>
            <a:endParaRPr lang="en-US" dirty="0"/>
          </a:p>
        </p:txBody>
      </p:sp>
      <p:sp>
        <p:nvSpPr>
          <p:cNvPr id="8" name="Title 1"/>
          <p:cNvSpPr>
            <a:spLocks noGrp="1"/>
          </p:cNvSpPr>
          <p:nvPr>
            <p:ph type="title" hasCustomPrompt="1"/>
          </p:nvPr>
        </p:nvSpPr>
        <p:spPr>
          <a:xfrm>
            <a:off x="838200" y="465365"/>
            <a:ext cx="10515600" cy="1142999"/>
          </a:xfrm>
        </p:spPr>
        <p:txBody>
          <a:bodyPr>
            <a:normAutofit/>
          </a:bodyPr>
          <a:lstStyle>
            <a:lvl1pPr algn="l">
              <a:defRPr sz="3600" b="1" cap="small" baseline="0">
                <a:solidFill>
                  <a:schemeClr val="tx1"/>
                </a:solidFill>
                <a:latin typeface="Calibri" panose="020F0502020204030204" pitchFamily="34" charset="0"/>
                <a:cs typeface="Calibri" panose="020F0502020204030204" pitchFamily="34" charset="0"/>
              </a:defRPr>
            </a:lvl1pPr>
          </a:lstStyle>
          <a:p>
            <a:r>
              <a:rPr lang="en-US" dirty="0"/>
              <a:t>Calibri 36 </a:t>
            </a:r>
            <a:r>
              <a:rPr lang="en-US" dirty="0" err="1"/>
              <a:t>pt</a:t>
            </a:r>
            <a:r>
              <a:rPr lang="en-US" dirty="0"/>
              <a:t> regular slide small caps</a:t>
            </a:r>
          </a:p>
        </p:txBody>
      </p:sp>
      <p:sp>
        <p:nvSpPr>
          <p:cNvPr id="11" name="Content Placeholder 2"/>
          <p:cNvSpPr>
            <a:spLocks noGrp="1"/>
          </p:cNvSpPr>
          <p:nvPr>
            <p:ph sz="half" idx="2" hasCustomPrompt="1"/>
          </p:nvPr>
        </p:nvSpPr>
        <p:spPr>
          <a:xfrm flipH="1">
            <a:off x="4288218" y="1825625"/>
            <a:ext cx="7065579" cy="4351338"/>
          </a:xfrm>
          <a:prstGeom prst="round1Rect">
            <a:avLst/>
          </a:prstGeo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nchor="ctr">
            <a:normAutofit/>
          </a:bodyPr>
          <a:lstStyle>
            <a:lvl1pPr marL="457200" indent="-457200">
              <a:buFont typeface="Arial" panose="020B0604020202020204" pitchFamily="34" charset="0"/>
              <a:buChar char="•"/>
              <a:defRPr baseline="0">
                <a:solidFill>
                  <a:schemeClr val="tx1"/>
                </a:solidFill>
              </a:defRPr>
            </a:lvl1pPr>
          </a:lstStyle>
          <a:p>
            <a:pPr marL="342900" indent="-342900">
              <a:buFont typeface="Wingdings" panose="05000000000000000000" pitchFamily="2" charset="2"/>
              <a:buChar char="q"/>
            </a:pPr>
            <a:r>
              <a:rPr lang="en-US" dirty="0">
                <a:solidFill>
                  <a:schemeClr val="tx1"/>
                </a:solidFill>
              </a:rPr>
              <a:t>Arial, left align</a:t>
            </a:r>
          </a:p>
          <a:p>
            <a:pPr marL="342900" indent="-342900">
              <a:buFont typeface="Wingdings" panose="05000000000000000000" pitchFamily="2" charset="2"/>
              <a:buChar char="q"/>
            </a:pPr>
            <a:endParaRPr lang="en-US" dirty="0">
              <a:solidFill>
                <a:schemeClr val="tx1"/>
              </a:solidFill>
            </a:endParaRPr>
          </a:p>
        </p:txBody>
      </p:sp>
      <p:sp>
        <p:nvSpPr>
          <p:cNvPr id="12" name="Content Placeholder 1"/>
          <p:cNvSpPr>
            <a:spLocks noGrp="1"/>
          </p:cNvSpPr>
          <p:nvPr>
            <p:ph sz="half" idx="1" hasCustomPrompt="1"/>
          </p:nvPr>
        </p:nvSpPr>
        <p:spPr>
          <a:xfrm>
            <a:off x="838200" y="1825625"/>
            <a:ext cx="2743200" cy="4351338"/>
          </a:xfrm>
        </p:spPr>
        <p:txBody>
          <a:bodyPr anchor="ctr">
            <a:normAutofit/>
          </a:bodyPr>
          <a:lstStyle>
            <a:lvl1pPr>
              <a:defRPr baseline="0"/>
            </a:lvl1pPr>
          </a:lstStyle>
          <a:p>
            <a:pPr marL="0" indent="0" algn="r">
              <a:buNone/>
            </a:pPr>
            <a:r>
              <a:rPr lang="en-US" sz="2600" b="1" dirty="0"/>
              <a:t>Arial, right align</a:t>
            </a:r>
          </a:p>
          <a:p>
            <a:pPr marL="0" indent="0" algn="r">
              <a:buNone/>
            </a:pPr>
            <a:r>
              <a:rPr lang="en-US" sz="2600" b="1" dirty="0"/>
              <a:t>Topic or headline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8596" y="6080189"/>
            <a:ext cx="4114808" cy="917450"/>
          </a:xfrm>
          <a:prstGeom prst="rect">
            <a:avLst/>
          </a:prstGeom>
        </p:spPr>
      </p:pic>
    </p:spTree>
    <p:extLst>
      <p:ext uri="{BB962C8B-B14F-4D97-AF65-F5344CB8AC3E}">
        <p14:creationId xmlns:p14="http://schemas.microsoft.com/office/powerpoint/2010/main" val="398215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M Contact Info">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65365"/>
            <a:ext cx="12192000" cy="2148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10"/>
          <p:cNvSpPr/>
          <p:nvPr userDrawn="1"/>
        </p:nvSpPr>
        <p:spPr>
          <a:xfrm>
            <a:off x="218208" y="465365"/>
            <a:ext cx="11741727" cy="2149433"/>
          </a:xfrm>
          <a:custGeom>
            <a:avLst/>
            <a:gdLst>
              <a:gd name="connsiteX0" fmla="*/ 0 w 10900063"/>
              <a:gd name="connsiteY0" fmla="*/ 0 h 2139042"/>
              <a:gd name="connsiteX1" fmla="*/ 10900063 w 10900063"/>
              <a:gd name="connsiteY1" fmla="*/ 0 h 2139042"/>
              <a:gd name="connsiteX2" fmla="*/ 10900063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463645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245436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10068791 w 10900063"/>
              <a:gd name="connsiteY2" fmla="*/ 2139042 h 2139042"/>
              <a:gd name="connsiteX3" fmla="*/ 0 w 10900063"/>
              <a:gd name="connsiteY3" fmla="*/ 2139042 h 2139042"/>
              <a:gd name="connsiteX4" fmla="*/ 0 w 10900063"/>
              <a:gd name="connsiteY4" fmla="*/ 0 h 2139042"/>
              <a:gd name="connsiteX0" fmla="*/ 0 w 10900063"/>
              <a:gd name="connsiteY0" fmla="*/ 0 h 2139042"/>
              <a:gd name="connsiteX1" fmla="*/ 10900063 w 10900063"/>
              <a:gd name="connsiteY1" fmla="*/ 0 h 2139042"/>
              <a:gd name="connsiteX2" fmla="*/ 9923318 w 10900063"/>
              <a:gd name="connsiteY2" fmla="*/ 2139042 h 2139042"/>
              <a:gd name="connsiteX3" fmla="*/ 0 w 10900063"/>
              <a:gd name="connsiteY3" fmla="*/ 2139042 h 2139042"/>
              <a:gd name="connsiteX4" fmla="*/ 0 w 10900063"/>
              <a:gd name="connsiteY4" fmla="*/ 0 h 2139042"/>
              <a:gd name="connsiteX0" fmla="*/ 0 w 10900063"/>
              <a:gd name="connsiteY0" fmla="*/ 0 h 2149433"/>
              <a:gd name="connsiteX1" fmla="*/ 10900063 w 10900063"/>
              <a:gd name="connsiteY1" fmla="*/ 0 h 2149433"/>
              <a:gd name="connsiteX2" fmla="*/ 10048009 w 10900063"/>
              <a:gd name="connsiteY2" fmla="*/ 2149433 h 2149433"/>
              <a:gd name="connsiteX3" fmla="*/ 0 w 10900063"/>
              <a:gd name="connsiteY3" fmla="*/ 2139042 h 2149433"/>
              <a:gd name="connsiteX4" fmla="*/ 0 w 10900063"/>
              <a:gd name="connsiteY4" fmla="*/ 0 h 2149433"/>
              <a:gd name="connsiteX0" fmla="*/ 841664 w 11741727"/>
              <a:gd name="connsiteY0" fmla="*/ 0 h 2149433"/>
              <a:gd name="connsiteX1" fmla="*/ 11741727 w 11741727"/>
              <a:gd name="connsiteY1" fmla="*/ 0 h 2149433"/>
              <a:gd name="connsiteX2" fmla="*/ 10889673 w 11741727"/>
              <a:gd name="connsiteY2" fmla="*/ 2149433 h 2149433"/>
              <a:gd name="connsiteX3" fmla="*/ 0 w 11741727"/>
              <a:gd name="connsiteY3" fmla="*/ 2149433 h 2149433"/>
              <a:gd name="connsiteX4" fmla="*/ 841664 w 11741727"/>
              <a:gd name="connsiteY4" fmla="*/ 0 h 214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1727" h="2149433">
                <a:moveTo>
                  <a:pt x="841664" y="0"/>
                </a:moveTo>
                <a:lnTo>
                  <a:pt x="11741727" y="0"/>
                </a:lnTo>
                <a:lnTo>
                  <a:pt x="10889673" y="2149433"/>
                </a:lnTo>
                <a:lnTo>
                  <a:pt x="0" y="2149433"/>
                </a:lnTo>
                <a:lnTo>
                  <a:pt x="841664"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8200" y="465365"/>
            <a:ext cx="10515600" cy="2139042"/>
          </a:xfrm>
        </p:spPr>
        <p:txBody>
          <a:bodyPr>
            <a:normAutofit/>
          </a:bodyPr>
          <a:lstStyle>
            <a:lvl1pPr algn="l">
              <a:lnSpc>
                <a:spcPts val="6000"/>
              </a:lnSpc>
              <a:defRPr sz="4800" b="1" cap="small" baseline="0">
                <a:solidFill>
                  <a:schemeClr val="tx1"/>
                </a:solidFill>
                <a:latin typeface="Calibri" panose="020F0502020204030204" pitchFamily="34" charset="0"/>
                <a:cs typeface="Calibri" panose="020F0502020204030204" pitchFamily="34" charset="0"/>
              </a:defRPr>
            </a:lvl1pPr>
          </a:lstStyle>
          <a:p>
            <a:r>
              <a:rPr lang="en-US" dirty="0"/>
              <a:t>Calibri 48 </a:t>
            </a:r>
            <a:r>
              <a:rPr lang="en-US" dirty="0" err="1"/>
              <a:t>pt</a:t>
            </a:r>
            <a:r>
              <a:rPr lang="en-US" dirty="0"/>
              <a:t> for two lines of text, 64 </a:t>
            </a:r>
            <a:r>
              <a:rPr lang="en-US" dirty="0" err="1"/>
              <a:t>pt</a:t>
            </a:r>
            <a:r>
              <a:rPr lang="en-US" dirty="0"/>
              <a:t> for one small caps</a:t>
            </a:r>
          </a:p>
        </p:txBody>
      </p:sp>
      <p:sp>
        <p:nvSpPr>
          <p:cNvPr id="3"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dirty="0"/>
              <a:t>recordsmanagement@sos.wa.gov (360) 586-4901</a:t>
            </a:r>
          </a:p>
        </p:txBody>
      </p:sp>
      <p:sp>
        <p:nvSpPr>
          <p:cNvPr id="4" name="Footer Placeholder 3"/>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A3631500-2A75-49A8-867F-20041C5545CA}"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5689" y="3820961"/>
            <a:ext cx="4888376" cy="1629458"/>
          </a:xfrm>
          <a:prstGeom prst="rect">
            <a:avLst/>
          </a:prstGeom>
        </p:spPr>
      </p:pic>
      <p:sp>
        <p:nvSpPr>
          <p:cNvPr id="11" name="TextBox 10"/>
          <p:cNvSpPr txBox="1"/>
          <p:nvPr userDrawn="1"/>
        </p:nvSpPr>
        <p:spPr>
          <a:xfrm>
            <a:off x="6139543" y="3105604"/>
            <a:ext cx="5214257" cy="2554545"/>
          </a:xfrm>
          <a:prstGeom prst="rect">
            <a:avLst/>
          </a:prstGeom>
          <a:noFill/>
        </p:spPr>
        <p:txBody>
          <a:bodyPr wrap="square" rtlCol="0">
            <a:spAutoFit/>
          </a:bodyPr>
          <a:lstStyle/>
          <a:p>
            <a:r>
              <a:rPr lang="en-US" sz="2400" cap="small" baseline="0" dirty="0">
                <a:latin typeface="+mj-lt"/>
              </a:rPr>
              <a:t>The Records Management Team is here for you with free </a:t>
            </a:r>
            <a:r>
              <a:rPr lang="en-US" sz="2400" cap="small" baseline="0" dirty="0">
                <a:solidFill>
                  <a:schemeClr val="accent3">
                    <a:lumMod val="75000"/>
                  </a:schemeClr>
                </a:solidFill>
                <a:latin typeface="+mj-lt"/>
              </a:rPr>
              <a:t>consultation</a:t>
            </a:r>
            <a:r>
              <a:rPr lang="en-US" sz="2400" cap="small" baseline="0" dirty="0">
                <a:latin typeface="+mj-lt"/>
              </a:rPr>
              <a:t>, </a:t>
            </a:r>
            <a:r>
              <a:rPr lang="en-US" sz="2400" cap="small" baseline="0" dirty="0">
                <a:solidFill>
                  <a:schemeClr val="accent1"/>
                </a:solidFill>
                <a:latin typeface="+mj-lt"/>
              </a:rPr>
              <a:t>training</a:t>
            </a:r>
            <a:r>
              <a:rPr lang="en-US" sz="2400" cap="small" baseline="0" dirty="0">
                <a:latin typeface="+mj-lt"/>
              </a:rPr>
              <a:t>, &amp; </a:t>
            </a:r>
            <a:r>
              <a:rPr lang="en-US" sz="2400" cap="small" baseline="0" dirty="0">
                <a:solidFill>
                  <a:schemeClr val="accent2"/>
                </a:solidFill>
                <a:latin typeface="+mj-lt"/>
              </a:rPr>
              <a:t>Advice</a:t>
            </a:r>
            <a:r>
              <a:rPr lang="en-US" sz="2400" cap="small" baseline="0" dirty="0">
                <a:latin typeface="+mj-lt"/>
              </a:rPr>
              <a:t>.</a:t>
            </a:r>
          </a:p>
          <a:p>
            <a:endParaRPr lang="en-US" sz="2400" cap="small" baseline="0" dirty="0">
              <a:latin typeface="+mj-lt"/>
            </a:endParaRPr>
          </a:p>
          <a:p>
            <a:r>
              <a:rPr lang="en-US" sz="2000" b="1" cap="none" baseline="0" dirty="0">
                <a:latin typeface="+mj-lt"/>
              </a:rPr>
              <a:t>www.sos.wa.gov/archives</a:t>
            </a:r>
          </a:p>
          <a:p>
            <a:r>
              <a:rPr lang="en-US" sz="2000" b="1" cap="none" baseline="0" dirty="0">
                <a:latin typeface="+mj-lt"/>
              </a:rPr>
              <a:t>recordsmanagement@sos.wa.gov</a:t>
            </a:r>
          </a:p>
          <a:p>
            <a:r>
              <a:rPr lang="en-US" sz="2000" b="1" cap="none" baseline="0" dirty="0">
                <a:latin typeface="+mj-lt"/>
              </a:rPr>
              <a:t>(360) 586-4901</a:t>
            </a:r>
            <a:r>
              <a:rPr lang="en-US" sz="2400" cap="small" baseline="0" dirty="0">
                <a:latin typeface="+mj-lt"/>
              </a:rPr>
              <a:t> </a:t>
            </a:r>
          </a:p>
        </p:txBody>
      </p:sp>
    </p:spTree>
    <p:extLst>
      <p:ext uri="{BB962C8B-B14F-4D97-AF65-F5344CB8AC3E}">
        <p14:creationId xmlns:p14="http://schemas.microsoft.com/office/powerpoint/2010/main" val="405617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recordsmanagement@sos.wa.gov (360) 586-4901</a:t>
            </a: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631500-2A75-49A8-867F-20041C5545CA}" type="slidenum">
              <a:rPr lang="en-US" smtClean="0"/>
              <a:t>‹#›</a:t>
            </a:fld>
            <a:endParaRPr lang="en-US" dirty="0"/>
          </a:p>
        </p:txBody>
      </p:sp>
    </p:spTree>
    <p:extLst>
      <p:ext uri="{BB962C8B-B14F-4D97-AF65-F5344CB8AC3E}">
        <p14:creationId xmlns:p14="http://schemas.microsoft.com/office/powerpoint/2010/main" val="3744484522"/>
      </p:ext>
    </p:extLst>
  </p:cSld>
  <p:clrMap bg1="lt1" tx1="dk1" bg2="lt2" tx2="dk2" accent1="accent1" accent2="accent2" accent3="accent3" accent4="accent4" accent5="accent5" accent6="accent6" hlink="hlink" folHlink="folHlink"/>
  <p:sldLayoutIdLst>
    <p:sldLayoutId id="2147483723" r:id="rId1"/>
    <p:sldLayoutId id="2147483728" r:id="rId2"/>
    <p:sldLayoutId id="2147483726" r:id="rId3"/>
    <p:sldLayoutId id="2147483727" r:id="rId4"/>
    <p:sldLayoutId id="2147483729" r:id="rId5"/>
    <p:sldLayoutId id="2147483746" r:id="rId6"/>
    <p:sldLayoutId id="2147483730" r:id="rId7"/>
    <p:sldLayoutId id="2147483743" r:id="rId8"/>
    <p:sldLayoutId id="2147483725" r:id="rId9"/>
    <p:sldLayoutId id="2147483749" r:id="rId10"/>
  </p:sldLayoutIdLst>
  <p:hf hdr="0" ftr="0"/>
  <p:txStyles>
    <p:titleStyle>
      <a:lvl1pPr algn="l" defTabSz="914400" rtl="0" eaLnBrk="1" latinLnBrk="0" hangingPunct="1">
        <a:lnSpc>
          <a:spcPct val="90000"/>
        </a:lnSpc>
        <a:spcBef>
          <a:spcPct val="0"/>
        </a:spcBef>
        <a:buNone/>
        <a:defRPr sz="4400" kern="1200" cap="small"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recordsmanagement@sos.wa.gov (360) 586-4901</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1C648-F079-4A21-AB8C-B2B6A6AA77D2}" type="slidenum">
              <a:rPr lang="en-US" smtClean="0"/>
              <a:t>‹#›</a:t>
            </a:fld>
            <a:endParaRPr lang="en-US" dirty="0"/>
          </a:p>
        </p:txBody>
      </p:sp>
    </p:spTree>
    <p:extLst>
      <p:ext uri="{BB962C8B-B14F-4D97-AF65-F5344CB8AC3E}">
        <p14:creationId xmlns:p14="http://schemas.microsoft.com/office/powerpoint/2010/main" val="3273215064"/>
      </p:ext>
    </p:extLst>
  </p:cSld>
  <p:clrMap bg1="lt1" tx1="dk1" bg2="lt2" tx2="dk2" accent1="accent1" accent2="accent2" accent3="accent3" accent4="accent4" accent5="accent5" accent6="accent6" hlink="hlink" folHlink="folHlink"/>
  <p:sldLayoutIdLst>
    <p:sldLayoutId id="2147483733" r:id="rId1"/>
    <p:sldLayoutId id="2147483738" r:id="rId2"/>
    <p:sldLayoutId id="2147483736" r:id="rId3"/>
    <p:sldLayoutId id="2147483737" r:id="rId4"/>
    <p:sldLayoutId id="2147483739" r:id="rId5"/>
    <p:sldLayoutId id="2147483747" r:id="rId6"/>
    <p:sldLayoutId id="2147483740" r:id="rId7"/>
    <p:sldLayoutId id="2147483744" r:id="rId8"/>
    <p:sldLayoutId id="2147483735" r:id="rId9"/>
    <p:sldLayoutId id="2147483750" r:id="rId10"/>
  </p:sldLayoutIdLst>
  <p:hf hdr="0" ftr="0"/>
  <p:txStyles>
    <p:titleStyle>
      <a:lvl1pPr algn="l" defTabSz="914400" rtl="0" eaLnBrk="1" latinLnBrk="0" hangingPunct="1">
        <a:lnSpc>
          <a:spcPct val="90000"/>
        </a:lnSpc>
        <a:spcBef>
          <a:spcPct val="0"/>
        </a:spcBef>
        <a:buNone/>
        <a:defRPr sz="4400" kern="1200" cap="small"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recordsmanagement@sos.wa.gov (360) 586-4901</a:t>
            </a: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631500-2A75-49A8-867F-20041C5545CA}" type="slidenum">
              <a:rPr lang="en-US" smtClean="0"/>
              <a:t>‹#›</a:t>
            </a:fld>
            <a:endParaRPr lang="en-US" dirty="0"/>
          </a:p>
        </p:txBody>
      </p:sp>
    </p:spTree>
    <p:extLst>
      <p:ext uri="{BB962C8B-B14F-4D97-AF65-F5344CB8AC3E}">
        <p14:creationId xmlns:p14="http://schemas.microsoft.com/office/powerpoint/2010/main" val="673750861"/>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p:hf hdr="0" ftr="0"/>
  <p:txStyles>
    <p:titleStyle>
      <a:lvl1pPr algn="l" defTabSz="914400" rtl="0" eaLnBrk="1" latinLnBrk="0" hangingPunct="1">
        <a:lnSpc>
          <a:spcPct val="90000"/>
        </a:lnSpc>
        <a:spcBef>
          <a:spcPct val="0"/>
        </a:spcBef>
        <a:buNone/>
        <a:defRPr sz="4400" kern="1200" cap="small"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1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560989" y="466472"/>
            <a:ext cx="11070021" cy="2139042"/>
          </a:xfrm>
        </p:spPr>
        <p:txBody>
          <a:bodyPr anchor="ctr">
            <a:noAutofit/>
          </a:bodyPr>
          <a:lstStyle/>
          <a:p>
            <a:pPr algn="ctr"/>
            <a:r>
              <a:rPr lang="en-US" sz="4400" dirty="0">
                <a:latin typeface="Century Gothic" panose="020B0502020202020204" pitchFamily="34" charset="0"/>
                <a:cs typeface="Segoe UI" panose="020B0502040204020203" pitchFamily="34" charset="0"/>
              </a:rPr>
              <a:t>ELECTRONIC RECORDS MANGEMENT </a:t>
            </a:r>
            <a:br>
              <a:rPr lang="en-US" sz="4400" dirty="0">
                <a:latin typeface="Century Gothic" panose="020B0502020202020204" pitchFamily="34" charset="0"/>
                <a:cs typeface="Segoe UI" panose="020B0502040204020203" pitchFamily="34" charset="0"/>
              </a:rPr>
            </a:br>
            <a:r>
              <a:rPr lang="en-US" sz="4400" b="0" dirty="0">
                <a:latin typeface="Century Gothic" panose="020B0502020202020204" pitchFamily="34" charset="0"/>
                <a:cs typeface="Segoe UI" panose="020B0502040204020203" pitchFamily="34" charset="0"/>
              </a:rPr>
              <a:t>from</a:t>
            </a:r>
            <a:r>
              <a:rPr lang="en-US" sz="4400" dirty="0">
                <a:latin typeface="Century Gothic" panose="020B0502020202020204" pitchFamily="34" charset="0"/>
                <a:cs typeface="Segoe UI" panose="020B0502040204020203" pitchFamily="34" charset="0"/>
              </a:rPr>
              <a:t> CREATION </a:t>
            </a:r>
            <a:r>
              <a:rPr lang="en-US" sz="4400" b="0" dirty="0">
                <a:latin typeface="Century Gothic" panose="020B0502020202020204" pitchFamily="34" charset="0"/>
                <a:cs typeface="Segoe UI" panose="020B0502040204020203" pitchFamily="34" charset="0"/>
              </a:rPr>
              <a:t>to</a:t>
            </a:r>
            <a:r>
              <a:rPr lang="en-US" sz="4400" dirty="0">
                <a:latin typeface="Century Gothic" panose="020B0502020202020204" pitchFamily="34" charset="0"/>
                <a:cs typeface="Segoe UI" panose="020B0502040204020203" pitchFamily="34" charset="0"/>
              </a:rPr>
              <a:t> DISPOSITION</a:t>
            </a:r>
          </a:p>
        </p:txBody>
      </p:sp>
      <p:sp>
        <p:nvSpPr>
          <p:cNvPr id="2" name="TextBox 1">
            <a:extLst>
              <a:ext uri="{FF2B5EF4-FFF2-40B4-BE49-F238E27FC236}">
                <a16:creationId xmlns:a16="http://schemas.microsoft.com/office/drawing/2014/main" id="{EE569E94-5FA9-A2AC-B888-D10307F4086B}"/>
              </a:ext>
            </a:extLst>
          </p:cNvPr>
          <p:cNvSpPr txBox="1"/>
          <p:nvPr/>
        </p:nvSpPr>
        <p:spPr>
          <a:xfrm>
            <a:off x="3923414" y="115399"/>
            <a:ext cx="4171335" cy="338554"/>
          </a:xfrm>
          <a:prstGeom prst="rect">
            <a:avLst/>
          </a:prstGeom>
          <a:noFill/>
        </p:spPr>
        <p:txBody>
          <a:bodyPr wrap="none" rtlCol="0">
            <a:spAutoFit/>
          </a:bodyPr>
          <a:lstStyle/>
          <a:p>
            <a:r>
              <a:rPr lang="en-US" sz="800" dirty="0">
                <a:latin typeface="Calibri" panose="020F0502020204030204" pitchFamily="34" charset="0"/>
                <a:cs typeface="Calibri" panose="020F0502020204030204" pitchFamily="34" charset="0"/>
              </a:rPr>
              <a:t>Caseworker’s office, 1958, Department of Corrections, </a:t>
            </a:r>
          </a:p>
          <a:p>
            <a:r>
              <a:rPr lang="en-US" sz="800" dirty="0">
                <a:latin typeface="Calibri" panose="020F0502020204030204" pitchFamily="34" charset="0"/>
                <a:cs typeface="Calibri" panose="020F0502020204030204" pitchFamily="34" charset="0"/>
              </a:rPr>
              <a:t>McNeil Island Corrections Center Photograph Collection, 1855-2010, Washington State Archives</a:t>
            </a:r>
          </a:p>
        </p:txBody>
      </p:sp>
    </p:spTree>
    <p:extLst>
      <p:ext uri="{BB962C8B-B14F-4D97-AF65-F5344CB8AC3E}">
        <p14:creationId xmlns:p14="http://schemas.microsoft.com/office/powerpoint/2010/main" val="280827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Metadata Management</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10</a:t>
            </a:fld>
            <a:endParaRPr lang="en-US" dirty="0"/>
          </a:p>
        </p:txBody>
      </p:sp>
      <p:pic>
        <p:nvPicPr>
          <p:cNvPr id="11" name="Content Placeholder 10" descr="A couple sitting on steps, feeding a raccoon.">
            <a:extLst>
              <a:ext uri="{FF2B5EF4-FFF2-40B4-BE49-F238E27FC236}">
                <a16:creationId xmlns:a16="http://schemas.microsoft.com/office/drawing/2014/main" id="{9405AED1-3BC6-81B7-D64F-8C41AACC6DD9}"/>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98283" y="2086099"/>
            <a:ext cx="5061433" cy="383038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a:extLst>
              <a:ext uri="{FF2B5EF4-FFF2-40B4-BE49-F238E27FC236}">
                <a16:creationId xmlns:a16="http://schemas.microsoft.com/office/drawing/2014/main" id="{BB4BABB2-4A73-A2BC-5368-6B3D18A3BE05}"/>
              </a:ext>
            </a:extLst>
          </p:cNvPr>
          <p:cNvSpPr/>
          <p:nvPr/>
        </p:nvSpPr>
        <p:spPr>
          <a:xfrm>
            <a:off x="2483868" y="3429000"/>
            <a:ext cx="1890261" cy="1015663"/>
          </a:xfrm>
          <a:prstGeom prst="rect">
            <a:avLst/>
          </a:prstGeom>
          <a:noFill/>
        </p:spPr>
        <p:txBody>
          <a:bodyPr wrap="none" lIns="91440" tIns="45720" rIns="91440" bIns="45720">
            <a:spAutoFit/>
          </a:bodyPr>
          <a:lstStyle/>
          <a:p>
            <a:pPr algn="ctr"/>
            <a:r>
              <a:rPr lang="en-US" sz="6000" b="1" dirty="0">
                <a:ln w="22225">
                  <a:solidFill>
                    <a:schemeClr val="tx1"/>
                  </a:solidFill>
                  <a:prstDash val="solid"/>
                </a:ln>
                <a:solidFill>
                  <a:schemeClr val="accent3"/>
                </a:solidFill>
                <a:latin typeface="Malgun Gothic" panose="020B0503020000020004" pitchFamily="34" charset="-127"/>
                <a:ea typeface="Malgun Gothic" panose="020B0503020000020004" pitchFamily="34" charset="-127"/>
              </a:rPr>
              <a:t>Data</a:t>
            </a:r>
          </a:p>
        </p:txBody>
      </p:sp>
      <p:pic>
        <p:nvPicPr>
          <p:cNvPr id="13" name="Content Placeholder 12" descr="Metadata for the raccoon photo.">
            <a:extLst>
              <a:ext uri="{FF2B5EF4-FFF2-40B4-BE49-F238E27FC236}">
                <a16:creationId xmlns:a16="http://schemas.microsoft.com/office/drawing/2014/main" id="{69B9506A-DF21-2E5D-497B-8F9CE534E7AB}"/>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72200" y="2086099"/>
            <a:ext cx="5181600" cy="3830389"/>
          </a:xfrm>
        </p:spPr>
      </p:pic>
      <p:sp>
        <p:nvSpPr>
          <p:cNvPr id="16" name="Rectangle 15">
            <a:extLst>
              <a:ext uri="{FF2B5EF4-FFF2-40B4-BE49-F238E27FC236}">
                <a16:creationId xmlns:a16="http://schemas.microsoft.com/office/drawing/2014/main" id="{5AC09DDF-28EC-7637-D932-0BC6E25BB038}"/>
              </a:ext>
            </a:extLst>
          </p:cNvPr>
          <p:cNvSpPr/>
          <p:nvPr/>
        </p:nvSpPr>
        <p:spPr>
          <a:xfrm>
            <a:off x="6747428" y="3429000"/>
            <a:ext cx="3726344" cy="1015663"/>
          </a:xfrm>
          <a:prstGeom prst="rect">
            <a:avLst/>
          </a:prstGeom>
          <a:noFill/>
        </p:spPr>
        <p:txBody>
          <a:bodyPr wrap="square" lIns="91440" tIns="45720" rIns="91440" bIns="45720">
            <a:spAutoFit/>
          </a:bodyPr>
          <a:lstStyle/>
          <a:p>
            <a:pPr algn="ctr"/>
            <a:r>
              <a:rPr lang="en-US" sz="6000" b="1" dirty="0">
                <a:ln w="22225">
                  <a:solidFill>
                    <a:schemeClr val="tx1"/>
                  </a:solidFill>
                  <a:prstDash val="solid"/>
                </a:ln>
                <a:solidFill>
                  <a:schemeClr val="accent3"/>
                </a:solidFill>
                <a:latin typeface="Malgun Gothic" panose="020B0503020000020004" pitchFamily="34" charset="-127"/>
                <a:ea typeface="Malgun Gothic" panose="020B0503020000020004" pitchFamily="34" charset="-127"/>
              </a:rPr>
              <a:t>Metadata</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2657802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Accessibility</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11</a:t>
            </a:fld>
            <a:endParaRPr lang="en-US" dirty="0"/>
          </a:p>
        </p:txBody>
      </p:sp>
      <p:pic>
        <p:nvPicPr>
          <p:cNvPr id="6" name="Content Placeholder 5" descr="A screenshot of an air quality map showing most of Washington Stat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914617"/>
            <a:ext cx="10515600" cy="4173354"/>
          </a:xfrm>
          <a:ln>
            <a:noFill/>
          </a:ln>
        </p:spPr>
      </p:pic>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683795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latin typeface="Century Gothic" panose="020B0502020202020204" pitchFamily="34" charset="0"/>
              </a:rPr>
              <a:t>STORE</a:t>
            </a:r>
          </a:p>
        </p:txBody>
      </p:sp>
      <p:sp>
        <p:nvSpPr>
          <p:cNvPr id="4" name="Slide Number Placeholder 3"/>
          <p:cNvSpPr>
            <a:spLocks noGrp="1"/>
          </p:cNvSpPr>
          <p:nvPr>
            <p:ph type="sldNum" sz="quarter" idx="12"/>
          </p:nvPr>
        </p:nvSpPr>
        <p:spPr/>
        <p:txBody>
          <a:bodyPr/>
          <a:lstStyle/>
          <a:p>
            <a:fld id="{A3631500-2A75-49A8-867F-20041C5545CA}" type="slidenum">
              <a:rPr lang="en-US" smtClean="0"/>
              <a:pPr/>
              <a:t>12</a:t>
            </a:fld>
            <a:endParaRPr lang="en-US" dirty="0"/>
          </a:p>
        </p:txBody>
      </p:sp>
      <p:sp>
        <p:nvSpPr>
          <p:cNvPr id="5" name="Content Placeholder 4"/>
          <p:cNvSpPr>
            <a:spLocks noGrp="1"/>
          </p:cNvSpPr>
          <p:nvPr>
            <p:ph idx="1"/>
          </p:nvPr>
        </p:nvSpPr>
        <p:spPr/>
        <p:txBody>
          <a:bodyPr>
            <a:normAutofit/>
          </a:bodyPr>
          <a:lstStyle/>
          <a:p>
            <a:r>
              <a:rPr lang="en-US" sz="4000" b="1" dirty="0">
                <a:latin typeface="Malgun Gothic" panose="020B0503020000020004" pitchFamily="34" charset="-127"/>
                <a:ea typeface="Malgun Gothic" panose="020B0503020000020004" pitchFamily="34" charset="-127"/>
              </a:rPr>
              <a:t>Digital Storage</a:t>
            </a:r>
          </a:p>
          <a:p>
            <a:r>
              <a:rPr lang="en-US" sz="4000" b="1" dirty="0">
                <a:latin typeface="Malgun Gothic" panose="020B0503020000020004" pitchFamily="34" charset="-127"/>
                <a:ea typeface="Malgun Gothic" panose="020B0503020000020004" pitchFamily="34" charset="-127"/>
              </a:rPr>
              <a:t>Conversion/Migration</a:t>
            </a:r>
          </a:p>
          <a:p>
            <a:r>
              <a:rPr lang="en-US" sz="4000" b="1" dirty="0">
                <a:latin typeface="Malgun Gothic" panose="020B0503020000020004" pitchFamily="34" charset="-127"/>
                <a:ea typeface="Malgun Gothic" panose="020B0503020000020004" pitchFamily="34" charset="-127"/>
              </a:rPr>
              <a:t>Privacy/Security</a:t>
            </a:r>
          </a:p>
        </p:txBody>
      </p:sp>
      <p:sp>
        <p:nvSpPr>
          <p:cNvPr id="3" name="Date Placeholder 2"/>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1492091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Digital Storage</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13</a:t>
            </a:fld>
            <a:endParaRPr lang="en-US" dirty="0"/>
          </a:p>
        </p:txBody>
      </p:sp>
      <p:sp>
        <p:nvSpPr>
          <p:cNvPr id="16" name="TextBox 15">
            <a:extLst>
              <a:ext uri="{FF2B5EF4-FFF2-40B4-BE49-F238E27FC236}">
                <a16:creationId xmlns:a16="http://schemas.microsoft.com/office/drawing/2014/main" id="{2E8C7A41-15DC-A557-A018-E5CBD05BC961}"/>
              </a:ext>
            </a:extLst>
          </p:cNvPr>
          <p:cNvSpPr txBox="1"/>
          <p:nvPr/>
        </p:nvSpPr>
        <p:spPr>
          <a:xfrm rot="20891349">
            <a:off x="8472880" y="1638547"/>
            <a:ext cx="5914238" cy="33855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Hanford Fast Flux Test Facility, interior, 1970-80, </a:t>
            </a:r>
          </a:p>
          <a:p>
            <a:r>
              <a:rPr lang="en-US" sz="800" dirty="0">
                <a:latin typeface="Calibri" panose="020F0502020204030204" pitchFamily="34" charset="0"/>
                <a:cs typeface="Calibri" panose="020F0502020204030204" pitchFamily="34" charset="0"/>
              </a:rPr>
              <a:t>General Subjects Photograph Collection, 1845-2005, Washington State Archives</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3270941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Conversion/Migration</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14</a:t>
            </a:fld>
            <a:endParaRPr lang="en-US" dirty="0"/>
          </a:p>
        </p:txBody>
      </p:sp>
      <p:pic>
        <p:nvPicPr>
          <p:cNvPr id="9" name="Content Placeholder 8" descr="Document file converted to a PDF file.&#10;">
            <a:extLst>
              <a:ext uri="{FF2B5EF4-FFF2-40B4-BE49-F238E27FC236}">
                <a16:creationId xmlns:a16="http://schemas.microsoft.com/office/drawing/2014/main" id="{D2CF9F26-A426-9C7B-1DC7-DDDBB68B50DC}"/>
              </a:ext>
            </a:extLst>
          </p:cNvPr>
          <p:cNvPicPr>
            <a:picLocks noGrp="1" noChangeAspect="1"/>
          </p:cNvPicPr>
          <p:nvPr>
            <p:ph sz="half" idx="1"/>
          </p:nvPr>
        </p:nvPicPr>
        <p:blipFill>
          <a:blip r:embed="rId3" cstate="print">
            <a:duotone>
              <a:prstClr val="black"/>
              <a:schemeClr val="accent3">
                <a:tint val="45000"/>
                <a:satMod val="400000"/>
              </a:schemeClr>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253331" y="1825625"/>
            <a:ext cx="4351338" cy="4351338"/>
          </a:xfrm>
        </p:spPr>
      </p:pic>
      <p:pic>
        <p:nvPicPr>
          <p:cNvPr id="11" name="Content Placeholder 10" descr="image of a phone's data being migrated to a computer.">
            <a:extLst>
              <a:ext uri="{FF2B5EF4-FFF2-40B4-BE49-F238E27FC236}">
                <a16:creationId xmlns:a16="http://schemas.microsoft.com/office/drawing/2014/main" id="{38219D06-4524-E2DA-3EAF-66609313670E}"/>
              </a:ext>
            </a:extLst>
          </p:cNvPr>
          <p:cNvPicPr>
            <a:picLocks noGrp="1" noChangeAspect="1"/>
          </p:cNvPicPr>
          <p:nvPr>
            <p:ph sz="half" idx="2"/>
          </p:nvPr>
        </p:nvPicPr>
        <p:blipFill>
          <a:blip r:embed="rId5" cstate="print">
            <a:grayscl/>
            <a:extLst>
              <a:ext uri="{28A0092B-C50C-407E-A947-70E740481C1C}">
                <a14:useLocalDpi xmlns:a14="http://schemas.microsoft.com/office/drawing/2010/main" val="0"/>
              </a:ext>
            </a:extLst>
          </a:blip>
          <a:srcRect/>
          <a:stretch/>
        </p:blipFill>
        <p:spPr>
          <a:xfrm>
            <a:off x="6587331" y="1825625"/>
            <a:ext cx="4351338" cy="4351338"/>
          </a:xfrm>
        </p:spPr>
      </p:pic>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1962083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Privacy/Security</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15</a:t>
            </a:fld>
            <a:endParaRPr lang="en-US" dirty="0"/>
          </a:p>
        </p:txBody>
      </p:sp>
      <p:pic>
        <p:nvPicPr>
          <p:cNvPr id="8" name="Content Placeholder 7" descr="Portrait of a woman as a private-eye.">
            <a:extLst>
              <a:ext uri="{FF2B5EF4-FFF2-40B4-BE49-F238E27FC236}">
                <a16:creationId xmlns:a16="http://schemas.microsoft.com/office/drawing/2014/main" id="{2AA2B61F-DC08-B345-7B4E-4043ABE51AA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2228144" y="1825625"/>
            <a:ext cx="7735712" cy="4351338"/>
          </a:xfrm>
        </p:spPr>
      </p:pic>
      <p:sp>
        <p:nvSpPr>
          <p:cNvPr id="10" name="TextBox 9">
            <a:extLst>
              <a:ext uri="{FF2B5EF4-FFF2-40B4-BE49-F238E27FC236}">
                <a16:creationId xmlns:a16="http://schemas.microsoft.com/office/drawing/2014/main" id="{9D7471C3-5D30-CF42-1C07-84D8A8C206C7}"/>
              </a:ext>
            </a:extLst>
          </p:cNvPr>
          <p:cNvSpPr txBox="1"/>
          <p:nvPr/>
        </p:nvSpPr>
        <p:spPr>
          <a:xfrm>
            <a:off x="6642114" y="1825625"/>
            <a:ext cx="3321742" cy="338554"/>
          </a:xfrm>
          <a:prstGeom prst="rect">
            <a:avLst/>
          </a:prstGeom>
          <a:noFill/>
        </p:spPr>
        <p:txBody>
          <a:bodyPr wrap="none" rtlCol="0">
            <a:spAutoFit/>
          </a:bodyPr>
          <a:lstStyle/>
          <a:p>
            <a:pPr algn="r"/>
            <a:r>
              <a:rPr lang="en-US" sz="800" dirty="0">
                <a:solidFill>
                  <a:schemeClr val="bg1"/>
                </a:solidFill>
                <a:latin typeface="Calibri" panose="020F0502020204030204" pitchFamily="34" charset="0"/>
                <a:cs typeface="Calibri" panose="020F0502020204030204" pitchFamily="34" charset="0"/>
              </a:rPr>
              <a:t>Betty Reilly, Department of Employment Security, 1976, Ron Allen,</a:t>
            </a:r>
          </a:p>
          <a:p>
            <a:pPr algn="r"/>
            <a:r>
              <a:rPr lang="en-US" sz="800" dirty="0">
                <a:solidFill>
                  <a:schemeClr val="bg1"/>
                </a:solidFill>
                <a:latin typeface="Calibri" panose="020F0502020204030204" pitchFamily="34" charset="0"/>
                <a:cs typeface="Calibri" panose="020F0502020204030204" pitchFamily="34" charset="0"/>
              </a:rPr>
              <a:t>Susan Parish Photograph Collection, 1889-1990, Washington State Archives</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1118295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latin typeface="Century Gothic" panose="020B0502020202020204" pitchFamily="34" charset="0"/>
              </a:rPr>
              <a:t>DESTROY or PRESERVE</a:t>
            </a:r>
          </a:p>
        </p:txBody>
      </p:sp>
      <p:sp>
        <p:nvSpPr>
          <p:cNvPr id="4" name="Slide Number Placeholder 3"/>
          <p:cNvSpPr>
            <a:spLocks noGrp="1"/>
          </p:cNvSpPr>
          <p:nvPr>
            <p:ph type="sldNum" sz="quarter" idx="12"/>
          </p:nvPr>
        </p:nvSpPr>
        <p:spPr/>
        <p:txBody>
          <a:bodyPr/>
          <a:lstStyle/>
          <a:p>
            <a:fld id="{A3631500-2A75-49A8-867F-20041C5545CA}" type="slidenum">
              <a:rPr lang="en-US" smtClean="0"/>
              <a:pPr/>
              <a:t>16</a:t>
            </a:fld>
            <a:endParaRPr lang="en-US" dirty="0"/>
          </a:p>
        </p:txBody>
      </p:sp>
      <p:sp>
        <p:nvSpPr>
          <p:cNvPr id="5" name="Content Placeholder 4"/>
          <p:cNvSpPr>
            <a:spLocks noGrp="1"/>
          </p:cNvSpPr>
          <p:nvPr>
            <p:ph idx="1"/>
          </p:nvPr>
        </p:nvSpPr>
        <p:spPr/>
        <p:txBody>
          <a:bodyPr>
            <a:normAutofit/>
          </a:bodyPr>
          <a:lstStyle/>
          <a:p>
            <a:r>
              <a:rPr lang="en-US" sz="4000" b="1" dirty="0">
                <a:latin typeface="Malgun Gothic" panose="020B0503020000020004" pitchFamily="34" charset="-127"/>
                <a:ea typeface="Malgun Gothic" panose="020B0503020000020004" pitchFamily="34" charset="-127"/>
              </a:rPr>
              <a:t>Empty your Recycle bin</a:t>
            </a:r>
          </a:p>
          <a:p>
            <a:r>
              <a:rPr lang="en-US" sz="4000" b="1" dirty="0">
                <a:latin typeface="Malgun Gothic" panose="020B0503020000020004" pitchFamily="34" charset="-127"/>
                <a:ea typeface="Malgun Gothic" panose="020B0503020000020004" pitchFamily="34" charset="-127"/>
              </a:rPr>
              <a:t>Digital Destruction</a:t>
            </a:r>
          </a:p>
          <a:p>
            <a:r>
              <a:rPr lang="en-US" sz="4000" b="1" dirty="0">
                <a:latin typeface="Malgun Gothic" panose="020B0503020000020004" pitchFamily="34" charset="-127"/>
                <a:ea typeface="Malgun Gothic" panose="020B0503020000020004" pitchFamily="34" charset="-127"/>
              </a:rPr>
              <a:t>Electronic Records Transfer</a:t>
            </a:r>
          </a:p>
        </p:txBody>
      </p:sp>
      <p:sp>
        <p:nvSpPr>
          <p:cNvPr id="3" name="Date Placeholder 2"/>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128212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Empty Your Recycle Bin</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17</a:t>
            </a:fld>
            <a:endParaRPr lang="en-US" dirty="0"/>
          </a:p>
        </p:txBody>
      </p:sp>
      <p:pic>
        <p:nvPicPr>
          <p:cNvPr id="7" name="Content Placeholder 6" descr="Recycle bin">
            <a:extLst>
              <a:ext uri="{FF2B5EF4-FFF2-40B4-BE49-F238E27FC236}">
                <a16:creationId xmlns:a16="http://schemas.microsoft.com/office/drawing/2014/main" id="{CDAD6AEB-C8A8-3151-A415-FFEF6946CF1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2228144" y="1825625"/>
            <a:ext cx="7735712" cy="4351338"/>
          </a:xfrm>
        </p:spPr>
      </p:pic>
      <p:sp>
        <p:nvSpPr>
          <p:cNvPr id="8" name="TextBox 7">
            <a:extLst>
              <a:ext uri="{FF2B5EF4-FFF2-40B4-BE49-F238E27FC236}">
                <a16:creationId xmlns:a16="http://schemas.microsoft.com/office/drawing/2014/main" id="{17C5E4B9-1B2D-C9FE-C8AA-C867A22C8167}"/>
              </a:ext>
            </a:extLst>
          </p:cNvPr>
          <p:cNvSpPr txBox="1"/>
          <p:nvPr/>
        </p:nvSpPr>
        <p:spPr>
          <a:xfrm>
            <a:off x="2209800" y="5715298"/>
            <a:ext cx="2114681" cy="461665"/>
          </a:xfrm>
          <a:prstGeom prst="rect">
            <a:avLst/>
          </a:prstGeom>
          <a:noFill/>
        </p:spPr>
        <p:txBody>
          <a:bodyPr wrap="none" rtlCol="0">
            <a:spAutoFit/>
          </a:bodyPr>
          <a:lstStyle/>
          <a:p>
            <a:r>
              <a:rPr lang="en-US" sz="800" dirty="0">
                <a:solidFill>
                  <a:schemeClr val="bg1"/>
                </a:solidFill>
                <a:latin typeface="Calibri" panose="020F0502020204030204" pitchFamily="34" charset="0"/>
                <a:cs typeface="Calibri" panose="020F0502020204030204" pitchFamily="34" charset="0"/>
              </a:rPr>
              <a:t>Protest signs in trash, 1982, Gant W. Eichrodt, </a:t>
            </a:r>
          </a:p>
          <a:p>
            <a:r>
              <a:rPr lang="en-US" sz="800" dirty="0">
                <a:solidFill>
                  <a:schemeClr val="bg1"/>
                </a:solidFill>
                <a:latin typeface="Calibri" panose="020F0502020204030204" pitchFamily="34" charset="0"/>
                <a:cs typeface="Calibri" panose="020F0502020204030204" pitchFamily="34" charset="0"/>
              </a:rPr>
              <a:t>General Subjects Photograph Collection, </a:t>
            </a:r>
          </a:p>
          <a:p>
            <a:r>
              <a:rPr lang="en-US" sz="800" dirty="0">
                <a:solidFill>
                  <a:schemeClr val="bg1"/>
                </a:solidFill>
                <a:latin typeface="Calibri" panose="020F0502020204030204" pitchFamily="34" charset="0"/>
                <a:cs typeface="Calibri" panose="020F0502020204030204" pitchFamily="34" charset="0"/>
              </a:rPr>
              <a:t>1845-2005, Washington State Archives </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453531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Digital Destruction</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18</a:t>
            </a:fld>
            <a:endParaRPr lang="en-US" dirty="0"/>
          </a:p>
        </p:txBody>
      </p:sp>
      <p:pic>
        <p:nvPicPr>
          <p:cNvPr id="9" name="Content Placeholder 8" descr="Woman holding a crying baby.&#10;">
            <a:extLst>
              <a:ext uri="{FF2B5EF4-FFF2-40B4-BE49-F238E27FC236}">
                <a16:creationId xmlns:a16="http://schemas.microsoft.com/office/drawing/2014/main" id="{C01A57D7-9B15-3D11-4D76-785DB8E4688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2228144" y="1825625"/>
            <a:ext cx="7735712" cy="4351338"/>
          </a:xfrm>
        </p:spPr>
      </p:pic>
      <p:sp>
        <p:nvSpPr>
          <p:cNvPr id="3" name="TextBox 2">
            <a:extLst>
              <a:ext uri="{FF2B5EF4-FFF2-40B4-BE49-F238E27FC236}">
                <a16:creationId xmlns:a16="http://schemas.microsoft.com/office/drawing/2014/main" id="{E9662ADD-2BC0-1E42-63FB-0FE75BFB0FAD}"/>
              </a:ext>
            </a:extLst>
          </p:cNvPr>
          <p:cNvSpPr txBox="1"/>
          <p:nvPr/>
        </p:nvSpPr>
        <p:spPr>
          <a:xfrm>
            <a:off x="2228144" y="1825625"/>
            <a:ext cx="2887329" cy="461665"/>
          </a:xfrm>
          <a:prstGeom prst="rect">
            <a:avLst/>
          </a:prstGeom>
          <a:noFill/>
        </p:spPr>
        <p:txBody>
          <a:bodyPr wrap="none" rtlCol="0">
            <a:spAutoFit/>
          </a:bodyPr>
          <a:lstStyle/>
          <a:p>
            <a:r>
              <a:rPr lang="en-US" sz="800" dirty="0">
                <a:latin typeface="Calibri" panose="020F0502020204030204" pitchFamily="34" charset="0"/>
                <a:cs typeface="Calibri" panose="020F0502020204030204" pitchFamily="34" charset="0"/>
              </a:rPr>
              <a:t>Mrs. Sylvester Minthorn and baby, 1950-60, John W. Thompson, </a:t>
            </a:r>
          </a:p>
          <a:p>
            <a:r>
              <a:rPr lang="en-US" sz="800" dirty="0">
                <a:latin typeface="Calibri" panose="020F0502020204030204" pitchFamily="34" charset="0"/>
                <a:cs typeface="Calibri" panose="020F0502020204030204" pitchFamily="34" charset="0"/>
              </a:rPr>
              <a:t>State Library Photograph Collection, 1851-1990, </a:t>
            </a:r>
          </a:p>
          <a:p>
            <a:r>
              <a:rPr lang="en-US" sz="800" dirty="0">
                <a:latin typeface="Calibri" panose="020F0502020204030204" pitchFamily="34" charset="0"/>
                <a:cs typeface="Calibri" panose="020F0502020204030204" pitchFamily="34" charset="0"/>
              </a:rPr>
              <a:t>Washington State Archives</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3565772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Electronic Records Transfer</a:t>
            </a:r>
          </a:p>
        </p:txBody>
      </p:sp>
      <p:sp>
        <p:nvSpPr>
          <p:cNvPr id="5" name="Slide Number Placeholder 4"/>
          <p:cNvSpPr>
            <a:spLocks noGrp="1"/>
          </p:cNvSpPr>
          <p:nvPr>
            <p:ph type="sldNum" sz="quarter" idx="12"/>
          </p:nvPr>
        </p:nvSpPr>
        <p:spPr/>
        <p:txBody>
          <a:bodyPr/>
          <a:lstStyle/>
          <a:p>
            <a:fld id="{A3631500-2A75-49A8-867F-20041C5545CA}" type="slidenum">
              <a:rPr lang="en-US" smtClean="0"/>
              <a:pPr/>
              <a:t>19</a:t>
            </a:fld>
            <a:endParaRPr lang="en-US" dirty="0"/>
          </a:p>
        </p:txBody>
      </p:sp>
      <p:pic>
        <p:nvPicPr>
          <p:cNvPr id="6" name="Content Placeholder 5" descr="Screenshot of a record from the Washington State Digital Archive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5730" y="1825625"/>
            <a:ext cx="7940540" cy="4351338"/>
          </a:xfrm>
        </p:spPr>
      </p:pic>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811744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sz="4000" dirty="0">
                <a:latin typeface="Century Gothic" panose="020B0502020202020204" pitchFamily="34" charset="0"/>
                <a:cs typeface="Segoe UI" panose="020B0502040204020203" pitchFamily="34" charset="0"/>
              </a:rPr>
              <a:t>AGENDA</a:t>
            </a:r>
          </a:p>
        </p:txBody>
      </p:sp>
      <p:sp>
        <p:nvSpPr>
          <p:cNvPr id="5" name="Slide Number Placeholder 4"/>
          <p:cNvSpPr>
            <a:spLocks noGrp="1"/>
          </p:cNvSpPr>
          <p:nvPr>
            <p:ph type="sldNum" sz="quarter" idx="12"/>
          </p:nvPr>
        </p:nvSpPr>
        <p:spPr/>
        <p:txBody>
          <a:bodyPr/>
          <a:lstStyle/>
          <a:p>
            <a:fld id="{A3631500-2A75-49A8-867F-20041C5545CA}" type="slidenum">
              <a:rPr lang="en-US" smtClean="0"/>
              <a:pPr/>
              <a:t>2</a:t>
            </a:fld>
            <a:endParaRPr lang="en-US" dirty="0"/>
          </a:p>
        </p:txBody>
      </p:sp>
      <p:sp>
        <p:nvSpPr>
          <p:cNvPr id="3" name="Content Placeholder 2"/>
          <p:cNvSpPr>
            <a:spLocks noGrp="1"/>
          </p:cNvSpPr>
          <p:nvPr>
            <p:ph idx="1"/>
          </p:nvPr>
        </p:nvSpPr>
        <p:spPr/>
        <p:txBody>
          <a:bodyPr anchor="ctr">
            <a:normAutofit/>
          </a:bodyPr>
          <a:lstStyle/>
          <a:p>
            <a:pPr lvl="1">
              <a:lnSpc>
                <a:spcPct val="150000"/>
              </a:lnSpc>
              <a:buFont typeface="Wingdings" panose="05000000000000000000" pitchFamily="2" charset="2"/>
              <a:buChar char="q"/>
            </a:pPr>
            <a:r>
              <a:rPr lang="en-US" dirty="0"/>
              <a:t> </a:t>
            </a:r>
            <a:r>
              <a:rPr lang="en-US" b="1" dirty="0">
                <a:latin typeface="Malgun Gothic" panose="020B0503020000020004" pitchFamily="34" charset="-127"/>
                <a:ea typeface="Malgun Gothic" panose="020B0503020000020004" pitchFamily="34" charset="-127"/>
                <a:cs typeface="Segoe UI" panose="020B0502040204020203" pitchFamily="34" charset="0"/>
              </a:rPr>
              <a:t>Same Goals, Different Strategy</a:t>
            </a:r>
          </a:p>
          <a:p>
            <a:pPr lvl="1">
              <a:lnSpc>
                <a:spcPct val="150000"/>
              </a:lnSpc>
              <a:buFont typeface="Wingdings" panose="05000000000000000000" pitchFamily="2" charset="2"/>
              <a:buChar char="q"/>
            </a:pPr>
            <a:r>
              <a:rPr lang="en-US" dirty="0">
                <a:latin typeface="Malgun Gothic" panose="020B0503020000020004" pitchFamily="34" charset="-127"/>
                <a:ea typeface="Malgun Gothic" panose="020B0503020000020004" pitchFamily="34" charset="-127"/>
                <a:cs typeface="Segoe UI" panose="020B0502040204020203" pitchFamily="34" charset="0"/>
              </a:rPr>
              <a:t> </a:t>
            </a:r>
            <a:r>
              <a:rPr lang="en-US" b="1" dirty="0">
                <a:latin typeface="Malgun Gothic" panose="020B0503020000020004" pitchFamily="34" charset="-127"/>
                <a:ea typeface="Malgun Gothic" panose="020B0503020000020004" pitchFamily="34" charset="-127"/>
                <a:cs typeface="Segoe UI" panose="020B0502040204020203" pitchFamily="34" charset="0"/>
              </a:rPr>
              <a:t>Electronic Records</a:t>
            </a:r>
            <a:endParaRPr lang="en-US" dirty="0">
              <a:latin typeface="Malgun Gothic" panose="020B0503020000020004" pitchFamily="34" charset="-127"/>
              <a:ea typeface="Malgun Gothic" panose="020B0503020000020004" pitchFamily="34" charset="-127"/>
              <a:cs typeface="Segoe UI" panose="020B0502040204020203" pitchFamily="34" charset="0"/>
            </a:endParaRPr>
          </a:p>
          <a:p>
            <a:pPr lvl="2">
              <a:lnSpc>
                <a:spcPct val="150000"/>
              </a:lnSpc>
              <a:buFont typeface="Wingdings" panose="05000000000000000000" pitchFamily="2" charset="2"/>
              <a:buChar char="q"/>
            </a:pPr>
            <a:r>
              <a:rPr lang="en-US" dirty="0">
                <a:latin typeface="Malgun Gothic" panose="020B0503020000020004" pitchFamily="34" charset="-127"/>
                <a:ea typeface="Malgun Gothic" panose="020B0503020000020004" pitchFamily="34" charset="-127"/>
                <a:cs typeface="Segoe UI" panose="020B0502040204020203" pitchFamily="34" charset="0"/>
              </a:rPr>
              <a:t> Creating &amp; Receiving</a:t>
            </a:r>
          </a:p>
          <a:p>
            <a:pPr lvl="2">
              <a:lnSpc>
                <a:spcPct val="150000"/>
              </a:lnSpc>
              <a:buFont typeface="Wingdings" panose="05000000000000000000" pitchFamily="2" charset="2"/>
              <a:buChar char="q"/>
            </a:pPr>
            <a:r>
              <a:rPr lang="en-US" dirty="0">
                <a:latin typeface="Malgun Gothic" panose="020B0503020000020004" pitchFamily="34" charset="-127"/>
                <a:ea typeface="Malgun Gothic" panose="020B0503020000020004" pitchFamily="34" charset="-127"/>
                <a:cs typeface="Segoe UI" panose="020B0502040204020203" pitchFamily="34" charset="0"/>
              </a:rPr>
              <a:t> Using</a:t>
            </a:r>
          </a:p>
          <a:p>
            <a:pPr lvl="2">
              <a:lnSpc>
                <a:spcPct val="150000"/>
              </a:lnSpc>
              <a:buFont typeface="Wingdings" panose="05000000000000000000" pitchFamily="2" charset="2"/>
              <a:buChar char="q"/>
            </a:pPr>
            <a:r>
              <a:rPr lang="en-US" dirty="0">
                <a:latin typeface="Malgun Gothic" panose="020B0503020000020004" pitchFamily="34" charset="-127"/>
                <a:ea typeface="Malgun Gothic" panose="020B0503020000020004" pitchFamily="34" charset="-127"/>
                <a:cs typeface="Segoe UI" panose="020B0502040204020203" pitchFamily="34" charset="0"/>
              </a:rPr>
              <a:t> Storing</a:t>
            </a:r>
          </a:p>
          <a:p>
            <a:pPr lvl="2">
              <a:lnSpc>
                <a:spcPct val="150000"/>
              </a:lnSpc>
              <a:buFont typeface="Wingdings" panose="05000000000000000000" pitchFamily="2" charset="2"/>
              <a:buChar char="q"/>
            </a:pPr>
            <a:r>
              <a:rPr lang="en-US" dirty="0">
                <a:latin typeface="Malgun Gothic" panose="020B0503020000020004" pitchFamily="34" charset="-127"/>
                <a:ea typeface="Malgun Gothic" panose="020B0503020000020004" pitchFamily="34" charset="-127"/>
                <a:cs typeface="Segoe UI" panose="020B0502040204020203" pitchFamily="34" charset="0"/>
              </a:rPr>
              <a:t> Destroying or Preserving</a:t>
            </a:r>
          </a:p>
          <a:p>
            <a:pPr lvl="1">
              <a:lnSpc>
                <a:spcPct val="150000"/>
              </a:lnSpc>
              <a:buFont typeface="Wingdings" panose="05000000000000000000" pitchFamily="2" charset="2"/>
              <a:buChar char="q"/>
            </a:pPr>
            <a:r>
              <a:rPr lang="en-US" dirty="0">
                <a:latin typeface="Malgun Gothic" panose="020B0503020000020004" pitchFamily="34" charset="-127"/>
                <a:ea typeface="Malgun Gothic" panose="020B0503020000020004" pitchFamily="34" charset="-127"/>
                <a:cs typeface="Segoe UI" panose="020B0502040204020203" pitchFamily="34" charset="0"/>
              </a:rPr>
              <a:t> </a:t>
            </a:r>
            <a:r>
              <a:rPr lang="en-US" b="1" dirty="0">
                <a:latin typeface="Malgun Gothic" panose="020B0503020000020004" pitchFamily="34" charset="-127"/>
                <a:ea typeface="Malgun Gothic" panose="020B0503020000020004" pitchFamily="34" charset="-127"/>
                <a:cs typeface="Segoe UI" panose="020B0502040204020203" pitchFamily="34" charset="0"/>
              </a:rPr>
              <a:t>Q &amp; A</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2567872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It’s a lot, I know</a:t>
            </a:r>
          </a:p>
        </p:txBody>
      </p:sp>
      <p:sp>
        <p:nvSpPr>
          <p:cNvPr id="5" name="Slide Number Placeholder 4"/>
          <p:cNvSpPr>
            <a:spLocks noGrp="1"/>
          </p:cNvSpPr>
          <p:nvPr>
            <p:ph type="sldNum" sz="quarter" idx="12"/>
          </p:nvPr>
        </p:nvSpPr>
        <p:spPr/>
        <p:txBody>
          <a:bodyPr/>
          <a:lstStyle/>
          <a:p>
            <a:fld id="{A3631500-2A75-49A8-867F-20041C5545CA}" type="slidenum">
              <a:rPr lang="en-US" smtClean="0"/>
              <a:pPr/>
              <a:t>20</a:t>
            </a:fld>
            <a:endParaRPr lang="en-US" dirty="0"/>
          </a:p>
        </p:txBody>
      </p:sp>
      <p:sp>
        <p:nvSpPr>
          <p:cNvPr id="3" name="TextBox 2">
            <a:extLst>
              <a:ext uri="{FF2B5EF4-FFF2-40B4-BE49-F238E27FC236}">
                <a16:creationId xmlns:a16="http://schemas.microsoft.com/office/drawing/2014/main" id="{0001666E-E3B9-1681-1998-7120588069D8}"/>
              </a:ext>
            </a:extLst>
          </p:cNvPr>
          <p:cNvSpPr txBox="1"/>
          <p:nvPr/>
        </p:nvSpPr>
        <p:spPr>
          <a:xfrm>
            <a:off x="8602556" y="1608364"/>
            <a:ext cx="3589444" cy="215444"/>
          </a:xfrm>
          <a:prstGeom prst="rect">
            <a:avLst/>
          </a:prstGeom>
          <a:noFill/>
        </p:spPr>
        <p:txBody>
          <a:bodyPr wrap="none" rtlCol="0">
            <a:spAutoFit/>
          </a:bodyPr>
          <a:lstStyle/>
          <a:p>
            <a:r>
              <a:rPr lang="en-US" sz="800" dirty="0">
                <a:solidFill>
                  <a:schemeClr val="bg1"/>
                </a:solidFill>
                <a:latin typeface="Calibri" panose="020F0502020204030204" pitchFamily="34" charset="0"/>
                <a:cs typeface="Calibri" panose="020F0502020204030204" pitchFamily="34" charset="0"/>
              </a:rPr>
              <a:t>A.M. Kendrick Photographic Collection, ca. 1890-1976, Washington State Archives</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46149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latin typeface="Century Gothic" panose="020B0502020202020204" pitchFamily="34" charset="0"/>
              </a:rPr>
              <a:t>SAY HELLO!</a:t>
            </a:r>
          </a:p>
        </p:txBody>
      </p:sp>
      <p:sp>
        <p:nvSpPr>
          <p:cNvPr id="4" name="Slide Number Placeholder 3"/>
          <p:cNvSpPr>
            <a:spLocks noGrp="1"/>
          </p:cNvSpPr>
          <p:nvPr>
            <p:ph type="sldNum" sz="quarter" idx="12"/>
          </p:nvPr>
        </p:nvSpPr>
        <p:spPr/>
        <p:txBody>
          <a:bodyPr/>
          <a:lstStyle/>
          <a:p>
            <a:fld id="{A3631500-2A75-49A8-867F-20041C5545CA}" type="slidenum">
              <a:rPr lang="en-US" smtClean="0"/>
              <a:pPr/>
              <a:t>21</a:t>
            </a:fld>
            <a:endParaRPr lang="en-US" dirty="0"/>
          </a:p>
        </p:txBody>
      </p:sp>
      <p:sp>
        <p:nvSpPr>
          <p:cNvPr id="3" name="Date Placeholder 2"/>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1309701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chor="ctr">
            <a:normAutofit/>
          </a:bodyPr>
          <a:lstStyle/>
          <a:p>
            <a:r>
              <a:rPr lang="en-US" sz="4000" dirty="0">
                <a:latin typeface="Century Gothic" panose="020B0502020202020204" pitchFamily="34" charset="0"/>
                <a:cs typeface="Segoe UI" panose="020B0502040204020203" pitchFamily="34" charset="0"/>
              </a:rPr>
              <a:t>GOALS</a:t>
            </a:r>
          </a:p>
        </p:txBody>
      </p:sp>
      <p:sp>
        <p:nvSpPr>
          <p:cNvPr id="5" name="Slide Number Placeholder 4"/>
          <p:cNvSpPr>
            <a:spLocks noGrp="1"/>
          </p:cNvSpPr>
          <p:nvPr>
            <p:ph type="sldNum" sz="quarter" idx="12"/>
          </p:nvPr>
        </p:nvSpPr>
        <p:spPr/>
        <p:txBody>
          <a:bodyPr/>
          <a:lstStyle/>
          <a:p>
            <a:fld id="{A3631500-2A75-49A8-867F-20041C5545CA}" type="slidenum">
              <a:rPr lang="en-US" smtClean="0"/>
              <a:pPr/>
              <a:t>3</a:t>
            </a:fld>
            <a:endParaRPr lang="en-US" dirty="0"/>
          </a:p>
        </p:txBody>
      </p:sp>
      <p:graphicFrame>
        <p:nvGraphicFramePr>
          <p:cNvPr id="9" name="Content Placeholder 8" descr="Electronic Records must be trustworthy, complete, accessible, and durable.&#10;"/>
          <p:cNvGraphicFramePr>
            <a:graphicFrameLocks noGrp="1"/>
          </p:cNvGraphicFramePr>
          <p:nvPr>
            <p:ph sz="half" idx="1"/>
            <p:extLst>
              <p:ext uri="{D42A27DB-BD31-4B8C-83A1-F6EECF244321}">
                <p14:modId xmlns:p14="http://schemas.microsoft.com/office/powerpoint/2010/main" val="3329508163"/>
              </p:ext>
            </p:extLst>
          </p:nvPr>
        </p:nvGraphicFramePr>
        <p:xfrm>
          <a:off x="838200" y="1996015"/>
          <a:ext cx="5181600" cy="4010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Content Placeholder 1" descr="Archival image of a person in a suit operating a control panel.&#10;"/>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6172200" y="1996015"/>
            <a:ext cx="5181600" cy="4010558"/>
          </a:xfrm>
        </p:spPr>
      </p:pic>
      <p:sp>
        <p:nvSpPr>
          <p:cNvPr id="3" name="TextBox 2"/>
          <p:cNvSpPr txBox="1"/>
          <p:nvPr/>
        </p:nvSpPr>
        <p:spPr>
          <a:xfrm>
            <a:off x="7855728" y="1996015"/>
            <a:ext cx="3498072" cy="338554"/>
          </a:xfrm>
          <a:prstGeom prst="rect">
            <a:avLst/>
          </a:prstGeom>
          <a:noFill/>
        </p:spPr>
        <p:txBody>
          <a:bodyPr wrap="none" rtlCol="0">
            <a:spAutoFit/>
          </a:bodyPr>
          <a:lstStyle/>
          <a:p>
            <a:pPr algn="r"/>
            <a:r>
              <a:rPr lang="en-US" sz="800" dirty="0">
                <a:latin typeface="Calibri" panose="020F0502020204030204" pitchFamily="34" charset="0"/>
                <a:cs typeface="Calibri" panose="020F0502020204030204" pitchFamily="34" charset="0"/>
              </a:rPr>
              <a:t>Vacuum Chamber Control Panel, 1960-1970, Boeing Company,</a:t>
            </a:r>
          </a:p>
          <a:p>
            <a:pPr algn="r"/>
            <a:r>
              <a:rPr lang="en-US" sz="800" dirty="0">
                <a:latin typeface="Calibri" panose="020F0502020204030204" pitchFamily="34" charset="0"/>
                <a:cs typeface="Calibri" panose="020F0502020204030204" pitchFamily="34" charset="0"/>
              </a:rPr>
              <a:t>General Subjects Photograph Collection, 1845-2005, Washington State Archives</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989429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6000" dirty="0">
                <a:latin typeface="Century Gothic" panose="020B0502020202020204" pitchFamily="34" charset="0"/>
              </a:rPr>
              <a:t>Creating &amp; Receiving</a:t>
            </a:r>
          </a:p>
        </p:txBody>
      </p:sp>
      <p:sp>
        <p:nvSpPr>
          <p:cNvPr id="4" name="Slide Number Placeholder 3"/>
          <p:cNvSpPr>
            <a:spLocks noGrp="1"/>
          </p:cNvSpPr>
          <p:nvPr>
            <p:ph type="sldNum" sz="quarter" idx="12"/>
          </p:nvPr>
        </p:nvSpPr>
        <p:spPr/>
        <p:txBody>
          <a:bodyPr/>
          <a:lstStyle/>
          <a:p>
            <a:fld id="{A3631500-2A75-49A8-867F-20041C5545CA}" type="slidenum">
              <a:rPr lang="en-US" smtClean="0"/>
              <a:pPr/>
              <a:t>4</a:t>
            </a:fld>
            <a:endParaRPr lang="en-US" dirty="0"/>
          </a:p>
        </p:txBody>
      </p:sp>
      <p:sp>
        <p:nvSpPr>
          <p:cNvPr id="5" name="Content Placeholder 4"/>
          <p:cNvSpPr>
            <a:spLocks noGrp="1"/>
          </p:cNvSpPr>
          <p:nvPr>
            <p:ph idx="1"/>
          </p:nvPr>
        </p:nvSpPr>
        <p:spPr/>
        <p:txBody>
          <a:bodyPr>
            <a:normAutofit/>
          </a:bodyPr>
          <a:lstStyle/>
          <a:p>
            <a:r>
              <a:rPr lang="en-US" sz="4000" b="1" dirty="0">
                <a:latin typeface="Malgun Gothic" panose="020B0503020000020004" pitchFamily="34" charset="-127"/>
                <a:ea typeface="Malgun Gothic" panose="020B0503020000020004" pitchFamily="34" charset="-127"/>
                <a:cs typeface="Segoe UI" panose="020B0502040204020203" pitchFamily="34" charset="0"/>
              </a:rPr>
              <a:t>Organizing Electronic Files</a:t>
            </a:r>
          </a:p>
          <a:p>
            <a:r>
              <a:rPr lang="en-US" sz="4000" b="1" dirty="0">
                <a:latin typeface="Malgun Gothic" panose="020B0503020000020004" pitchFamily="34" charset="-127"/>
                <a:ea typeface="Malgun Gothic" panose="020B0503020000020004" pitchFamily="34" charset="-127"/>
                <a:cs typeface="Segoe UI" panose="020B0502040204020203" pitchFamily="34" charset="0"/>
              </a:rPr>
              <a:t>File Name Convention</a:t>
            </a:r>
          </a:p>
          <a:p>
            <a:r>
              <a:rPr lang="en-US" sz="4000" b="1" dirty="0">
                <a:latin typeface="Malgun Gothic" panose="020B0503020000020004" pitchFamily="34" charset="-127"/>
                <a:ea typeface="Malgun Gothic" panose="020B0503020000020004" pitchFamily="34" charset="-127"/>
                <a:cs typeface="Segoe UI" panose="020B0502040204020203" pitchFamily="34" charset="0"/>
              </a:rPr>
              <a:t>Digital Signatures</a:t>
            </a:r>
          </a:p>
        </p:txBody>
      </p:sp>
      <p:sp>
        <p:nvSpPr>
          <p:cNvPr id="3" name="Date Placeholder 2"/>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3671796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8000" b="-1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Organizing Electronic Files</a:t>
            </a:r>
          </a:p>
        </p:txBody>
      </p:sp>
      <p:sp>
        <p:nvSpPr>
          <p:cNvPr id="5" name="Slide Number Placeholder 4"/>
          <p:cNvSpPr>
            <a:spLocks noGrp="1"/>
          </p:cNvSpPr>
          <p:nvPr>
            <p:ph type="sldNum" sz="quarter" idx="12"/>
          </p:nvPr>
        </p:nvSpPr>
        <p:spPr/>
        <p:txBody>
          <a:bodyPr/>
          <a:lstStyle/>
          <a:p>
            <a:fld id="{A3631500-2A75-49A8-867F-20041C5545CA}" type="slidenum">
              <a:rPr lang="en-US" smtClean="0"/>
              <a:pPr/>
              <a:t>5</a:t>
            </a:fld>
            <a:endParaRPr lang="en-US" dirty="0"/>
          </a:p>
        </p:txBody>
      </p:sp>
      <p:graphicFrame>
        <p:nvGraphicFramePr>
          <p:cNvPr id="8" name="Content Placeholder 7" descr="Idea bubbles containing organization strategies.">
            <a:extLst>
              <a:ext uri="{FF2B5EF4-FFF2-40B4-BE49-F238E27FC236}">
                <a16:creationId xmlns:a16="http://schemas.microsoft.com/office/drawing/2014/main" id="{E9C13D0C-1093-886E-C1B2-ED3CE064D3AA}"/>
              </a:ext>
            </a:extLst>
          </p:cNvPr>
          <p:cNvGraphicFramePr>
            <a:graphicFrameLocks noGrp="1"/>
          </p:cNvGraphicFramePr>
          <p:nvPr>
            <p:ph idx="1"/>
            <p:extLst>
              <p:ext uri="{D42A27DB-BD31-4B8C-83A1-F6EECF244321}">
                <p14:modId xmlns:p14="http://schemas.microsoft.com/office/powerpoint/2010/main" val="3206260179"/>
              </p:ext>
            </p:extLst>
          </p:nvPr>
        </p:nvGraphicFramePr>
        <p:xfrm>
          <a:off x="838200" y="1828800"/>
          <a:ext cx="8767194" cy="43018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C5418CAE-A34E-F633-CD45-3AB08AF1ED3F}"/>
              </a:ext>
            </a:extLst>
          </p:cNvPr>
          <p:cNvSpPr txBox="1"/>
          <p:nvPr/>
        </p:nvSpPr>
        <p:spPr>
          <a:xfrm>
            <a:off x="0" y="126811"/>
            <a:ext cx="3155031" cy="338554"/>
          </a:xfrm>
          <a:prstGeom prst="rect">
            <a:avLst/>
          </a:prstGeom>
          <a:noFill/>
        </p:spPr>
        <p:txBody>
          <a:bodyPr wrap="none" rtlCol="0">
            <a:spAutoFit/>
          </a:bodyPr>
          <a:lstStyle/>
          <a:p>
            <a:r>
              <a:rPr lang="en-US" sz="800" dirty="0">
                <a:solidFill>
                  <a:schemeClr val="bg1"/>
                </a:solidFill>
                <a:latin typeface="Calibri" panose="020F0502020204030204" pitchFamily="34" charset="0"/>
                <a:cs typeface="Calibri" panose="020F0502020204030204" pitchFamily="34" charset="0"/>
              </a:rPr>
              <a:t>A control room at the Boeing Space Center, 1960-70, Boeing Company, </a:t>
            </a:r>
          </a:p>
          <a:p>
            <a:r>
              <a:rPr lang="en-US" sz="800" dirty="0">
                <a:solidFill>
                  <a:schemeClr val="bg1"/>
                </a:solidFill>
                <a:latin typeface="Calibri" panose="020F0502020204030204" pitchFamily="34" charset="0"/>
                <a:cs typeface="Calibri" panose="020F0502020204030204" pitchFamily="34" charset="0"/>
              </a:rPr>
              <a:t>General Subjects Photograph Collection, Washington State Archives </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259359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File Name Convention</a:t>
            </a:r>
          </a:p>
        </p:txBody>
      </p:sp>
      <p:sp>
        <p:nvSpPr>
          <p:cNvPr id="5" name="Slide Number Placeholder 4"/>
          <p:cNvSpPr>
            <a:spLocks noGrp="1"/>
          </p:cNvSpPr>
          <p:nvPr>
            <p:ph type="sldNum" sz="quarter" idx="12"/>
          </p:nvPr>
        </p:nvSpPr>
        <p:spPr/>
        <p:txBody>
          <a:bodyPr/>
          <a:lstStyle/>
          <a:p>
            <a:fld id="{A3631500-2A75-49A8-867F-20041C5545CA}" type="slidenum">
              <a:rPr lang="en-US" smtClean="0"/>
              <a:pPr/>
              <a:t>6</a:t>
            </a:fld>
            <a:endParaRPr lang="en-US" dirty="0"/>
          </a:p>
        </p:txBody>
      </p:sp>
      <p:graphicFrame>
        <p:nvGraphicFramePr>
          <p:cNvPr id="8" name="Content Placeholder 7" descr="File name convention">
            <a:extLst>
              <a:ext uri="{FF2B5EF4-FFF2-40B4-BE49-F238E27FC236}">
                <a16:creationId xmlns:a16="http://schemas.microsoft.com/office/drawing/2014/main" id="{5F632A0E-34A7-3FFB-B447-1BDD7F7A50DE}"/>
              </a:ext>
            </a:extLst>
          </p:cNvPr>
          <p:cNvGraphicFramePr>
            <a:graphicFrameLocks noGrp="1"/>
          </p:cNvGraphicFramePr>
          <p:nvPr>
            <p:ph idx="1"/>
            <p:extLst>
              <p:ext uri="{D42A27DB-BD31-4B8C-83A1-F6EECF244321}">
                <p14:modId xmlns:p14="http://schemas.microsoft.com/office/powerpoint/2010/main" val="465159411"/>
              </p:ext>
            </p:extLst>
          </p:nvPr>
        </p:nvGraphicFramePr>
        <p:xfrm>
          <a:off x="206261" y="2642311"/>
          <a:ext cx="10820400" cy="813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Arrow Connector 10" descr="arrow&#10;">
            <a:extLst>
              <a:ext uri="{FF2B5EF4-FFF2-40B4-BE49-F238E27FC236}">
                <a16:creationId xmlns:a16="http://schemas.microsoft.com/office/drawing/2014/main" id="{4FEAA494-972D-9DC0-C592-91CCF1F83629}"/>
              </a:ext>
            </a:extLst>
          </p:cNvPr>
          <p:cNvCxnSpPr>
            <a:cxnSpLocks/>
          </p:cNvCxnSpPr>
          <p:nvPr/>
        </p:nvCxnSpPr>
        <p:spPr>
          <a:xfrm>
            <a:off x="878676" y="3429000"/>
            <a:ext cx="914400" cy="9144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16" name="TextBox 15">
            <a:extLst>
              <a:ext uri="{FF2B5EF4-FFF2-40B4-BE49-F238E27FC236}">
                <a16:creationId xmlns:a16="http://schemas.microsoft.com/office/drawing/2014/main" id="{2D387B98-BB6B-5932-A6B8-406A68FDFC8D}"/>
              </a:ext>
            </a:extLst>
          </p:cNvPr>
          <p:cNvSpPr txBox="1"/>
          <p:nvPr/>
        </p:nvSpPr>
        <p:spPr>
          <a:xfrm>
            <a:off x="917141" y="4347410"/>
            <a:ext cx="2328330" cy="400110"/>
          </a:xfrm>
          <a:prstGeom prst="rect">
            <a:avLst/>
          </a:prstGeom>
          <a:noFill/>
        </p:spPr>
        <p:txBody>
          <a:bodyPr wrap="none" rtlCol="0">
            <a:spAutoFit/>
          </a:bodyPr>
          <a:lstStyle/>
          <a:p>
            <a:r>
              <a:rPr lang="en-US" sz="2000" b="1" dirty="0">
                <a:latin typeface="Malgun Gothic" panose="020B0503020000020004" pitchFamily="34" charset="-127"/>
                <a:ea typeface="Malgun Gothic" panose="020B0503020000020004" pitchFamily="34" charset="-127"/>
              </a:rPr>
              <a:t>Identifying Name</a:t>
            </a:r>
          </a:p>
        </p:txBody>
      </p:sp>
      <p:cxnSp>
        <p:nvCxnSpPr>
          <p:cNvPr id="13" name="Straight Arrow Connector 12" descr="arrow&#10;">
            <a:extLst>
              <a:ext uri="{FF2B5EF4-FFF2-40B4-BE49-F238E27FC236}">
                <a16:creationId xmlns:a16="http://schemas.microsoft.com/office/drawing/2014/main" id="{6B855D2E-4352-AC00-7A49-BC82529087FD}"/>
              </a:ext>
            </a:extLst>
          </p:cNvPr>
          <p:cNvCxnSpPr>
            <a:cxnSpLocks/>
          </p:cNvCxnSpPr>
          <p:nvPr/>
        </p:nvCxnSpPr>
        <p:spPr>
          <a:xfrm>
            <a:off x="4382988" y="3429000"/>
            <a:ext cx="914400" cy="914400"/>
          </a:xfrm>
          <a:prstGeom prst="straightConnector1">
            <a:avLst/>
          </a:prstGeom>
          <a:ln w="76200">
            <a:tailEnd type="triangle"/>
          </a:ln>
        </p:spPr>
        <p:style>
          <a:lnRef idx="3">
            <a:schemeClr val="accent3"/>
          </a:lnRef>
          <a:fillRef idx="0">
            <a:schemeClr val="accent3"/>
          </a:fillRef>
          <a:effectRef idx="2">
            <a:schemeClr val="accent3"/>
          </a:effectRef>
          <a:fontRef idx="minor">
            <a:schemeClr val="tx1"/>
          </a:fontRef>
        </p:style>
      </p:cxnSp>
      <p:sp>
        <p:nvSpPr>
          <p:cNvPr id="17" name="TextBox 16">
            <a:extLst>
              <a:ext uri="{FF2B5EF4-FFF2-40B4-BE49-F238E27FC236}">
                <a16:creationId xmlns:a16="http://schemas.microsoft.com/office/drawing/2014/main" id="{3245E4F9-4ED4-0C59-B314-D0D29520C960}"/>
              </a:ext>
            </a:extLst>
          </p:cNvPr>
          <p:cNvSpPr txBox="1"/>
          <p:nvPr/>
        </p:nvSpPr>
        <p:spPr>
          <a:xfrm>
            <a:off x="4241554" y="4347410"/>
            <a:ext cx="2111668" cy="400110"/>
          </a:xfrm>
          <a:prstGeom prst="rect">
            <a:avLst/>
          </a:prstGeom>
          <a:noFill/>
        </p:spPr>
        <p:txBody>
          <a:bodyPr wrap="none" rtlCol="0">
            <a:spAutoFit/>
          </a:bodyPr>
          <a:lstStyle/>
          <a:p>
            <a:r>
              <a:rPr lang="en-US" sz="2000" b="1" dirty="0">
                <a:latin typeface="Malgun Gothic" panose="020B0503020000020004" pitchFamily="34" charset="-127"/>
                <a:ea typeface="Malgun Gothic" panose="020B0503020000020004" pitchFamily="34" charset="-127"/>
              </a:rPr>
              <a:t>Document Type</a:t>
            </a:r>
          </a:p>
        </p:txBody>
      </p:sp>
      <p:cxnSp>
        <p:nvCxnSpPr>
          <p:cNvPr id="14" name="Straight Arrow Connector 13" descr="arrow&#10;">
            <a:extLst>
              <a:ext uri="{FF2B5EF4-FFF2-40B4-BE49-F238E27FC236}">
                <a16:creationId xmlns:a16="http://schemas.microsoft.com/office/drawing/2014/main" id="{F0C80E5D-B0EC-E463-870F-84187E849F17}"/>
              </a:ext>
            </a:extLst>
          </p:cNvPr>
          <p:cNvCxnSpPr>
            <a:cxnSpLocks/>
          </p:cNvCxnSpPr>
          <p:nvPr/>
        </p:nvCxnSpPr>
        <p:spPr>
          <a:xfrm>
            <a:off x="6112366" y="3424989"/>
            <a:ext cx="914400" cy="914400"/>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sp>
        <p:nvSpPr>
          <p:cNvPr id="18" name="TextBox 17">
            <a:extLst>
              <a:ext uri="{FF2B5EF4-FFF2-40B4-BE49-F238E27FC236}">
                <a16:creationId xmlns:a16="http://schemas.microsoft.com/office/drawing/2014/main" id="{0A2B8DEF-0F38-90E7-10F4-8D99F276C6E3}"/>
              </a:ext>
            </a:extLst>
          </p:cNvPr>
          <p:cNvSpPr txBox="1"/>
          <p:nvPr/>
        </p:nvSpPr>
        <p:spPr>
          <a:xfrm>
            <a:off x="6671296" y="4347410"/>
            <a:ext cx="932563" cy="400110"/>
          </a:xfrm>
          <a:prstGeom prst="rect">
            <a:avLst/>
          </a:prstGeom>
          <a:noFill/>
        </p:spPr>
        <p:txBody>
          <a:bodyPr wrap="none" rtlCol="0">
            <a:spAutoFit/>
          </a:bodyPr>
          <a:lstStyle/>
          <a:p>
            <a:r>
              <a:rPr lang="en-US" sz="2000" b="1" dirty="0">
                <a:latin typeface="Malgun Gothic" panose="020B0503020000020004" pitchFamily="34" charset="-127"/>
                <a:ea typeface="Malgun Gothic" panose="020B0503020000020004" pitchFamily="34" charset="-127"/>
              </a:rPr>
              <a:t>Status</a:t>
            </a:r>
          </a:p>
        </p:txBody>
      </p:sp>
      <p:cxnSp>
        <p:nvCxnSpPr>
          <p:cNvPr id="15" name="Straight Arrow Connector 14" descr="arrow&#10;">
            <a:extLst>
              <a:ext uri="{FF2B5EF4-FFF2-40B4-BE49-F238E27FC236}">
                <a16:creationId xmlns:a16="http://schemas.microsoft.com/office/drawing/2014/main" id="{506AFE0F-2085-2167-C54F-A350511B78A0}"/>
              </a:ext>
            </a:extLst>
          </p:cNvPr>
          <p:cNvCxnSpPr>
            <a:cxnSpLocks/>
          </p:cNvCxnSpPr>
          <p:nvPr/>
        </p:nvCxnSpPr>
        <p:spPr>
          <a:xfrm>
            <a:off x="7798664" y="3424989"/>
            <a:ext cx="914400" cy="914400"/>
          </a:xfrm>
          <a:prstGeom prst="straightConnector1">
            <a:avLst/>
          </a:prstGeom>
          <a:ln w="76200">
            <a:tailEnd type="triangle"/>
          </a:ln>
        </p:spPr>
        <p:style>
          <a:lnRef idx="3">
            <a:schemeClr val="accent5"/>
          </a:lnRef>
          <a:fillRef idx="0">
            <a:schemeClr val="accent5"/>
          </a:fillRef>
          <a:effectRef idx="2">
            <a:schemeClr val="accent5"/>
          </a:effectRef>
          <a:fontRef idx="minor">
            <a:schemeClr val="tx1"/>
          </a:fontRef>
        </p:style>
      </p:cxnSp>
      <p:sp>
        <p:nvSpPr>
          <p:cNvPr id="19" name="TextBox 18">
            <a:extLst>
              <a:ext uri="{FF2B5EF4-FFF2-40B4-BE49-F238E27FC236}">
                <a16:creationId xmlns:a16="http://schemas.microsoft.com/office/drawing/2014/main" id="{9A4B4BD8-DFB4-CE7F-586F-DF77DC3E76EE}"/>
              </a:ext>
            </a:extLst>
          </p:cNvPr>
          <p:cNvSpPr txBox="1"/>
          <p:nvPr/>
        </p:nvSpPr>
        <p:spPr>
          <a:xfrm>
            <a:off x="8336775" y="4347410"/>
            <a:ext cx="752578" cy="400110"/>
          </a:xfrm>
          <a:prstGeom prst="rect">
            <a:avLst/>
          </a:prstGeom>
          <a:noFill/>
        </p:spPr>
        <p:txBody>
          <a:bodyPr wrap="none" rtlCol="0">
            <a:spAutoFit/>
          </a:bodyPr>
          <a:lstStyle/>
          <a:p>
            <a:r>
              <a:rPr lang="en-US" sz="2000" b="1" dirty="0">
                <a:latin typeface="Malgun Gothic" panose="020B0503020000020004" pitchFamily="34" charset="-127"/>
                <a:ea typeface="Malgun Gothic" panose="020B0503020000020004" pitchFamily="34" charset="-127"/>
              </a:rPr>
              <a:t>Date</a:t>
            </a:r>
          </a:p>
        </p:txBody>
      </p:sp>
      <p:sp>
        <p:nvSpPr>
          <p:cNvPr id="9" name="TextBox 8">
            <a:extLst>
              <a:ext uri="{FF2B5EF4-FFF2-40B4-BE49-F238E27FC236}">
                <a16:creationId xmlns:a16="http://schemas.microsoft.com/office/drawing/2014/main" id="{85F0E5CF-7653-07C7-EA32-86D68D885102}"/>
              </a:ext>
            </a:extLst>
          </p:cNvPr>
          <p:cNvSpPr txBox="1"/>
          <p:nvPr/>
        </p:nvSpPr>
        <p:spPr>
          <a:xfrm>
            <a:off x="10414153" y="2900786"/>
            <a:ext cx="1225015" cy="584775"/>
          </a:xfrm>
          <a:prstGeom prst="rect">
            <a:avLst/>
          </a:prstGeom>
          <a:noFill/>
        </p:spPr>
        <p:txBody>
          <a:bodyPr wrap="none" rtlCol="0">
            <a:spAutoFit/>
          </a:bodyPr>
          <a:lstStyle/>
          <a:p>
            <a:r>
              <a:rPr lang="en-US" sz="3200" b="1" dirty="0">
                <a:latin typeface="Malgun Gothic" panose="020B0503020000020004" pitchFamily="34" charset="-127"/>
                <a:ea typeface="Malgun Gothic" panose="020B0503020000020004" pitchFamily="34" charset="-127"/>
              </a:rPr>
              <a:t>.docx</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265975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Digital Signatures</a:t>
            </a:r>
          </a:p>
        </p:txBody>
      </p:sp>
      <p:sp>
        <p:nvSpPr>
          <p:cNvPr id="5" name="Slide Number Placeholder 4"/>
          <p:cNvSpPr>
            <a:spLocks noGrp="1"/>
          </p:cNvSpPr>
          <p:nvPr>
            <p:ph type="sldNum" sz="quarter" idx="12"/>
          </p:nvPr>
        </p:nvSpPr>
        <p:spPr/>
        <p:txBody>
          <a:bodyPr/>
          <a:lstStyle/>
          <a:p>
            <a:fld id="{A3631500-2A75-49A8-867F-20041C5545CA}" type="slidenum">
              <a:rPr lang="en-US" smtClean="0"/>
              <a:pPr/>
              <a:t>7</a:t>
            </a:fld>
            <a:endParaRPr lang="en-US" dirty="0"/>
          </a:p>
        </p:txBody>
      </p:sp>
      <p:pic>
        <p:nvPicPr>
          <p:cNvPr id="9" name="Content Placeholder 8" descr="A group of men standing around a table with stacks of signed petitions on it.">
            <a:extLst>
              <a:ext uri="{FF2B5EF4-FFF2-40B4-BE49-F238E27FC236}">
                <a16:creationId xmlns:a16="http://schemas.microsoft.com/office/drawing/2014/main" id="{8A436B85-9AA5-BE88-DDA3-3BBFF2CEA2B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1789568"/>
            <a:ext cx="5440872" cy="4351338"/>
          </a:xfrm>
        </p:spPr>
      </p:pic>
      <p:sp>
        <p:nvSpPr>
          <p:cNvPr id="3" name="TextBox 2">
            <a:extLst>
              <a:ext uri="{FF2B5EF4-FFF2-40B4-BE49-F238E27FC236}">
                <a16:creationId xmlns:a16="http://schemas.microsoft.com/office/drawing/2014/main" id="{FA89ED53-4A2C-5AAC-AAB1-5045814C98DB}"/>
              </a:ext>
            </a:extLst>
          </p:cNvPr>
          <p:cNvSpPr txBox="1"/>
          <p:nvPr/>
        </p:nvSpPr>
        <p:spPr>
          <a:xfrm>
            <a:off x="838200" y="1608364"/>
            <a:ext cx="4801314" cy="215444"/>
          </a:xfrm>
          <a:prstGeom prst="rect">
            <a:avLst/>
          </a:prstGeom>
          <a:noFill/>
        </p:spPr>
        <p:txBody>
          <a:bodyPr wrap="none" rtlCol="0">
            <a:spAutoFit/>
          </a:bodyPr>
          <a:lstStyle/>
          <a:p>
            <a:r>
              <a:rPr lang="en-US" sz="800" dirty="0">
                <a:latin typeface="Calibri" panose="020F0502020204030204" pitchFamily="34" charset="0"/>
                <a:cs typeface="Calibri" panose="020F0502020204030204" pitchFamily="34" charset="0"/>
              </a:rPr>
              <a:t>Initiative 207 petitions, 1960, Merle Junk, General Subjects Photograph Collection, Washington State Archives</a:t>
            </a:r>
          </a:p>
        </p:txBody>
      </p:sp>
      <p:sp>
        <p:nvSpPr>
          <p:cNvPr id="11" name="TextBox 10">
            <a:extLst>
              <a:ext uri="{FF2B5EF4-FFF2-40B4-BE49-F238E27FC236}">
                <a16:creationId xmlns:a16="http://schemas.microsoft.com/office/drawing/2014/main" id="{15B04984-9FFC-961E-0E3E-C15E48165207}"/>
              </a:ext>
            </a:extLst>
          </p:cNvPr>
          <p:cNvSpPr txBox="1"/>
          <p:nvPr/>
        </p:nvSpPr>
        <p:spPr>
          <a:xfrm>
            <a:off x="7121237" y="3611294"/>
            <a:ext cx="4232563" cy="707886"/>
          </a:xfrm>
          <a:prstGeom prst="rect">
            <a:avLst/>
          </a:prstGeom>
          <a:solidFill>
            <a:schemeClr val="accent3"/>
          </a:solidFill>
        </p:spPr>
        <p:txBody>
          <a:bodyPr wrap="square" rtlCol="0">
            <a:spAutoFit/>
          </a:bodyPr>
          <a:lstStyle/>
          <a:p>
            <a:pPr algn="ctr"/>
            <a:r>
              <a:rPr lang="en-US" sz="4000" b="1" u="sng" dirty="0">
                <a:latin typeface="Malgun Gothic" panose="020B0503020000020004" pitchFamily="34" charset="-127"/>
                <a:ea typeface="Malgun Gothic" panose="020B0503020000020004" pitchFamily="34" charset="-127"/>
              </a:rPr>
              <a:t>https://mrsc.org</a:t>
            </a:r>
            <a:endParaRPr lang="en-US" sz="4000" b="1" dirty="0"/>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3966506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latin typeface="Century Gothic" panose="020B0502020202020204" pitchFamily="34" charset="0"/>
              </a:rPr>
              <a:t>USE</a:t>
            </a:r>
          </a:p>
        </p:txBody>
      </p:sp>
      <p:sp>
        <p:nvSpPr>
          <p:cNvPr id="4" name="Slide Number Placeholder 3"/>
          <p:cNvSpPr>
            <a:spLocks noGrp="1"/>
          </p:cNvSpPr>
          <p:nvPr>
            <p:ph type="sldNum" sz="quarter" idx="12"/>
          </p:nvPr>
        </p:nvSpPr>
        <p:spPr/>
        <p:txBody>
          <a:bodyPr/>
          <a:lstStyle/>
          <a:p>
            <a:fld id="{A3631500-2A75-49A8-867F-20041C5545CA}" type="slidenum">
              <a:rPr lang="en-US" smtClean="0"/>
              <a:pPr/>
              <a:t>8</a:t>
            </a:fld>
            <a:endParaRPr lang="en-US" dirty="0"/>
          </a:p>
        </p:txBody>
      </p:sp>
      <p:sp>
        <p:nvSpPr>
          <p:cNvPr id="5" name="Content Placeholder 4"/>
          <p:cNvSpPr>
            <a:spLocks noGrp="1"/>
          </p:cNvSpPr>
          <p:nvPr>
            <p:ph idx="1"/>
          </p:nvPr>
        </p:nvSpPr>
        <p:spPr/>
        <p:txBody>
          <a:bodyPr>
            <a:normAutofit/>
          </a:bodyPr>
          <a:lstStyle/>
          <a:p>
            <a:r>
              <a:rPr lang="en-US" sz="4000" b="1" dirty="0">
                <a:latin typeface="Malgun Gothic" panose="020B0503020000020004" pitchFamily="34" charset="-127"/>
                <a:ea typeface="Malgun Gothic" panose="020B0503020000020004" pitchFamily="34" charset="-127"/>
              </a:rPr>
              <a:t>Leaving a Trail of Crumbs/Versioning</a:t>
            </a:r>
          </a:p>
          <a:p>
            <a:r>
              <a:rPr lang="en-US" sz="4000" b="1" dirty="0">
                <a:latin typeface="Malgun Gothic" panose="020B0503020000020004" pitchFamily="34" charset="-127"/>
                <a:ea typeface="Malgun Gothic" panose="020B0503020000020004" pitchFamily="34" charset="-127"/>
              </a:rPr>
              <a:t>Metadata Management</a:t>
            </a:r>
          </a:p>
          <a:p>
            <a:r>
              <a:rPr lang="en-US" sz="4000" b="1" dirty="0">
                <a:latin typeface="Malgun Gothic" panose="020B0503020000020004" pitchFamily="34" charset="-127"/>
                <a:ea typeface="Malgun Gothic" panose="020B0503020000020004" pitchFamily="34" charset="-127"/>
              </a:rPr>
              <a:t>Accessibility</a:t>
            </a:r>
          </a:p>
        </p:txBody>
      </p:sp>
      <p:sp>
        <p:nvSpPr>
          <p:cNvPr id="3" name="Date Placeholder 2"/>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3747508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entury Gothic" panose="020B0502020202020204" pitchFamily="34" charset="0"/>
              </a:rPr>
              <a:t>Leaving a Trail of Crumbs</a:t>
            </a:r>
          </a:p>
        </p:txBody>
      </p:sp>
      <p:sp>
        <p:nvSpPr>
          <p:cNvPr id="5" name="Slide Number Placeholder 4"/>
          <p:cNvSpPr>
            <a:spLocks noGrp="1"/>
          </p:cNvSpPr>
          <p:nvPr>
            <p:ph type="sldNum" sz="quarter" idx="12"/>
          </p:nvPr>
        </p:nvSpPr>
        <p:spPr/>
        <p:txBody>
          <a:bodyPr/>
          <a:lstStyle/>
          <a:p>
            <a:fld id="{A3631500-2A75-49A8-867F-20041C5545CA}" type="slidenum">
              <a:rPr lang="en-US" smtClean="0"/>
              <a:pPr/>
              <a:t>9</a:t>
            </a:fld>
            <a:endParaRPr lang="en-US" dirty="0"/>
          </a:p>
        </p:txBody>
      </p:sp>
      <p:pic>
        <p:nvPicPr>
          <p:cNvPr id="16" name="Content Placeholder 15" descr="A trail of general file names.">
            <a:extLst>
              <a:ext uri="{FF2B5EF4-FFF2-40B4-BE49-F238E27FC236}">
                <a16:creationId xmlns:a16="http://schemas.microsoft.com/office/drawing/2014/main" id="{C7BC7C54-46C1-806D-449A-806AE80667C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2228144" y="1825625"/>
            <a:ext cx="7735712" cy="4351338"/>
          </a:xfrm>
        </p:spPr>
      </p:pic>
      <p:sp>
        <p:nvSpPr>
          <p:cNvPr id="17" name="TextBox 16">
            <a:extLst>
              <a:ext uri="{FF2B5EF4-FFF2-40B4-BE49-F238E27FC236}">
                <a16:creationId xmlns:a16="http://schemas.microsoft.com/office/drawing/2014/main" id="{921D87D0-E741-2FF8-6D19-11E25B851ADB}"/>
              </a:ext>
            </a:extLst>
          </p:cNvPr>
          <p:cNvSpPr txBox="1"/>
          <p:nvPr/>
        </p:nvSpPr>
        <p:spPr>
          <a:xfrm>
            <a:off x="2209800" y="5838409"/>
            <a:ext cx="3323346" cy="338554"/>
          </a:xfrm>
          <a:prstGeom prst="rect">
            <a:avLst/>
          </a:prstGeom>
          <a:noFill/>
        </p:spPr>
        <p:txBody>
          <a:bodyPr wrap="none" rtlCol="0">
            <a:spAutoFit/>
          </a:bodyPr>
          <a:lstStyle/>
          <a:p>
            <a:r>
              <a:rPr lang="en-US" sz="800" dirty="0">
                <a:latin typeface="Calibri" panose="020F0502020204030204" pitchFamily="34" charset="0"/>
                <a:cs typeface="Calibri" panose="020F0502020204030204" pitchFamily="34" charset="0"/>
              </a:rPr>
              <a:t>Edith Glacier, Mount Rainier National Park, 1880-1940, </a:t>
            </a:r>
          </a:p>
          <a:p>
            <a:r>
              <a:rPr lang="en-US" sz="800" dirty="0">
                <a:latin typeface="Calibri" panose="020F0502020204030204" pitchFamily="34" charset="0"/>
                <a:cs typeface="Calibri" panose="020F0502020204030204" pitchFamily="34" charset="0"/>
              </a:rPr>
              <a:t>State Library Photograph Collection, 1851-1990, Washington State Archives</a:t>
            </a:r>
          </a:p>
        </p:txBody>
      </p:sp>
      <p:sp>
        <p:nvSpPr>
          <p:cNvPr id="4" name="Date Placeholder 3"/>
          <p:cNvSpPr>
            <a:spLocks noGrp="1"/>
          </p:cNvSpPr>
          <p:nvPr>
            <p:ph type="dt" sz="half" idx="10"/>
          </p:nvPr>
        </p:nvSpPr>
        <p:spPr/>
        <p:txBody>
          <a:bodyPr/>
          <a:lstStyle/>
          <a:p>
            <a:r>
              <a:rPr lang="en-US" dirty="0"/>
              <a:t>recordsmanagement@sos.wa.gov (360) 586-4901</a:t>
            </a:r>
          </a:p>
        </p:txBody>
      </p:sp>
    </p:spTree>
    <p:extLst>
      <p:ext uri="{BB962C8B-B14F-4D97-AF65-F5344CB8AC3E}">
        <p14:creationId xmlns:p14="http://schemas.microsoft.com/office/powerpoint/2010/main" val="3092807289"/>
      </p:ext>
    </p:extLst>
  </p:cSld>
  <p:clrMapOvr>
    <a:masterClrMapping/>
  </p:clrMapOvr>
</p:sld>
</file>

<file path=ppt/theme/theme1.xml><?xml version="1.0" encoding="utf-8"?>
<a:theme xmlns:a="http://schemas.openxmlformats.org/drawingml/2006/main" name="OSOS Turquoise">
  <a:themeElements>
    <a:clrScheme name="OSOS 2021">
      <a:dk1>
        <a:sysClr val="windowText" lastClr="000000"/>
      </a:dk1>
      <a:lt1>
        <a:sysClr val="window" lastClr="FFFFFF"/>
      </a:lt1>
      <a:dk2>
        <a:srgbClr val="24447D"/>
      </a:dk2>
      <a:lt2>
        <a:srgbClr val="CCCCCC"/>
      </a:lt2>
      <a:accent1>
        <a:srgbClr val="29606B"/>
      </a:accent1>
      <a:accent2>
        <a:srgbClr val="24447D"/>
      </a:accent2>
      <a:accent3>
        <a:srgbClr val="FAAE5F"/>
      </a:accent3>
      <a:accent4>
        <a:srgbClr val="A82434"/>
      </a:accent4>
      <a:accent5>
        <a:srgbClr val="59387F"/>
      </a:accent5>
      <a:accent6>
        <a:srgbClr val="66666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braryPPT_4_3.potx" id="{78711E69-25A2-404A-985F-78BB5F3C19F4}" vid="{7E6C86F3-B821-4A4B-A929-589393C6953B}"/>
    </a:ext>
  </a:extLst>
</a:theme>
</file>

<file path=ppt/theme/theme2.xml><?xml version="1.0" encoding="utf-8"?>
<a:theme xmlns:a="http://schemas.openxmlformats.org/drawingml/2006/main" name="OSOS Beige">
  <a:themeElements>
    <a:clrScheme name="OSOS 2021">
      <a:dk1>
        <a:sysClr val="windowText" lastClr="000000"/>
      </a:dk1>
      <a:lt1>
        <a:sysClr val="window" lastClr="FFFFFF"/>
      </a:lt1>
      <a:dk2>
        <a:srgbClr val="24447D"/>
      </a:dk2>
      <a:lt2>
        <a:srgbClr val="CCCCCC"/>
      </a:lt2>
      <a:accent1>
        <a:srgbClr val="29606B"/>
      </a:accent1>
      <a:accent2>
        <a:srgbClr val="24447D"/>
      </a:accent2>
      <a:accent3>
        <a:srgbClr val="FAAE5F"/>
      </a:accent3>
      <a:accent4>
        <a:srgbClr val="A82434"/>
      </a:accent4>
      <a:accent5>
        <a:srgbClr val="59387F"/>
      </a:accent5>
      <a:accent6>
        <a:srgbClr val="66666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SOS Blue">
  <a:themeElements>
    <a:clrScheme name="OSOS 2021">
      <a:dk1>
        <a:sysClr val="windowText" lastClr="000000"/>
      </a:dk1>
      <a:lt1>
        <a:sysClr val="window" lastClr="FFFFFF"/>
      </a:lt1>
      <a:dk2>
        <a:srgbClr val="24447D"/>
      </a:dk2>
      <a:lt2>
        <a:srgbClr val="CCCCCC"/>
      </a:lt2>
      <a:accent1>
        <a:srgbClr val="29606B"/>
      </a:accent1>
      <a:accent2>
        <a:srgbClr val="24447D"/>
      </a:accent2>
      <a:accent3>
        <a:srgbClr val="FAAE5F"/>
      </a:accent3>
      <a:accent4>
        <a:srgbClr val="A82434"/>
      </a:accent4>
      <a:accent5>
        <a:srgbClr val="59387F"/>
      </a:accent5>
      <a:accent6>
        <a:srgbClr val="66666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braryPPT_4_3.potx" id="{78711E69-25A2-404A-985F-78BB5F3C19F4}" vid="{7E6C86F3-B821-4A4B-A929-589393C6953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LibraryPPT_4_3</Template>
  <TotalTime>9075</TotalTime>
  <Words>5269</Words>
  <Application>Microsoft Office PowerPoint</Application>
  <PresentationFormat>Widescreen</PresentationFormat>
  <Paragraphs>302</Paragraphs>
  <Slides>21</Slides>
  <Notes>21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21</vt:i4>
      </vt:variant>
    </vt:vector>
  </HeadingPairs>
  <TitlesOfParts>
    <vt:vector size="29" baseType="lpstr">
      <vt:lpstr>Malgun Gothic</vt:lpstr>
      <vt:lpstr>Arial</vt:lpstr>
      <vt:lpstr>Calibri</vt:lpstr>
      <vt:lpstr>Century Gothic</vt:lpstr>
      <vt:lpstr>Wingdings</vt:lpstr>
      <vt:lpstr>OSOS Turquoise</vt:lpstr>
      <vt:lpstr>OSOS Beige</vt:lpstr>
      <vt:lpstr>OSOS Blue</vt:lpstr>
      <vt:lpstr>ELECTRONIC RECORDS MANGEMENT  from CREATION to DISPOSITION</vt:lpstr>
      <vt:lpstr>AGENDA</vt:lpstr>
      <vt:lpstr>GOALS</vt:lpstr>
      <vt:lpstr>Creating &amp; Receiving</vt:lpstr>
      <vt:lpstr>Organizing Electronic Files</vt:lpstr>
      <vt:lpstr>File Name Convention</vt:lpstr>
      <vt:lpstr>Digital Signatures</vt:lpstr>
      <vt:lpstr>USE</vt:lpstr>
      <vt:lpstr>Leaving a Trail of Crumbs</vt:lpstr>
      <vt:lpstr>Metadata Management</vt:lpstr>
      <vt:lpstr>Accessibility</vt:lpstr>
      <vt:lpstr>STORE</vt:lpstr>
      <vt:lpstr>Digital Storage</vt:lpstr>
      <vt:lpstr>Conversion/Migration</vt:lpstr>
      <vt:lpstr>Privacy/Security</vt:lpstr>
      <vt:lpstr>DESTROY or PRESERVE</vt:lpstr>
      <vt:lpstr>Empty Your Recycle Bin</vt:lpstr>
      <vt:lpstr>Digital Destruction</vt:lpstr>
      <vt:lpstr>Electronic Records Transfer</vt:lpstr>
      <vt:lpstr>It’s a lot, I know</vt:lpstr>
      <vt:lpstr>SAY HELLO!</vt:lpstr>
    </vt:vector>
  </TitlesOfParts>
  <Company>OSOS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 Amy</dc:creator>
  <cp:lastModifiedBy>Wilson, Rachel</cp:lastModifiedBy>
  <cp:revision>382</cp:revision>
  <dcterms:created xsi:type="dcterms:W3CDTF">2021-02-22T20:24:03Z</dcterms:created>
  <dcterms:modified xsi:type="dcterms:W3CDTF">2022-10-17T17:39:18Z</dcterms:modified>
</cp:coreProperties>
</file>