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4039" r:id="rId2"/>
  </p:sldMasterIdLst>
  <p:notesMasterIdLst>
    <p:notesMasterId r:id="rId35"/>
  </p:notesMasterIdLst>
  <p:sldIdLst>
    <p:sldId id="256" r:id="rId3"/>
    <p:sldId id="257" r:id="rId4"/>
    <p:sldId id="291" r:id="rId5"/>
    <p:sldId id="277" r:id="rId6"/>
    <p:sldId id="258" r:id="rId7"/>
    <p:sldId id="278" r:id="rId8"/>
    <p:sldId id="279" r:id="rId9"/>
    <p:sldId id="264" r:id="rId10"/>
    <p:sldId id="261" r:id="rId11"/>
    <p:sldId id="262" r:id="rId12"/>
    <p:sldId id="265" r:id="rId13"/>
    <p:sldId id="266" r:id="rId14"/>
    <p:sldId id="263" r:id="rId15"/>
    <p:sldId id="280" r:id="rId16"/>
    <p:sldId id="292" r:id="rId17"/>
    <p:sldId id="268" r:id="rId18"/>
    <p:sldId id="293" r:id="rId19"/>
    <p:sldId id="269" r:id="rId20"/>
    <p:sldId id="270" r:id="rId21"/>
    <p:sldId id="27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75" r:id="rId31"/>
    <p:sldId id="290" r:id="rId32"/>
    <p:sldId id="295" r:id="rId33"/>
    <p:sldId id="294" r:id="rId3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2" autoAdjust="0"/>
    <p:restoredTop sz="77306" autoAdjust="0"/>
  </p:normalViewPr>
  <p:slideViewPr>
    <p:cSldViewPr snapToGrid="0">
      <p:cViewPr varScale="1">
        <p:scale>
          <a:sx n="66" d="100"/>
          <a:sy n="66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16107-153D-4988-938F-71E6D7E3EA52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41139-A013-4740-8C0E-D4320A499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39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12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Redact minimum necessary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Example: We redact information from forms but leave the remainder of the form visible.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59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requesting records about “yourself” the PRA may not be the best vehicle to use for the request.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84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Code is on left hand 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Statute/source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Text of the statute or source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This can appear to be very repetitive as a single citation may cover multiple types of information.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Brief explanation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17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Medical records attached to claims for damages. Request was for general claims, called requestor, did not want it.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Provided notice in our transmittal letter that these were being withheld with their permission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Redacted information with approval of requestor, using Exemption Code Key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Used code “**” and indicated what that meant in the transmittal letter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66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 Example of “word” exemptions in the past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10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Know the tools used for extracting/flattening email and how it handles attachments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We use </a:t>
            </a:r>
            <a:r>
              <a:rPr lang="en-US" dirty="0" err="1"/>
              <a:t>Evermap</a:t>
            </a:r>
            <a:r>
              <a:rPr lang="en-US" dirty="0"/>
              <a:t> flattening tool, name: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3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 Audio and video files require different software for “redactions”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73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Prosecutor uses “Redact Pages” to redact entire pages.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used “Find Text &amp; Redact” for account numbers in balance statements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41139-A013-4740-8C0E-D4320A49995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57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05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15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14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15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147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60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444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21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669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657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1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49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335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1760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646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7429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4592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03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3346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928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1316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17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10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20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27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86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54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0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87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9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693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C04E684-10F4-4CC3-A0B9-F03AA7BE37CF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5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  <p:sldLayoutId id="2147484051" r:id="rId12"/>
    <p:sldLayoutId id="2147484052" r:id="rId13"/>
    <p:sldLayoutId id="2147484053" r:id="rId14"/>
    <p:sldLayoutId id="2147484054" r:id="rId15"/>
    <p:sldLayoutId id="2147484055" r:id="rId16"/>
    <p:sldLayoutId id="214748405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BABCA7-C1E0-41BA-A822-5F61251A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/>
          </a:blipFill>
          <a:ln w="15875" cap="flat" cmpd="sng" algn="ctr">
            <a:solidFill>
              <a:srgbClr val="B15E28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5D6EB5-6FDB-477A-98F5-7409CD537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BB75167-5757-4E5F-869B-5A350BF43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338DAE-FFCB-472B-A9EE-77E42FDBD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2B2E0A0-4D94-4C05-97C1-32B5D88A2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91E75C9-3350-4F0B-993E-89D3DBD76C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032F7C2-7FE7-3E40-1410-0ADA67022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rmAutofit/>
          </a:bodyPr>
          <a:lstStyle/>
          <a:p>
            <a:r>
              <a:rPr lang="en-US" dirty="0"/>
              <a:t>Records Practical Skills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0FB2D-DEE9-FD85-234E-347084E72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r>
              <a:rPr lang="en-US" sz="4800" dirty="0"/>
              <a:t>Redactions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89FB2CC-C7A1-4A53-A088-636FB487F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778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CE1E1-399C-FBA3-50A4-2D766ED5F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of information can be important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1A60D-494E-792E-C9B3-58E65BA44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Information exempt in one context can be releasable in another</a:t>
            </a:r>
          </a:p>
          <a:p>
            <a:pPr lvl="1"/>
            <a:r>
              <a:rPr lang="en-US" dirty="0"/>
              <a:t>Medical records gathered by an agency in anticipation of litigation are exempt from disclosure</a:t>
            </a:r>
          </a:p>
          <a:p>
            <a:pPr lvl="1"/>
            <a:r>
              <a:rPr lang="en-US" dirty="0"/>
              <a:t>Medical records included with a claim for damages are not exempt from disclosure even if both sets of records are the same</a:t>
            </a:r>
          </a:p>
          <a:p>
            <a:r>
              <a:rPr lang="en-US" dirty="0"/>
              <a:t>Other examples:</a:t>
            </a:r>
          </a:p>
          <a:p>
            <a:pPr lvl="1"/>
            <a:r>
              <a:rPr lang="en-US" dirty="0"/>
              <a:t>Coroners' reports</a:t>
            </a:r>
          </a:p>
          <a:p>
            <a:pPr lvl="1"/>
            <a:r>
              <a:rPr lang="en-US" dirty="0"/>
              <a:t>Agency employee personal phone number, exempt in the employee’s personnel file but releasable if included on an office phone list</a:t>
            </a:r>
          </a:p>
        </p:txBody>
      </p:sp>
    </p:spTree>
    <p:extLst>
      <p:ext uri="{BB962C8B-B14F-4D97-AF65-F5344CB8AC3E}">
        <p14:creationId xmlns:p14="http://schemas.microsoft.com/office/powerpoint/2010/main" val="3937629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F44FF-9C37-7F99-4D9C-1C54C1D90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Exemption Code Key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9C290-A353-09C2-ADC5-6656294C1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Prepared list of exemptions believed to be applicable to your agency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5AAB9F-999F-00EB-547B-0A42E4039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04" y="3054141"/>
            <a:ext cx="11353800" cy="26998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B4A2EB-2D9E-D7D4-9CC9-65BD643F8AE7}"/>
              </a:ext>
            </a:extLst>
          </p:cNvPr>
          <p:cNvSpPr/>
          <p:nvPr/>
        </p:nvSpPr>
        <p:spPr>
          <a:xfrm>
            <a:off x="423181" y="3272525"/>
            <a:ext cx="395168" cy="825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7BFAC3-4FC3-AD9B-C284-23717D4610D1}"/>
              </a:ext>
            </a:extLst>
          </p:cNvPr>
          <p:cNvSpPr/>
          <p:nvPr/>
        </p:nvSpPr>
        <p:spPr>
          <a:xfrm>
            <a:off x="870625" y="3272525"/>
            <a:ext cx="1862470" cy="8259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CC28E4-8D58-35CE-459C-1ED91154238C}"/>
              </a:ext>
            </a:extLst>
          </p:cNvPr>
          <p:cNvSpPr/>
          <p:nvPr/>
        </p:nvSpPr>
        <p:spPr>
          <a:xfrm>
            <a:off x="2733095" y="3272525"/>
            <a:ext cx="6751674" cy="8259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238D1B-527D-09F7-4A62-E11C9F0CA1DD}"/>
              </a:ext>
            </a:extLst>
          </p:cNvPr>
          <p:cNvSpPr/>
          <p:nvPr/>
        </p:nvSpPr>
        <p:spPr>
          <a:xfrm>
            <a:off x="9484769" y="3272525"/>
            <a:ext cx="2239935" cy="82590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8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C7BFB-264D-FC9D-3B48-AF190D043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Exemption Code Key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8DFD3-266C-D447-D8BA-DC1B09F7A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of the exemption code key</a:t>
            </a:r>
          </a:p>
          <a:p>
            <a:pPr lvl="1"/>
            <a:r>
              <a:rPr lang="en-US" dirty="0"/>
              <a:t>External use</a:t>
            </a:r>
          </a:p>
          <a:p>
            <a:pPr lvl="2"/>
            <a:r>
              <a:rPr lang="en-US" dirty="0"/>
              <a:t>Allows staff to redact a document, or portion of one, and include only the key in the redaction. No need to create a redaction log, simply provide a copy of the exemption code key with redacted document</a:t>
            </a:r>
          </a:p>
          <a:p>
            <a:pPr lvl="2"/>
            <a:r>
              <a:rPr lang="en-US" dirty="0"/>
              <a:t>Can be published as a list of exemptions to meet RCW 42.56.070 (2) </a:t>
            </a:r>
          </a:p>
          <a:p>
            <a:pPr lvl="1"/>
            <a:r>
              <a:rPr lang="en-US" dirty="0"/>
              <a:t>Internal use</a:t>
            </a:r>
          </a:p>
          <a:p>
            <a:pPr lvl="2"/>
            <a:r>
              <a:rPr lang="en-US" dirty="0"/>
              <a:t>Can be used to look up potential exemptions</a:t>
            </a:r>
          </a:p>
        </p:txBody>
      </p:sp>
    </p:spTree>
    <p:extLst>
      <p:ext uri="{BB962C8B-B14F-4D97-AF65-F5344CB8AC3E}">
        <p14:creationId xmlns:p14="http://schemas.microsoft.com/office/powerpoint/2010/main" val="1601009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BAFE4-D0B2-A68D-BB98-46E98C54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know what to redact?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F6F8B-E370-CC08-E222-216CA53D2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Use your subject matter experts.</a:t>
            </a:r>
          </a:p>
          <a:p>
            <a:pPr lvl="1"/>
            <a:r>
              <a:rPr lang="en-US" dirty="0"/>
              <a:t>We cannot always know the content and context of records within our agency. You cannot know the content and context of all the records in your agency (well, I can’t anyway).</a:t>
            </a:r>
          </a:p>
          <a:p>
            <a:pPr lvl="1"/>
            <a:r>
              <a:rPr lang="en-US" dirty="0"/>
              <a:t>Rely on your co-workers expertise. Call on the people who manage and use the records. Don't be afraid to ask questions.</a:t>
            </a:r>
          </a:p>
          <a:p>
            <a:pPr lvl="1"/>
            <a:r>
              <a:rPr lang="en-US" dirty="0"/>
              <a:t>Use your legal counsel. Check with your legal counsel if you have uncertainties or questions. </a:t>
            </a:r>
          </a:p>
          <a:p>
            <a:r>
              <a:rPr lang="en-US" dirty="0"/>
              <a:t>Know your records, what they contain and any potential exemptions. </a:t>
            </a:r>
            <a:endParaRPr lang="en-US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74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CC973-FA3E-C87E-4615-E56DC6906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Releasable information that makes you uncomfortable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5C1BC-90AC-0A20-3A68-0A731A5A2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you come across information in a document that is not exempt from disclosure but the idea of releasing the information makes you uncomfortable.</a:t>
            </a:r>
          </a:p>
          <a:p>
            <a:pPr lvl="1"/>
            <a:r>
              <a:rPr lang="en-US" dirty="0"/>
              <a:t>Example: Medical information provided as part of a claim for damages</a:t>
            </a:r>
          </a:p>
          <a:p>
            <a:r>
              <a:rPr lang="en-US" dirty="0"/>
              <a:t>Possible approaches</a:t>
            </a:r>
          </a:p>
          <a:p>
            <a:pPr lvl="1"/>
            <a:r>
              <a:rPr lang="en-US" dirty="0"/>
              <a:t>Third party notice is an option</a:t>
            </a:r>
          </a:p>
          <a:p>
            <a:pPr lvl="1"/>
            <a:r>
              <a:rPr lang="en-US" dirty="0"/>
              <a:t>Contact the requestor and ask if they want the information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491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778CAAE-BC19-8B51-FBFC-31D8093FD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r>
              <a:rPr lang="en-US" sz="4100"/>
              <a:t>How we redact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Cat peeking from table">
            <a:extLst>
              <a:ext uri="{FF2B5EF4-FFF2-40B4-BE49-F238E27FC236}">
                <a16:creationId xmlns:a16="http://schemas.microsoft.com/office/drawing/2014/main" id="{B68E6FE9-9517-FEA6-7425-23C642024D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84" b="-2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BFB0D-A0ED-084C-68DB-93EFDA9FA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824" y="2556932"/>
            <a:ext cx="3360771" cy="3318936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581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73C4A-5573-094E-A287-5DCC55BB6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redaction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B9031-A707-69A7-3C1F-5BA56562E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Blocking specific information (SSNs, employee appraisal scores, identifiable voices) from access by requestor</a:t>
            </a:r>
          </a:p>
          <a:p>
            <a:r>
              <a:rPr lang="en-US" dirty="0"/>
              <a:t>We need to make sure we are actually doing this, know your tools</a:t>
            </a:r>
          </a:p>
          <a:p>
            <a:r>
              <a:rPr lang="en-US" dirty="0"/>
              <a:t>Be certain that the tool you are using is actually redacting the exempt information</a:t>
            </a:r>
          </a:p>
        </p:txBody>
      </p:sp>
    </p:spTree>
    <p:extLst>
      <p:ext uri="{BB962C8B-B14F-4D97-AF65-F5344CB8AC3E}">
        <p14:creationId xmlns:p14="http://schemas.microsoft.com/office/powerpoint/2010/main" val="483326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DDD30-BDDF-EEC0-1D2C-CA4B0A2B9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possible “gotchas”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2E6C3-1E23-4D01-512C-A984937CB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that you are consistent in what is being redacted and the claimed exemption. </a:t>
            </a:r>
          </a:p>
          <a:p>
            <a:pPr lvl="1"/>
            <a:r>
              <a:rPr lang="en-US" dirty="0"/>
              <a:t>Pay particular attention to duplicate records.</a:t>
            </a:r>
          </a:p>
          <a:p>
            <a:r>
              <a:rPr lang="en-US" dirty="0"/>
              <a:t>Be aware of email duplication and also attachments.</a:t>
            </a:r>
          </a:p>
          <a:p>
            <a:pPr lvl="1"/>
            <a:r>
              <a:rPr lang="en-US" dirty="0"/>
              <a:t>How you process the email can affect how you redact 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121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887F3-800B-B9A0-F609-41E9C6425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redact a document?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465D0-7004-5686-F2B4-5A6209BA4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Identify record as responsive</a:t>
            </a:r>
          </a:p>
          <a:p>
            <a:r>
              <a:rPr lang="en-US" dirty="0"/>
              <a:t>Identify that there is exempt information in the record</a:t>
            </a:r>
          </a:p>
          <a:p>
            <a:r>
              <a:rPr lang="en-US" dirty="0"/>
              <a:t>Using appropriate tools "mark" the information as exempt</a:t>
            </a:r>
          </a:p>
          <a:p>
            <a:pPr lvl="1"/>
            <a:r>
              <a:rPr lang="en-US" dirty="0"/>
              <a:t>Save "marked" copies for potential future reference</a:t>
            </a:r>
          </a:p>
          <a:p>
            <a:r>
              <a:rPr lang="en-US" dirty="0"/>
              <a:t>Apply the redactions</a:t>
            </a:r>
          </a:p>
          <a:p>
            <a:r>
              <a:rPr lang="en-US" dirty="0"/>
              <a:t>"Sanitize" the record</a:t>
            </a:r>
          </a:p>
          <a:p>
            <a:pPr lvl="1"/>
            <a:r>
              <a:rPr lang="en-US" dirty="0"/>
              <a:t>Removes bookmarks</a:t>
            </a:r>
          </a:p>
          <a:p>
            <a:pPr lvl="1"/>
            <a:r>
              <a:rPr lang="en-US" dirty="0"/>
              <a:t>Removes attachments and links</a:t>
            </a:r>
          </a:p>
        </p:txBody>
      </p:sp>
    </p:spTree>
    <p:extLst>
      <p:ext uri="{BB962C8B-B14F-4D97-AF65-F5344CB8AC3E}">
        <p14:creationId xmlns:p14="http://schemas.microsoft.com/office/powerpoint/2010/main" val="259771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3566F-61E2-65B9-DF7A-0D08CD258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types of records to be redacted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AE72E-D6F6-C674-7B22-59E155DA2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Electronic text documents</a:t>
            </a:r>
          </a:p>
          <a:p>
            <a:pPr lvl="1"/>
            <a:r>
              <a:rPr lang="en-US" dirty="0"/>
              <a:t>Word documents, email, instant messages, pdf files, data exported from a database</a:t>
            </a:r>
          </a:p>
          <a:p>
            <a:r>
              <a:rPr lang="en-US" dirty="0"/>
              <a:t>Scanned paper documents</a:t>
            </a:r>
          </a:p>
          <a:p>
            <a:r>
              <a:rPr lang="en-US" dirty="0"/>
              <a:t>Spreadsheets</a:t>
            </a:r>
          </a:p>
          <a:p>
            <a:r>
              <a:rPr lang="en-US" dirty="0"/>
              <a:t>Audio files</a:t>
            </a:r>
          </a:p>
          <a:p>
            <a:r>
              <a:rPr lang="en-US" dirty="0"/>
              <a:t>Video files</a:t>
            </a:r>
          </a:p>
        </p:txBody>
      </p:sp>
    </p:spTree>
    <p:extLst>
      <p:ext uri="{BB962C8B-B14F-4D97-AF65-F5344CB8AC3E}">
        <p14:creationId xmlns:p14="http://schemas.microsoft.com/office/powerpoint/2010/main" val="339505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A8FF7-E748-021C-1DD3-7FA793968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9BBFB-82ED-C7DA-E13D-F897CE73F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information provided in this presentation is meant as general guidance</a:t>
            </a:r>
          </a:p>
          <a:p>
            <a:r>
              <a:rPr lang="en-US" dirty="0"/>
              <a:t>Specific questions regarding the applicability of a given exemption should be discussed with your legal counsel</a:t>
            </a:r>
          </a:p>
        </p:txBody>
      </p:sp>
    </p:spTree>
    <p:extLst>
      <p:ext uri="{BB962C8B-B14F-4D97-AF65-F5344CB8AC3E}">
        <p14:creationId xmlns:p14="http://schemas.microsoft.com/office/powerpoint/2010/main" val="422629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1C782-9377-D285-E8CB-3543FECBF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Textual records redaction with Adobe Acrobat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2FE57-6220-F164-453A-45BF73254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numerous tools that can be used for redaction</a:t>
            </a:r>
          </a:p>
          <a:p>
            <a:pPr lvl="1"/>
            <a:r>
              <a:rPr lang="en-US" dirty="0"/>
              <a:t>GovQA has a tool</a:t>
            </a:r>
          </a:p>
          <a:p>
            <a:pPr lvl="1"/>
            <a:r>
              <a:rPr lang="en-US" dirty="0"/>
              <a:t>Other third party tools</a:t>
            </a:r>
          </a:p>
          <a:p>
            <a:r>
              <a:rPr lang="en-US" dirty="0"/>
              <a:t>What follows is a brief tutorial on redaction using Adobe Acrobat Pro DC</a:t>
            </a:r>
          </a:p>
        </p:txBody>
      </p:sp>
    </p:spTree>
    <p:extLst>
      <p:ext uri="{BB962C8B-B14F-4D97-AF65-F5344CB8AC3E}">
        <p14:creationId xmlns:p14="http://schemas.microsoft.com/office/powerpoint/2010/main" val="2202877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312AA-ED32-7F1C-45CA-574D148A7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Redaction with Adobe Acrobat – Starting the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A14BA-CBF0-F648-9874-47CC062DB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you will be using an exemption code key, have the key or exemption codes you will be using available.</a:t>
            </a:r>
          </a:p>
          <a:p>
            <a:r>
              <a:rPr lang="en-US" dirty="0"/>
              <a:t>Open the document to be redacted in Adobe Acrobat.</a:t>
            </a:r>
          </a:p>
          <a:p>
            <a:pPr lvl="1"/>
            <a:r>
              <a:rPr lang="en-US" dirty="0"/>
              <a:t>May need to convert the document to .pdf format first</a:t>
            </a:r>
          </a:p>
          <a:p>
            <a:r>
              <a:rPr lang="en-US" dirty="0"/>
              <a:t>Select the redaction tool: </a:t>
            </a:r>
          </a:p>
          <a:p>
            <a:r>
              <a:rPr lang="en-US" dirty="0"/>
              <a:t>Make sure that “Redact Text &amp; Images” is selected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848419-4D0E-3384-2DFC-953E1A191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441" y="4188430"/>
            <a:ext cx="832997" cy="8080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A3BACD-973B-03A8-76DC-A805D3404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520" y="4941651"/>
            <a:ext cx="3001650" cy="50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47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7B5CF-BE8D-BD5C-5F9A-3EC0FEE9D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Redaction with Adobe Acrobat -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59791-C6CA-1FCB-3A75-0FEAD54AA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your redaction properties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A3606E-2F79-AFC4-9B04-51BF600E1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917" y="2556932"/>
            <a:ext cx="5116043" cy="32884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56887DA-1C3F-6015-FC36-982E84D350E4}"/>
              </a:ext>
            </a:extLst>
          </p:cNvPr>
          <p:cNvSpPr/>
          <p:nvPr/>
        </p:nvSpPr>
        <p:spPr>
          <a:xfrm>
            <a:off x="8196913" y="3419370"/>
            <a:ext cx="1334926" cy="3276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13935-DDD9-948E-AC0F-DE458B926584}"/>
              </a:ext>
            </a:extLst>
          </p:cNvPr>
          <p:cNvSpPr/>
          <p:nvPr/>
        </p:nvSpPr>
        <p:spPr>
          <a:xfrm>
            <a:off x="6186791" y="3386478"/>
            <a:ext cx="1911927" cy="3276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CF904F-ED90-C64B-7AC5-4D96B9B7F8BC}"/>
              </a:ext>
            </a:extLst>
          </p:cNvPr>
          <p:cNvSpPr/>
          <p:nvPr/>
        </p:nvSpPr>
        <p:spPr>
          <a:xfrm>
            <a:off x="6429236" y="5010326"/>
            <a:ext cx="3535354" cy="4058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62AEAA-8F71-496E-006C-C38976678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362" y="3062840"/>
            <a:ext cx="3304936" cy="1918543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6D3E4A08-368E-7A7F-EC6E-B750465C2AD0}"/>
              </a:ext>
            </a:extLst>
          </p:cNvPr>
          <p:cNvSpPr/>
          <p:nvPr/>
        </p:nvSpPr>
        <p:spPr>
          <a:xfrm rot="10800000">
            <a:off x="2705199" y="4623881"/>
            <a:ext cx="1257201" cy="312106"/>
          </a:xfrm>
          <a:prstGeom prst="rightArrow">
            <a:avLst>
              <a:gd name="adj1" fmla="val 41328"/>
              <a:gd name="adj2" fmla="val 50000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22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842BB-26DB-9BCB-3A11-56FC903E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Redaction with Adobe Acrobat - Marking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DCBB6-49B7-B2C4-17EE-0AEC66E72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 text for redaction</a:t>
            </a:r>
          </a:p>
          <a:p>
            <a:pPr lvl="1"/>
            <a:r>
              <a:rPr lang="en-US" dirty="0"/>
              <a:t>While “Redact Text &amp; Images” is selected your pointer will turn into an “I” with a box around it. Any text selected at this point will be marked for redaction. </a:t>
            </a:r>
          </a:p>
          <a:p>
            <a:pPr lvl="2"/>
            <a:r>
              <a:rPr lang="en-US" dirty="0"/>
              <a:t>Note that you can remove this selection by right clicking and selecting delete or by the keyboard command </a:t>
            </a:r>
            <a:r>
              <a:rPr lang="en-US" dirty="0" err="1"/>
              <a:t>ctrl+z</a:t>
            </a:r>
            <a:endParaRPr lang="en-US" dirty="0"/>
          </a:p>
          <a:p>
            <a:pPr lvl="1"/>
            <a:r>
              <a:rPr lang="en-US" dirty="0"/>
              <a:t>Select text for redaction. Once you have selected the text it will be highlighted in red (by default):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30DB3-DDD4-1AA9-F7D1-8E6FD3CB3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767" y="4898044"/>
            <a:ext cx="3422463" cy="69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62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44A7A-3D5D-568A-D87F-3BA4CBCC2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Redaction with Adobe Acrobat - Marking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AA540-AD5F-A819-4B7D-29F7E12D3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you hover over the area marked for redaction you can see what it will look like once redactions are applied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Continue marking all regions for redaction</a:t>
            </a:r>
          </a:p>
          <a:p>
            <a:r>
              <a:rPr lang="en-US" dirty="0"/>
              <a:t>Note that you can right-click in an area marked for redaction, select “Properties” and change the redaction code for that redaction only.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D8E260-0465-EECC-81A0-EF862C807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311" y="3344710"/>
            <a:ext cx="3401966" cy="7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756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98800-9098-4D64-C67A-E975E618D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Redaction with Adobe Acrobat - Applying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F2EFE-8EA4-A486-5722-7F342DE48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Applying redactions</a:t>
            </a:r>
          </a:p>
          <a:p>
            <a:pPr lvl="1"/>
            <a:r>
              <a:rPr lang="en-US" dirty="0"/>
              <a:t>Once all redactions have been marked click the “Apply” button</a:t>
            </a:r>
          </a:p>
          <a:p>
            <a:pPr lvl="1"/>
            <a:r>
              <a:rPr lang="en-US" dirty="0"/>
              <a:t>This will walk you through the process of applying redactions</a:t>
            </a:r>
          </a:p>
          <a:p>
            <a:r>
              <a:rPr lang="en-US" dirty="0"/>
              <a:t>Once redactions have been applied click the Sanitize Document button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This will remove any attachments and links in the document.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8D73D1-7846-D62F-21AE-178EBC518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7270" y="4324581"/>
            <a:ext cx="2635710" cy="65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89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BEBCA-238B-67B8-F39F-724FD2A9F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sz="4100">
                <a:solidFill>
                  <a:srgbClr val="262626"/>
                </a:solidFill>
              </a:rPr>
              <a:t>Redaction with Adobe Acrobat – Other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6293A-396E-22BD-77C6-B23938641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6256866" cy="33189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Other methods of redaction in Acrobat</a:t>
            </a:r>
          </a:p>
          <a:p>
            <a:pPr lvl="1"/>
            <a:r>
              <a:rPr lang="en-US" dirty="0">
                <a:solidFill>
                  <a:srgbClr val="262626"/>
                </a:solidFill>
              </a:rPr>
              <a:t>Redact pages - In addition to marking individual text or images for redaction you can also choose to redact an entire page with one click.</a:t>
            </a:r>
          </a:p>
          <a:p>
            <a:pPr lvl="1"/>
            <a:r>
              <a:rPr lang="en-US">
                <a:solidFill>
                  <a:srgbClr val="262626"/>
                </a:solidFill>
              </a:rPr>
              <a:t>Find Text &amp; Redact to search for text and mark the located text for redaction. </a:t>
            </a:r>
          </a:p>
          <a:p>
            <a:pPr marL="457200" lvl="1" indent="0">
              <a:buNone/>
            </a:pPr>
            <a:endParaRPr lang="en-US">
              <a:solidFill>
                <a:srgbClr val="262626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2D388F-F3E6-364A-AA1A-8985CB027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5026" y="3315856"/>
            <a:ext cx="2739728" cy="1623288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908249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F588F-19DB-C1F5-0533-EB5621B06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Redaction with Adobe Acrobat – Other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AB534-4D7F-C4EA-7044-8B39129DB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for “Redact Pages”</a:t>
            </a:r>
          </a:p>
          <a:p>
            <a:pPr lvl="1"/>
            <a:r>
              <a:rPr lang="en-US" dirty="0"/>
              <a:t>This tool can be very helpful if the entire page is exempt from disclosure. Simply mark the current page or the page range for redaction and click OK</a:t>
            </a:r>
          </a:p>
          <a:p>
            <a:r>
              <a:rPr lang="en-US" dirty="0"/>
              <a:t>Uses for “Find Text &amp; Redact”</a:t>
            </a:r>
          </a:p>
          <a:p>
            <a:pPr lvl="1"/>
            <a:r>
              <a:rPr lang="en-US" dirty="0"/>
              <a:t>Repeating data such as account numbers</a:t>
            </a:r>
          </a:p>
          <a:p>
            <a:pPr lvl="1"/>
            <a:r>
              <a:rPr lang="en-US" dirty="0"/>
              <a:t>Names or SSN on forms or multiple pages, can help prevent missing text to redact</a:t>
            </a:r>
          </a:p>
          <a:p>
            <a:pPr lvl="1"/>
            <a:r>
              <a:rPr lang="en-US" dirty="0"/>
              <a:t>Review before applying redactions</a:t>
            </a:r>
          </a:p>
        </p:txBody>
      </p:sp>
    </p:spTree>
    <p:extLst>
      <p:ext uri="{BB962C8B-B14F-4D97-AF65-F5344CB8AC3E}">
        <p14:creationId xmlns:p14="http://schemas.microsoft.com/office/powerpoint/2010/main" val="54480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7628F-644D-AF5E-E9C8-A183253EB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Redaction in other file formats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D8B06-EF28-B909-A7E7-F94E179EC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Excel files </a:t>
            </a:r>
          </a:p>
          <a:p>
            <a:pPr lvl="1"/>
            <a:r>
              <a:rPr lang="en-US" dirty="0"/>
              <a:t>Delete data in cells, add exemption code into cell. Lock worksheet.</a:t>
            </a:r>
          </a:p>
          <a:p>
            <a:r>
              <a:rPr lang="en-US" dirty="0"/>
              <a:t>Audio files</a:t>
            </a:r>
          </a:p>
          <a:p>
            <a:pPr lvl="1"/>
            <a:r>
              <a:rPr lang="en-US" dirty="0"/>
              <a:t>We have had requests in the past for audio files where recognition of the voice would have revealed the identity of the caller. </a:t>
            </a:r>
          </a:p>
          <a:p>
            <a:pPr lvl="2"/>
            <a:r>
              <a:rPr lang="en-US" dirty="0"/>
              <a:t>Offered a transcript.</a:t>
            </a:r>
          </a:p>
          <a:p>
            <a:pPr lvl="2"/>
            <a:r>
              <a:rPr lang="en-US" dirty="0"/>
              <a:t>Now have audio software that can alter the voice</a:t>
            </a:r>
          </a:p>
          <a:p>
            <a:r>
              <a:rPr lang="en-US" dirty="0"/>
              <a:t>Video files</a:t>
            </a:r>
          </a:p>
          <a:p>
            <a:pPr lvl="1"/>
            <a:r>
              <a:rPr lang="en-US" dirty="0"/>
              <a:t>This is a whole other can of software</a:t>
            </a:r>
          </a:p>
        </p:txBody>
      </p:sp>
    </p:spTree>
    <p:extLst>
      <p:ext uri="{BB962C8B-B14F-4D97-AF65-F5344CB8AC3E}">
        <p14:creationId xmlns:p14="http://schemas.microsoft.com/office/powerpoint/2010/main" val="13292595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D8CE0-1E80-3424-B01E-17F2F201D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Exemption/Withholding Logs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2C6A5-C16B-0C7F-0560-C9E8E31B3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All redactions made must be identified for the requestor.</a:t>
            </a:r>
          </a:p>
          <a:p>
            <a:pPr lvl="1"/>
            <a:r>
              <a:rPr lang="en-US" dirty="0"/>
              <a:t>RCW 42.56.210 (3) Agency responses refusing, in whole or in part, inspection of any public record shall include a statement of the specific exemption authorizing the withholding of the record (or part) and a brief explanation of how the exemption applies to the record withheld.</a:t>
            </a:r>
          </a:p>
          <a:p>
            <a:r>
              <a:rPr lang="en-US" dirty="0"/>
              <a:t>Basics for a withholding log</a:t>
            </a:r>
          </a:p>
          <a:p>
            <a:pPr lvl="1"/>
            <a:r>
              <a:rPr lang="en-US" dirty="0"/>
              <a:t>Name or description of the record</a:t>
            </a:r>
          </a:p>
          <a:p>
            <a:pPr lvl="1"/>
            <a:r>
              <a:rPr lang="en-US" dirty="0"/>
              <a:t>Date of the record</a:t>
            </a:r>
          </a:p>
          <a:p>
            <a:pPr lvl="1"/>
            <a:r>
              <a:rPr lang="en-US" dirty="0"/>
              <a:t>Page number for the redaction or the page numbers for withheld pages</a:t>
            </a:r>
          </a:p>
          <a:p>
            <a:pPr lvl="1"/>
            <a:r>
              <a:rPr lang="en-US" dirty="0"/>
              <a:t>A statement of the specific exemption authorizing the withholding</a:t>
            </a:r>
          </a:p>
          <a:p>
            <a:pPr lvl="1"/>
            <a:r>
              <a:rPr lang="en-US" dirty="0"/>
              <a:t>A brief explanation of how the exemption applies to the record</a:t>
            </a:r>
          </a:p>
        </p:txBody>
      </p:sp>
    </p:spTree>
    <p:extLst>
      <p:ext uri="{BB962C8B-B14F-4D97-AF65-F5344CB8AC3E}">
        <p14:creationId xmlns:p14="http://schemas.microsoft.com/office/powerpoint/2010/main" val="440008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D56E41F-B8E0-4D18-B554-FD40260DE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DB31E17-E562-4F82-98D0-858C8412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8BF3B07-5EF6-4E5B-834E-C1398DB60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DDA1859-D108-4C60-B38B-C85485AB3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498EA77-084B-43CC-B94D-566F1D8E1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9B16D3F-47E8-419E-9C4E-ED6FC918F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3166F72-86B4-8AAD-E79C-8EE36E268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r>
              <a:rPr lang="en-US" sz="4100">
                <a:solidFill>
                  <a:srgbClr val="262626"/>
                </a:solidFill>
              </a:rPr>
              <a:t>Why we redact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E937B9-07EE-456A-A31C-41A8866E2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Cheetah in the grass">
            <a:extLst>
              <a:ext uri="{FF2B5EF4-FFF2-40B4-BE49-F238E27FC236}">
                <a16:creationId xmlns:a16="http://schemas.microsoft.com/office/drawing/2014/main" id="{4984AA63-00C5-8109-82EC-754559777B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683" y="1577806"/>
            <a:ext cx="5278777" cy="3523583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D2308B7-2829-44DD-B213-27EEBDED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3FCAD1-89A7-A603-697E-3967F47E0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824" y="2556932"/>
            <a:ext cx="3360771" cy="3318936"/>
          </a:xfrm>
        </p:spPr>
        <p:txBody>
          <a:bodyPr>
            <a:normAutofit/>
          </a:bodyPr>
          <a:lstStyle/>
          <a:p>
            <a:endParaRPr lang="en-US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2074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132DE-6410-FB3F-CCFF-3BDF7535E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Exemption/Withholding Logs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EA7B4-EC9C-42A1-E9EB-60F55DA51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withholding log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AD5AE8-B477-1515-7891-275EA2A1F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1" y="3101975"/>
            <a:ext cx="96393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349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BCFD3-3572-C93E-AAB0-923CBCC83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1AAAD-897C-6582-B326-F50462B52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your records, or know who does know those records</a:t>
            </a:r>
          </a:p>
          <a:p>
            <a:r>
              <a:rPr lang="en-US" dirty="0"/>
              <a:t>Know your exemptions</a:t>
            </a:r>
          </a:p>
          <a:p>
            <a:r>
              <a:rPr lang="en-US" dirty="0"/>
              <a:t>Know your tools</a:t>
            </a:r>
          </a:p>
        </p:txBody>
      </p:sp>
    </p:spTree>
    <p:extLst>
      <p:ext uri="{BB962C8B-B14F-4D97-AF65-F5344CB8AC3E}">
        <p14:creationId xmlns:p14="http://schemas.microsoft.com/office/powerpoint/2010/main" val="3058503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ECF761D-A2FB-2326-E7B5-B38A3017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Quizzical burrowing owl looking forward">
            <a:extLst>
              <a:ext uri="{FF2B5EF4-FFF2-40B4-BE49-F238E27FC236}">
                <a16:creationId xmlns:a16="http://schemas.microsoft.com/office/drawing/2014/main" id="{F74DF582-A94C-6B34-39BB-5C6BAD351E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8" b="4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7928A42-D83B-D998-224D-9353C34CB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824" y="2556932"/>
            <a:ext cx="3360771" cy="3318936"/>
          </a:xfr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11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41ACD-B50D-6E41-8147-9283C3B0D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Baseline: records are presumed open to the public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D8353-3319-ADEF-C86F-DB78396BB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starting assumption is that a given record is open to release to the public without exemptions</a:t>
            </a:r>
          </a:p>
          <a:p>
            <a:r>
              <a:rPr lang="en-US" dirty="0"/>
              <a:t>Exemptions must exist within the law</a:t>
            </a:r>
          </a:p>
          <a:p>
            <a:r>
              <a:rPr lang="en-US" dirty="0"/>
              <a:t>Exemptions are narrowly construed – RCW 42.56.030</a:t>
            </a:r>
          </a:p>
          <a:p>
            <a:r>
              <a:rPr lang="en-US" dirty="0"/>
              <a:t>All exemptions for redaction must be cited and a brief explanation provided</a:t>
            </a:r>
          </a:p>
          <a:p>
            <a:r>
              <a:rPr lang="en-US" dirty="0"/>
              <a:t>The agency asserting the exemption must justify the use of that exemption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334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B2F14-F865-95F6-067C-1603D6ADB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Philosophy of redaction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CE279-43C2-3460-0D0A-95198D1F8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Why do we redact information from otherwise public records?</a:t>
            </a:r>
          </a:p>
          <a:p>
            <a:pPr lvl="1"/>
            <a:r>
              <a:rPr lang="en-US" dirty="0"/>
              <a:t>Common reasons for redaction</a:t>
            </a:r>
          </a:p>
          <a:p>
            <a:pPr lvl="2"/>
            <a:r>
              <a:rPr lang="en-US" dirty="0"/>
              <a:t>Protects personal information such as SSN, bank account information</a:t>
            </a:r>
          </a:p>
          <a:p>
            <a:pPr lvl="2"/>
            <a:r>
              <a:rPr lang="en-US" dirty="0"/>
              <a:t>Protects employee information such as address or phone number in personnel files</a:t>
            </a:r>
          </a:p>
          <a:p>
            <a:pPr lvl="2"/>
            <a:r>
              <a:rPr lang="en-US" dirty="0"/>
              <a:t>Protects legal advice covered by attorney client privilege</a:t>
            </a:r>
          </a:p>
          <a:p>
            <a:pPr lvl="1"/>
            <a:r>
              <a:rPr lang="en-US" dirty="0"/>
              <a:t>More unusual reasons</a:t>
            </a:r>
          </a:p>
          <a:p>
            <a:pPr lvl="2"/>
            <a:r>
              <a:rPr lang="en-US" dirty="0"/>
              <a:t>Protects confidential business information</a:t>
            </a:r>
          </a:p>
          <a:p>
            <a:pPr lvl="2"/>
            <a:r>
              <a:rPr lang="en-US" dirty="0"/>
              <a:t>Protects the location of archeological sites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69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EE4E9-7510-3AC8-A845-E17526BAA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Exemptions are found in State and Federal statutes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F1B7E-3F39-1097-1E86-D7B66283D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we find the legal justification for redacting exempt information?</a:t>
            </a:r>
          </a:p>
          <a:p>
            <a:pPr lvl="1"/>
            <a:r>
              <a:rPr lang="en-US" dirty="0"/>
              <a:t>RCW 42.56 contains many exemptions</a:t>
            </a:r>
          </a:p>
          <a:p>
            <a:pPr lvl="1"/>
            <a:r>
              <a:rPr lang="en-US" dirty="0"/>
              <a:t>RCW 42.56.070 allows agencies to use “other exemptions” included in both State and federal statues.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831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8FD27-401E-ABA5-78FF-963B069E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Where can we find statutes containing exemptions?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2D421-FA87-9986-FDC7-559F7E32F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MRSC guidance - Public Records Act for Washington Cities, Counties, and Special Purpose Districts Appendix C </a:t>
            </a:r>
          </a:p>
          <a:p>
            <a:r>
              <a:rPr lang="en-US" dirty="0"/>
              <a:t>Sunshine Committee Website -https://www.atg.wa.gov/sunshine-committee</a:t>
            </a:r>
          </a:p>
          <a:p>
            <a:r>
              <a:rPr lang="en-US" dirty="0"/>
              <a:t>Legislative and legal updates provided by MRSC, the Attorney General’s Office and your legal counsel</a:t>
            </a:r>
          </a:p>
          <a:p>
            <a:r>
              <a:rPr lang="en-US" dirty="0"/>
              <a:t>Fellow agencies – We are all in this together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975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67D48-2972-0FE3-6D46-6D5EA1B75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to conceptualize redactions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3B84F-9236-F0B9-DFCE-C9930016E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External Tools</a:t>
            </a:r>
          </a:p>
          <a:p>
            <a:pPr lvl="1"/>
            <a:r>
              <a:rPr lang="en-US" dirty="0"/>
              <a:t>RCW 42.5</a:t>
            </a:r>
          </a:p>
          <a:p>
            <a:pPr lvl="1"/>
            <a:r>
              <a:rPr lang="en-US" dirty="0"/>
              <a:t>MRSC guidance - Public Records Act for Washington Cities, Counties, and Special Purpose Districts</a:t>
            </a:r>
          </a:p>
          <a:p>
            <a:r>
              <a:rPr lang="en-US" dirty="0"/>
              <a:t>Internal Tools</a:t>
            </a:r>
          </a:p>
          <a:p>
            <a:pPr lvl="1"/>
            <a:r>
              <a:rPr lang="en-US" dirty="0"/>
              <a:t>Exemption code key</a:t>
            </a:r>
          </a:p>
          <a:p>
            <a:pPr lvl="2"/>
            <a:r>
              <a:rPr lang="en-US" dirty="0"/>
              <a:t>Keyed listing of known exemptions for your agency</a:t>
            </a:r>
          </a:p>
          <a:p>
            <a:pPr lvl="1"/>
            <a:r>
              <a:rPr lang="en-US" dirty="0"/>
              <a:t>“Local exemption code key”</a:t>
            </a:r>
          </a:p>
          <a:p>
            <a:pPr lvl="2"/>
            <a:r>
              <a:rPr lang="en-US" dirty="0"/>
              <a:t>Similar to a local retention schedule, the most commonly used exemptions.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043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21578-2D6B-E4E8-09A6-BFBD1A0CC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of information can be important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481B5-D577-50D6-B263-710584EB5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information is exempt from disclosure no matter the context or location of the information:</a:t>
            </a:r>
          </a:p>
          <a:p>
            <a:pPr lvl="1"/>
            <a:r>
              <a:rPr lang="en-US" dirty="0"/>
              <a:t>Social security numbers</a:t>
            </a:r>
          </a:p>
          <a:p>
            <a:pPr lvl="1"/>
            <a:r>
              <a:rPr lang="en-US" dirty="0"/>
              <a:t>Credit or debit card number</a:t>
            </a:r>
          </a:p>
          <a:p>
            <a:r>
              <a:rPr lang="en-US" dirty="0"/>
              <a:t>Requestor is requesting records about themselves or a dependent</a:t>
            </a:r>
          </a:p>
          <a:p>
            <a:pPr lvl="1"/>
            <a:r>
              <a:rPr lang="en-US" dirty="0"/>
              <a:t>Likely no need to redact information as the requestor already has that information</a:t>
            </a:r>
          </a:p>
          <a:p>
            <a:r>
              <a:rPr lang="en-US" dirty="0"/>
              <a:t>Request is for a list of names and intent is commercial use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44265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ushVTI">
  <a:themeElements>
    <a:clrScheme name="AnalogousFromLightSeedRightStep">
      <a:dk1>
        <a:srgbClr val="000000"/>
      </a:dk1>
      <a:lt1>
        <a:srgbClr val="FFFFFF"/>
      </a:lt1>
      <a:dk2>
        <a:srgbClr val="213B38"/>
      </a:dk2>
      <a:lt2>
        <a:srgbClr val="E2E8E2"/>
      </a:lt2>
      <a:accent1>
        <a:srgbClr val="CB90C8"/>
      </a:accent1>
      <a:accent2>
        <a:srgbClr val="C0799F"/>
      </a:accent2>
      <a:accent3>
        <a:srgbClr val="CB9198"/>
      </a:accent3>
      <a:accent4>
        <a:srgbClr val="C08E79"/>
      </a:accent4>
      <a:accent5>
        <a:srgbClr val="B2A27C"/>
      </a:accent5>
      <a:accent6>
        <a:srgbClr val="A1A96A"/>
      </a:accent6>
      <a:hlink>
        <a:srgbClr val="568F59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6128</TotalTime>
  <Words>1777</Words>
  <Application>Microsoft Office PowerPoint</Application>
  <PresentationFormat>Widescreen</PresentationFormat>
  <Paragraphs>196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Century Gothic</vt:lpstr>
      <vt:lpstr>Garamond</vt:lpstr>
      <vt:lpstr>BrushVTI</vt:lpstr>
      <vt:lpstr>Organic</vt:lpstr>
      <vt:lpstr>Records Practical Skills</vt:lpstr>
      <vt:lpstr>Disclaimer</vt:lpstr>
      <vt:lpstr>Why we redact</vt:lpstr>
      <vt:lpstr>Baseline: records are presumed open to the public</vt:lpstr>
      <vt:lpstr>Philosophy of redaction</vt:lpstr>
      <vt:lpstr>Exemptions are found in State and Federal statutes</vt:lpstr>
      <vt:lpstr>Where can we find statutes containing exemptions? </vt:lpstr>
      <vt:lpstr>Tools to conceptualize redactions</vt:lpstr>
      <vt:lpstr>Context of information can be important </vt:lpstr>
      <vt:lpstr>Context of information can be important </vt:lpstr>
      <vt:lpstr>Exemption Code Key</vt:lpstr>
      <vt:lpstr>Exemption Code Key </vt:lpstr>
      <vt:lpstr>How do you know what to redact?</vt:lpstr>
      <vt:lpstr>Releasable information that makes you uncomfortable</vt:lpstr>
      <vt:lpstr>How we redact</vt:lpstr>
      <vt:lpstr>Starting redaction</vt:lpstr>
      <vt:lpstr>Some possible “gotchas”</vt:lpstr>
      <vt:lpstr>How do we redact a document?</vt:lpstr>
      <vt:lpstr>Common types of records to be redacted</vt:lpstr>
      <vt:lpstr>Textual records redaction with Adobe Acrobat</vt:lpstr>
      <vt:lpstr>Redaction with Adobe Acrobat – Starting the process</vt:lpstr>
      <vt:lpstr>Redaction with Adobe Acrobat - Properties</vt:lpstr>
      <vt:lpstr>Redaction with Adobe Acrobat - Marking</vt:lpstr>
      <vt:lpstr>Redaction with Adobe Acrobat - Marking</vt:lpstr>
      <vt:lpstr>Redaction with Adobe Acrobat - Applying</vt:lpstr>
      <vt:lpstr>Redaction with Adobe Acrobat – Other Tools</vt:lpstr>
      <vt:lpstr>Redaction with Adobe Acrobat – Other tools</vt:lpstr>
      <vt:lpstr>Redaction in other file formats</vt:lpstr>
      <vt:lpstr>Exemption/Withholding Logs</vt:lpstr>
      <vt:lpstr>Exemption/Withholding Logs</vt:lpstr>
      <vt:lpstr>Summary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Redaction Action</dc:title>
  <dc:creator>Mark Brockman</dc:creator>
  <cp:lastModifiedBy>Mark Brockman</cp:lastModifiedBy>
  <cp:revision>16</cp:revision>
  <cp:lastPrinted>2022-10-17T22:31:52Z</cp:lastPrinted>
  <dcterms:created xsi:type="dcterms:W3CDTF">2022-09-16T21:05:22Z</dcterms:created>
  <dcterms:modified xsi:type="dcterms:W3CDTF">2022-10-24T16:44:10Z</dcterms:modified>
</cp:coreProperties>
</file>