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3.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Layouts/slideLayout2.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4.xml" ContentType="application/vnd.openxmlformats-officedocument.presentationml.notesSlide+xml"/>
  <Override PartName="/ppt/slideLayouts/slideLayout15.xml" ContentType="application/vnd.openxmlformats-officedocument.presentationml.slideLayout+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24.xml" ContentType="application/vnd.openxmlformats-officedocument.presentationml.notesSlide+xml"/>
  <Override PartName="/ppt/slideLayouts/slideLayout17.xml" ContentType="application/vnd.openxmlformats-officedocument.presentationml.slideLayout+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diagrams/quickStyle1.xml" ContentType="application/vnd.openxmlformats-officedocument.drawingml.diagramStyle+xml"/>
  <Override PartName="/ppt/theme/theme2.xml" ContentType="application/vnd.openxmlformats-officedocument.them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diagrams/colors3.xml" ContentType="application/vnd.openxmlformats-officedocument.drawingml.diagramColors+xml"/>
  <Override PartName="/ppt/diagrams/layout2.xml" ContentType="application/vnd.openxmlformats-officedocument.drawingml.diagramLayout+xml"/>
  <Override PartName="/ppt/theme/theme1.xml" ContentType="application/vnd.openxmlformats-officedocument.theme+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Masters/notesMaster1.xml" ContentType="application/vnd.openxmlformats-officedocument.presentationml.notesMaster+xml"/>
  <Override PartName="/ppt/diagrams/colors4.xml" ContentType="application/vnd.openxmlformats-officedocument.drawingml.diagramColors+xml"/>
  <Override PartName="/ppt/diagrams/drawing4.xml" ContentType="application/vnd.ms-office.drawingml.diagramDrawing+xml"/>
  <Override PartName="/ppt/diagrams/layout4.xml" ContentType="application/vnd.openxmlformats-officedocument.drawingml.diagramLayout+xml"/>
  <Override PartName="/ppt/diagrams/quickStyle2.xml" ContentType="application/vnd.openxmlformats-officedocument.drawingml.diagramStyle+xml"/>
  <Override PartName="/ppt/diagrams/quickStyle4.xml" ContentType="application/vnd.openxmlformats-officedocument.drawingml.diagramStyle+xml"/>
  <Override PartName="/ppt/diagrams/drawing2.xml" ContentType="application/vnd.ms-office.drawingml.diagramDrawing+xml"/>
  <Override PartName="/ppt/diagrams/layout3.xml" ContentType="application/vnd.openxmlformats-officedocument.drawingml.diagramLayout+xml"/>
  <Override PartName="/ppt/diagrams/colors2.xml" ContentType="application/vnd.openxmlformats-officedocument.drawingml.diagramColors+xml"/>
  <Override PartName="/ppt/diagrams/drawing3.xml" ContentType="application/vnd.ms-office.drawingml.diagramDrawing+xml"/>
  <Override PartName="/ppt/diagrams/quickStyle3.xml" ContentType="application/vnd.openxmlformats-officedocument.drawingml.diagramStyl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sldIdLst>
    <p:sldId id="288" r:id="rId2"/>
    <p:sldId id="289" r:id="rId3"/>
    <p:sldId id="257" r:id="rId4"/>
    <p:sldId id="290" r:id="rId5"/>
    <p:sldId id="291" r:id="rId6"/>
    <p:sldId id="261" r:id="rId7"/>
    <p:sldId id="292" r:id="rId8"/>
    <p:sldId id="286" r:id="rId9"/>
    <p:sldId id="287" r:id="rId10"/>
    <p:sldId id="294" r:id="rId11"/>
    <p:sldId id="293" r:id="rId12"/>
    <p:sldId id="266" r:id="rId13"/>
    <p:sldId id="295" r:id="rId14"/>
    <p:sldId id="269" r:id="rId15"/>
    <p:sldId id="297" r:id="rId16"/>
    <p:sldId id="270" r:id="rId17"/>
    <p:sldId id="298" r:id="rId18"/>
    <p:sldId id="299" r:id="rId19"/>
    <p:sldId id="301" r:id="rId20"/>
    <p:sldId id="302" r:id="rId21"/>
    <p:sldId id="303" r:id="rId22"/>
    <p:sldId id="304" r:id="rId23"/>
    <p:sldId id="305" r:id="rId24"/>
    <p:sldId id="306" r:id="rId25"/>
    <p:sldId id="308" r:id="rId26"/>
    <p:sldId id="309" r:id="rId27"/>
    <p:sldId id="311" r:id="rId28"/>
    <p:sldId id="31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EB3"/>
    <a:srgbClr val="475B61"/>
    <a:srgbClr val="FFFF00"/>
    <a:srgbClr val="FFFF99"/>
    <a:srgbClr val="FFFFCC"/>
    <a:srgbClr val="9BA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5075" autoAdjust="0"/>
  </p:normalViewPr>
  <p:slideViewPr>
    <p:cSldViewPr snapToGrid="0">
      <p:cViewPr varScale="1">
        <p:scale>
          <a:sx n="58" d="100"/>
          <a:sy n="58" d="100"/>
        </p:scale>
        <p:origin x="45" y="3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65E16-90AD-4897-A585-227220F9D231}" type="doc">
      <dgm:prSet loTypeId="urn:microsoft.com/office/officeart/2018/5/layout/Centered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38685F9-5ABE-4B5D-93F5-377D3ADE2130}">
      <dgm:prSet/>
      <dgm:spPr/>
      <dgm:t>
        <a:bodyPr/>
        <a:lstStyle/>
        <a:p>
          <a:pPr>
            <a:defRPr b="1"/>
          </a:pPr>
          <a:r>
            <a:rPr lang="en-US" dirty="0">
              <a:latin typeface="Garamond" panose="02020404030301010803" pitchFamily="18" charset="0"/>
            </a:rPr>
            <a:t>Policies </a:t>
          </a:r>
          <a:r>
            <a:rPr lang="en-US" dirty="0" smtClean="0">
              <a:latin typeface="Garamond" panose="02020404030301010803" pitchFamily="18" charset="0"/>
            </a:rPr>
            <a:t>required</a:t>
          </a:r>
        </a:p>
        <a:p>
          <a:pPr>
            <a:defRPr b="1"/>
          </a:pPr>
          <a:r>
            <a:rPr lang="en-US" dirty="0" smtClean="0">
              <a:latin typeface="Garamond" panose="02020404030301010803" pitchFamily="18" charset="0"/>
            </a:rPr>
            <a:t>(RCW </a:t>
          </a:r>
          <a:r>
            <a:rPr lang="en-US" dirty="0">
              <a:latin typeface="Garamond" panose="02020404030301010803" pitchFamily="18" charset="0"/>
            </a:rPr>
            <a:t>10.109.010)</a:t>
          </a:r>
        </a:p>
      </dgm:t>
    </dgm:pt>
    <dgm:pt modelId="{F948F80D-067D-41D9-B9C9-9C5B0BF9ABBF}" type="parTrans" cxnId="{59881D1C-6CC2-4DDD-8D8D-20EFFE8D9CBB}">
      <dgm:prSet/>
      <dgm:spPr/>
      <dgm:t>
        <a:bodyPr/>
        <a:lstStyle/>
        <a:p>
          <a:endParaRPr lang="en-US"/>
        </a:p>
      </dgm:t>
    </dgm:pt>
    <dgm:pt modelId="{B1156563-0139-4B89-AEE2-134DA4A5DF62}" type="sibTrans" cxnId="{59881D1C-6CC2-4DDD-8D8D-20EFFE8D9CBB}">
      <dgm:prSet/>
      <dgm:spPr/>
      <dgm:t>
        <a:bodyPr/>
        <a:lstStyle/>
        <a:p>
          <a:endParaRPr lang="en-US"/>
        </a:p>
      </dgm:t>
    </dgm:pt>
    <dgm:pt modelId="{DFA9ACB9-AAF9-4456-8C9B-4B58213FED94}">
      <dgm:prSet custT="1"/>
      <dgm:spPr/>
      <dgm:t>
        <a:bodyPr/>
        <a:lstStyle/>
        <a:p>
          <a:r>
            <a:rPr lang="en-US" sz="1400" dirty="0">
              <a:latin typeface="Garamond" panose="02020404030301010803" pitchFamily="18" charset="0"/>
            </a:rPr>
            <a:t>Activation</a:t>
          </a:r>
        </a:p>
      </dgm:t>
    </dgm:pt>
    <dgm:pt modelId="{5615F953-084B-4915-B3B4-B6C02F1CE455}" type="parTrans" cxnId="{8184B5D9-6638-4E31-B682-73505BC26150}">
      <dgm:prSet/>
      <dgm:spPr/>
      <dgm:t>
        <a:bodyPr/>
        <a:lstStyle/>
        <a:p>
          <a:endParaRPr lang="en-US"/>
        </a:p>
      </dgm:t>
    </dgm:pt>
    <dgm:pt modelId="{89EF4EE6-518B-4699-B649-F6F1648EBA2A}" type="sibTrans" cxnId="{8184B5D9-6638-4E31-B682-73505BC26150}">
      <dgm:prSet/>
      <dgm:spPr/>
      <dgm:t>
        <a:bodyPr/>
        <a:lstStyle/>
        <a:p>
          <a:endParaRPr lang="en-US"/>
        </a:p>
      </dgm:t>
    </dgm:pt>
    <dgm:pt modelId="{261F5858-BB79-43D1-9C9D-C21751D24117}">
      <dgm:prSet custT="1"/>
      <dgm:spPr/>
      <dgm:t>
        <a:bodyPr/>
        <a:lstStyle/>
        <a:p>
          <a:r>
            <a:rPr lang="en-US" sz="1400" dirty="0">
              <a:latin typeface="Garamond" panose="02020404030301010803" pitchFamily="18" charset="0"/>
            </a:rPr>
            <a:t>Deactivation</a:t>
          </a:r>
        </a:p>
      </dgm:t>
    </dgm:pt>
    <dgm:pt modelId="{19EF01F1-1B1D-45B0-BC7D-D35828B3DDBA}" type="parTrans" cxnId="{833E6052-4569-4C11-BD6B-7F890189EDD4}">
      <dgm:prSet/>
      <dgm:spPr/>
      <dgm:t>
        <a:bodyPr/>
        <a:lstStyle/>
        <a:p>
          <a:endParaRPr lang="en-US"/>
        </a:p>
      </dgm:t>
    </dgm:pt>
    <dgm:pt modelId="{EA7D9B93-DF22-4B5E-9588-C9889B5B97EE}" type="sibTrans" cxnId="{833E6052-4569-4C11-BD6B-7F890189EDD4}">
      <dgm:prSet/>
      <dgm:spPr/>
      <dgm:t>
        <a:bodyPr/>
        <a:lstStyle/>
        <a:p>
          <a:endParaRPr lang="en-US"/>
        </a:p>
      </dgm:t>
    </dgm:pt>
    <dgm:pt modelId="{19522DBD-861D-41C1-A9E4-9B2F671FC043}">
      <dgm:prSet custT="1"/>
      <dgm:spPr/>
      <dgm:t>
        <a:bodyPr/>
        <a:lstStyle/>
        <a:p>
          <a:r>
            <a:rPr lang="en-US" sz="1400" dirty="0">
              <a:latin typeface="Garamond" panose="02020404030301010803" pitchFamily="18" charset="0"/>
            </a:rPr>
            <a:t>Notification of recording to the public</a:t>
          </a:r>
        </a:p>
      </dgm:t>
    </dgm:pt>
    <dgm:pt modelId="{71C421A8-9415-47FA-B8AF-122B3BA2D823}" type="parTrans" cxnId="{74D1A1F1-9E2B-46E7-87FF-2F244AB92F36}">
      <dgm:prSet/>
      <dgm:spPr/>
      <dgm:t>
        <a:bodyPr/>
        <a:lstStyle/>
        <a:p>
          <a:endParaRPr lang="en-US"/>
        </a:p>
      </dgm:t>
    </dgm:pt>
    <dgm:pt modelId="{AC8E93FA-76D0-43BD-AC5D-38F81F3EB312}" type="sibTrans" cxnId="{74D1A1F1-9E2B-46E7-87FF-2F244AB92F36}">
      <dgm:prSet/>
      <dgm:spPr/>
      <dgm:t>
        <a:bodyPr/>
        <a:lstStyle/>
        <a:p>
          <a:endParaRPr lang="en-US"/>
        </a:p>
      </dgm:t>
    </dgm:pt>
    <dgm:pt modelId="{F4D76DBD-712D-4F7B-A978-F7707C3050AD}">
      <dgm:prSet custT="1"/>
      <dgm:spPr/>
      <dgm:t>
        <a:bodyPr/>
        <a:lstStyle/>
        <a:p>
          <a:r>
            <a:rPr lang="en-US" sz="1400" dirty="0">
              <a:latin typeface="Garamond" panose="02020404030301010803" pitchFamily="18" charset="0"/>
            </a:rPr>
            <a:t>Officer training</a:t>
          </a:r>
        </a:p>
      </dgm:t>
    </dgm:pt>
    <dgm:pt modelId="{2A7B69AA-1D79-4014-BFDF-C9A4E6FB2151}" type="parTrans" cxnId="{D4A9B26F-30C3-4996-8EAF-C56F16B813C1}">
      <dgm:prSet/>
      <dgm:spPr/>
      <dgm:t>
        <a:bodyPr/>
        <a:lstStyle/>
        <a:p>
          <a:endParaRPr lang="en-US"/>
        </a:p>
      </dgm:t>
    </dgm:pt>
    <dgm:pt modelId="{80F2568C-89AA-44E6-A508-06C8496A0A97}" type="sibTrans" cxnId="{D4A9B26F-30C3-4996-8EAF-C56F16B813C1}">
      <dgm:prSet/>
      <dgm:spPr/>
      <dgm:t>
        <a:bodyPr/>
        <a:lstStyle/>
        <a:p>
          <a:endParaRPr lang="en-US"/>
        </a:p>
      </dgm:t>
    </dgm:pt>
    <dgm:pt modelId="{72DBB971-796B-4923-AD19-91559D81D45A}">
      <dgm:prSet custT="1"/>
      <dgm:spPr/>
      <dgm:t>
        <a:bodyPr/>
        <a:lstStyle/>
        <a:p>
          <a:r>
            <a:rPr lang="en-US" sz="1400" dirty="0">
              <a:latin typeface="Garamond" panose="02020404030301010803" pitchFamily="18" charset="0"/>
            </a:rPr>
            <a:t>Permissible access and disclosure</a:t>
          </a:r>
        </a:p>
      </dgm:t>
    </dgm:pt>
    <dgm:pt modelId="{5299A39F-2CA2-4382-8A29-713B4A2D4393}" type="parTrans" cxnId="{C7CDC57B-2CFD-4381-BD70-A4645A4AF934}">
      <dgm:prSet/>
      <dgm:spPr/>
      <dgm:t>
        <a:bodyPr/>
        <a:lstStyle/>
        <a:p>
          <a:endParaRPr lang="en-US"/>
        </a:p>
      </dgm:t>
    </dgm:pt>
    <dgm:pt modelId="{7FEE6635-1819-47D7-B439-5619D325F25F}" type="sibTrans" cxnId="{C7CDC57B-2CFD-4381-BD70-A4645A4AF934}">
      <dgm:prSet/>
      <dgm:spPr/>
      <dgm:t>
        <a:bodyPr/>
        <a:lstStyle/>
        <a:p>
          <a:endParaRPr lang="en-US"/>
        </a:p>
      </dgm:t>
    </dgm:pt>
    <dgm:pt modelId="{FD300F33-EB19-455B-925B-4AAFDF855246}">
      <dgm:prSet custT="1"/>
      <dgm:spPr/>
      <dgm:t>
        <a:bodyPr/>
        <a:lstStyle/>
        <a:p>
          <a:r>
            <a:rPr lang="en-US" sz="1400" dirty="0">
              <a:latin typeface="Garamond" panose="02020404030301010803" pitchFamily="18" charset="0"/>
            </a:rPr>
            <a:t>Preserving recordings</a:t>
          </a:r>
        </a:p>
      </dgm:t>
    </dgm:pt>
    <dgm:pt modelId="{49C1DE52-B00A-4505-92C5-1BF09C920CDF}" type="parTrans" cxnId="{5833CFC2-0B1B-45B3-93D2-6132EF49C68A}">
      <dgm:prSet/>
      <dgm:spPr/>
      <dgm:t>
        <a:bodyPr/>
        <a:lstStyle/>
        <a:p>
          <a:endParaRPr lang="en-US"/>
        </a:p>
      </dgm:t>
    </dgm:pt>
    <dgm:pt modelId="{CE386A7E-FEDB-4EC1-BBA6-605BAA198874}" type="sibTrans" cxnId="{5833CFC2-0B1B-45B3-93D2-6132EF49C68A}">
      <dgm:prSet/>
      <dgm:spPr/>
      <dgm:t>
        <a:bodyPr/>
        <a:lstStyle/>
        <a:p>
          <a:endParaRPr lang="en-US"/>
        </a:p>
      </dgm:t>
    </dgm:pt>
    <dgm:pt modelId="{C29B789D-D262-49A3-9F33-6B633C03653E}">
      <dgm:prSet/>
      <dgm:spPr/>
      <dgm:t>
        <a:bodyPr/>
        <a:lstStyle/>
        <a:p>
          <a:pPr>
            <a:defRPr b="1"/>
          </a:pPr>
          <a:r>
            <a:rPr lang="en-US" dirty="0">
              <a:latin typeface="Garamond" panose="02020404030301010803" pitchFamily="18" charset="0"/>
            </a:rPr>
            <a:t>Do you need to update your PRA policy?</a:t>
          </a:r>
        </a:p>
      </dgm:t>
    </dgm:pt>
    <dgm:pt modelId="{ADB82038-3992-4161-81D6-216C18BC4843}" type="parTrans" cxnId="{4EBAFB7E-6DD2-4B88-BFC4-E721D86C8057}">
      <dgm:prSet/>
      <dgm:spPr/>
      <dgm:t>
        <a:bodyPr/>
        <a:lstStyle/>
        <a:p>
          <a:endParaRPr lang="en-US"/>
        </a:p>
      </dgm:t>
    </dgm:pt>
    <dgm:pt modelId="{FFB50F3A-611D-4097-9032-93CF2B9AD39E}" type="sibTrans" cxnId="{4EBAFB7E-6DD2-4B88-BFC4-E721D86C8057}">
      <dgm:prSet/>
      <dgm:spPr/>
      <dgm:t>
        <a:bodyPr/>
        <a:lstStyle/>
        <a:p>
          <a:endParaRPr lang="en-US"/>
        </a:p>
      </dgm:t>
    </dgm:pt>
    <dgm:pt modelId="{E374C7AF-9065-40DF-AB57-DCC0C2EC94C2}">
      <dgm:prSet/>
      <dgm:spPr/>
      <dgm:t>
        <a:bodyPr/>
        <a:lstStyle/>
        <a:p>
          <a:pPr>
            <a:defRPr b="1"/>
          </a:pPr>
          <a:r>
            <a:rPr lang="en-US" dirty="0">
              <a:latin typeface="Garamond" panose="02020404030301010803" pitchFamily="18" charset="0"/>
            </a:rPr>
            <a:t>Have you anticipated the IT needs to support the recordings?</a:t>
          </a:r>
        </a:p>
      </dgm:t>
    </dgm:pt>
    <dgm:pt modelId="{C72B0121-94C4-442B-9695-F6E24ABED7CE}" type="parTrans" cxnId="{7AC24E59-A6B8-4D7D-A225-1BC2E36421DE}">
      <dgm:prSet/>
      <dgm:spPr/>
      <dgm:t>
        <a:bodyPr/>
        <a:lstStyle/>
        <a:p>
          <a:endParaRPr lang="en-US"/>
        </a:p>
      </dgm:t>
    </dgm:pt>
    <dgm:pt modelId="{011DD84E-49C1-4A40-9546-C84177E95E20}" type="sibTrans" cxnId="{7AC24E59-A6B8-4D7D-A225-1BC2E36421DE}">
      <dgm:prSet/>
      <dgm:spPr/>
      <dgm:t>
        <a:bodyPr/>
        <a:lstStyle/>
        <a:p>
          <a:endParaRPr lang="en-US"/>
        </a:p>
      </dgm:t>
    </dgm:pt>
    <dgm:pt modelId="{2483337D-E84C-45EB-87C9-C1CF7560B94F}">
      <dgm:prSet/>
      <dgm:spPr/>
      <dgm:t>
        <a:bodyPr/>
        <a:lstStyle/>
        <a:p>
          <a:pPr>
            <a:defRPr b="1"/>
          </a:pPr>
          <a:r>
            <a:rPr lang="en-US" dirty="0">
              <a:latin typeface="Garamond" panose="02020404030301010803" pitchFamily="18" charset="0"/>
            </a:rPr>
            <a:t>Do you have the staff necessary to timely provide records?</a:t>
          </a:r>
        </a:p>
      </dgm:t>
    </dgm:pt>
    <dgm:pt modelId="{F4B6B1FE-5BC4-4885-AE79-27A251A4C4A3}" type="parTrans" cxnId="{FB32FDA1-9417-4550-86B1-5FA3461C7563}">
      <dgm:prSet/>
      <dgm:spPr/>
      <dgm:t>
        <a:bodyPr/>
        <a:lstStyle/>
        <a:p>
          <a:endParaRPr lang="en-US"/>
        </a:p>
      </dgm:t>
    </dgm:pt>
    <dgm:pt modelId="{564B3859-C617-42F4-B087-A0763ABA969A}" type="sibTrans" cxnId="{FB32FDA1-9417-4550-86B1-5FA3461C7563}">
      <dgm:prSet/>
      <dgm:spPr/>
      <dgm:t>
        <a:bodyPr/>
        <a:lstStyle/>
        <a:p>
          <a:endParaRPr lang="en-US"/>
        </a:p>
      </dgm:t>
    </dgm:pt>
    <dgm:pt modelId="{72AEA7EC-6B1F-4E1B-ACFC-2F880E099E4A}" type="pres">
      <dgm:prSet presAssocID="{31A65E16-90AD-4897-A585-227220F9D231}" presName="root" presStyleCnt="0">
        <dgm:presLayoutVars>
          <dgm:dir/>
          <dgm:resizeHandles val="exact"/>
        </dgm:presLayoutVars>
      </dgm:prSet>
      <dgm:spPr/>
      <dgm:t>
        <a:bodyPr/>
        <a:lstStyle/>
        <a:p>
          <a:endParaRPr lang="en-US"/>
        </a:p>
      </dgm:t>
    </dgm:pt>
    <dgm:pt modelId="{0F58BC5B-46E1-42EC-BE62-27C9B43178B3}" type="pres">
      <dgm:prSet presAssocID="{038685F9-5ABE-4B5D-93F5-377D3ADE2130}" presName="compNode" presStyleCnt="0"/>
      <dgm:spPr/>
    </dgm:pt>
    <dgm:pt modelId="{6F4EB88B-9476-4C3F-A3C4-91FA52F8F359}" type="pres">
      <dgm:prSet presAssocID="{038685F9-5ABE-4B5D-93F5-377D3ADE213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Judge"/>
        </a:ext>
      </dgm:extLst>
    </dgm:pt>
    <dgm:pt modelId="{E1D85A42-1990-44D6-AD92-9EC6C7CE4199}" type="pres">
      <dgm:prSet presAssocID="{038685F9-5ABE-4B5D-93F5-377D3ADE2130}" presName="iconSpace" presStyleCnt="0"/>
      <dgm:spPr/>
    </dgm:pt>
    <dgm:pt modelId="{358B9337-6E01-44D5-82A5-4EF7110107C7}" type="pres">
      <dgm:prSet presAssocID="{038685F9-5ABE-4B5D-93F5-377D3ADE2130}" presName="parTx" presStyleLbl="revTx" presStyleIdx="0" presStyleCnt="8">
        <dgm:presLayoutVars>
          <dgm:chMax val="0"/>
          <dgm:chPref val="0"/>
        </dgm:presLayoutVars>
      </dgm:prSet>
      <dgm:spPr/>
      <dgm:t>
        <a:bodyPr/>
        <a:lstStyle/>
        <a:p>
          <a:endParaRPr lang="en-US"/>
        </a:p>
      </dgm:t>
    </dgm:pt>
    <dgm:pt modelId="{9397E2B3-9972-48E5-AD3D-F4BDE4F1C1B1}" type="pres">
      <dgm:prSet presAssocID="{038685F9-5ABE-4B5D-93F5-377D3ADE2130}" presName="txSpace" presStyleCnt="0"/>
      <dgm:spPr/>
    </dgm:pt>
    <dgm:pt modelId="{4C6A2876-3E51-47F7-8ACF-34BB68D057BF}" type="pres">
      <dgm:prSet presAssocID="{038685F9-5ABE-4B5D-93F5-377D3ADE2130}" presName="desTx" presStyleLbl="revTx" presStyleIdx="1" presStyleCnt="8">
        <dgm:presLayoutVars/>
      </dgm:prSet>
      <dgm:spPr/>
      <dgm:t>
        <a:bodyPr/>
        <a:lstStyle/>
        <a:p>
          <a:endParaRPr lang="en-US"/>
        </a:p>
      </dgm:t>
    </dgm:pt>
    <dgm:pt modelId="{FDFB8EDE-CE5E-481C-ABAB-8117C798D8C7}" type="pres">
      <dgm:prSet presAssocID="{B1156563-0139-4B89-AEE2-134DA4A5DF62}" presName="sibTrans" presStyleCnt="0"/>
      <dgm:spPr/>
    </dgm:pt>
    <dgm:pt modelId="{5C26723B-8BDF-4A1D-A895-F60AAB082270}" type="pres">
      <dgm:prSet presAssocID="{C29B789D-D262-49A3-9F33-6B633C03653E}" presName="compNode" presStyleCnt="0"/>
      <dgm:spPr/>
    </dgm:pt>
    <dgm:pt modelId="{E01BD7F5-D78F-4C2F-A32D-81CA7E91D340}" type="pres">
      <dgm:prSet presAssocID="{C29B789D-D262-49A3-9F33-6B633C03653E}" presName="iconRect" presStyleLbl="node1" presStyleIdx="1" presStyleCnt="4"/>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Document"/>
        </a:ext>
      </dgm:extLst>
    </dgm:pt>
    <dgm:pt modelId="{DC64A943-E985-44CE-863F-AB76D3CD7E86}" type="pres">
      <dgm:prSet presAssocID="{C29B789D-D262-49A3-9F33-6B633C03653E}" presName="iconSpace" presStyleCnt="0"/>
      <dgm:spPr/>
    </dgm:pt>
    <dgm:pt modelId="{ED7699AE-B9D8-4853-8AED-7B73B0D644EB}" type="pres">
      <dgm:prSet presAssocID="{C29B789D-D262-49A3-9F33-6B633C03653E}" presName="parTx" presStyleLbl="revTx" presStyleIdx="2" presStyleCnt="8">
        <dgm:presLayoutVars>
          <dgm:chMax val="0"/>
          <dgm:chPref val="0"/>
        </dgm:presLayoutVars>
      </dgm:prSet>
      <dgm:spPr/>
      <dgm:t>
        <a:bodyPr/>
        <a:lstStyle/>
        <a:p>
          <a:endParaRPr lang="en-US"/>
        </a:p>
      </dgm:t>
    </dgm:pt>
    <dgm:pt modelId="{543EB913-014B-4F8A-9970-EFE405E915C6}" type="pres">
      <dgm:prSet presAssocID="{C29B789D-D262-49A3-9F33-6B633C03653E}" presName="txSpace" presStyleCnt="0"/>
      <dgm:spPr/>
    </dgm:pt>
    <dgm:pt modelId="{A76A5F15-CE43-498E-83F9-8D49FA1568FA}" type="pres">
      <dgm:prSet presAssocID="{C29B789D-D262-49A3-9F33-6B633C03653E}" presName="desTx" presStyleLbl="revTx" presStyleIdx="3" presStyleCnt="8">
        <dgm:presLayoutVars/>
      </dgm:prSet>
      <dgm:spPr/>
    </dgm:pt>
    <dgm:pt modelId="{46BC77A4-7015-4C49-A578-198E8F163088}" type="pres">
      <dgm:prSet presAssocID="{FFB50F3A-611D-4097-9032-93CF2B9AD39E}" presName="sibTrans" presStyleCnt="0"/>
      <dgm:spPr/>
    </dgm:pt>
    <dgm:pt modelId="{315597F2-B218-44B0-A021-94B2F22BBEE8}" type="pres">
      <dgm:prSet presAssocID="{E374C7AF-9065-40DF-AB57-DCC0C2EC94C2}" presName="compNode" presStyleCnt="0"/>
      <dgm:spPr/>
    </dgm:pt>
    <dgm:pt modelId="{66F2D850-140C-4264-8338-68A91D75B4AB}" type="pres">
      <dgm:prSet presAssocID="{E374C7AF-9065-40DF-AB57-DCC0C2EC94C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Podcast"/>
        </a:ext>
      </dgm:extLst>
    </dgm:pt>
    <dgm:pt modelId="{3F0C4642-2454-429F-BB30-3FF57BDA2E83}" type="pres">
      <dgm:prSet presAssocID="{E374C7AF-9065-40DF-AB57-DCC0C2EC94C2}" presName="iconSpace" presStyleCnt="0"/>
      <dgm:spPr/>
    </dgm:pt>
    <dgm:pt modelId="{F1DF2FAF-6C4B-4B6F-B8D4-46C1F9198D92}" type="pres">
      <dgm:prSet presAssocID="{E374C7AF-9065-40DF-AB57-DCC0C2EC94C2}" presName="parTx" presStyleLbl="revTx" presStyleIdx="4" presStyleCnt="8">
        <dgm:presLayoutVars>
          <dgm:chMax val="0"/>
          <dgm:chPref val="0"/>
        </dgm:presLayoutVars>
      </dgm:prSet>
      <dgm:spPr/>
      <dgm:t>
        <a:bodyPr/>
        <a:lstStyle/>
        <a:p>
          <a:endParaRPr lang="en-US"/>
        </a:p>
      </dgm:t>
    </dgm:pt>
    <dgm:pt modelId="{C719E89A-4BA4-46BC-AE34-2FB70726486C}" type="pres">
      <dgm:prSet presAssocID="{E374C7AF-9065-40DF-AB57-DCC0C2EC94C2}" presName="txSpace" presStyleCnt="0"/>
      <dgm:spPr/>
    </dgm:pt>
    <dgm:pt modelId="{44500D90-D0CB-4FBA-9B99-D6DAC8D9DEBE}" type="pres">
      <dgm:prSet presAssocID="{E374C7AF-9065-40DF-AB57-DCC0C2EC94C2}" presName="desTx" presStyleLbl="revTx" presStyleIdx="5" presStyleCnt="8">
        <dgm:presLayoutVars/>
      </dgm:prSet>
      <dgm:spPr/>
    </dgm:pt>
    <dgm:pt modelId="{550F0EE4-AA5C-49C4-84E0-2A2EEBF8A925}" type="pres">
      <dgm:prSet presAssocID="{011DD84E-49C1-4A40-9546-C84177E95E20}" presName="sibTrans" presStyleCnt="0"/>
      <dgm:spPr/>
    </dgm:pt>
    <dgm:pt modelId="{D140918A-462A-48A9-AF35-A8FA91C70C0E}" type="pres">
      <dgm:prSet presAssocID="{2483337D-E84C-45EB-87C9-C1CF7560B94F}" presName="compNode" presStyleCnt="0"/>
      <dgm:spPr/>
    </dgm:pt>
    <dgm:pt modelId="{49E2EA05-A1BA-4B2B-9499-74EC4A0A6B4F}" type="pres">
      <dgm:prSet presAssocID="{2483337D-E84C-45EB-87C9-C1CF7560B94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Stopwatch"/>
        </a:ext>
      </dgm:extLst>
    </dgm:pt>
    <dgm:pt modelId="{9B66D1F1-7074-44B0-8B0A-3106D3E4B557}" type="pres">
      <dgm:prSet presAssocID="{2483337D-E84C-45EB-87C9-C1CF7560B94F}" presName="iconSpace" presStyleCnt="0"/>
      <dgm:spPr/>
    </dgm:pt>
    <dgm:pt modelId="{091BB504-A2D3-4C0A-96B2-D7022090B862}" type="pres">
      <dgm:prSet presAssocID="{2483337D-E84C-45EB-87C9-C1CF7560B94F}" presName="parTx" presStyleLbl="revTx" presStyleIdx="6" presStyleCnt="8">
        <dgm:presLayoutVars>
          <dgm:chMax val="0"/>
          <dgm:chPref val="0"/>
        </dgm:presLayoutVars>
      </dgm:prSet>
      <dgm:spPr/>
      <dgm:t>
        <a:bodyPr/>
        <a:lstStyle/>
        <a:p>
          <a:endParaRPr lang="en-US"/>
        </a:p>
      </dgm:t>
    </dgm:pt>
    <dgm:pt modelId="{26CA1F4A-DF70-40A7-B921-22F3D67F00AA}" type="pres">
      <dgm:prSet presAssocID="{2483337D-E84C-45EB-87C9-C1CF7560B94F}" presName="txSpace" presStyleCnt="0"/>
      <dgm:spPr/>
    </dgm:pt>
    <dgm:pt modelId="{8C58F436-30C5-49E6-8CC6-F2B12B882248}" type="pres">
      <dgm:prSet presAssocID="{2483337D-E84C-45EB-87C9-C1CF7560B94F}" presName="desTx" presStyleLbl="revTx" presStyleIdx="7" presStyleCnt="8">
        <dgm:presLayoutVars/>
      </dgm:prSet>
      <dgm:spPr/>
    </dgm:pt>
  </dgm:ptLst>
  <dgm:cxnLst>
    <dgm:cxn modelId="{9E3CA82F-4BA9-4AAE-9818-3CA4AFD98666}" type="presOf" srcId="{72DBB971-796B-4923-AD19-91559D81D45A}" destId="{4C6A2876-3E51-47F7-8ACF-34BB68D057BF}" srcOrd="0" destOrd="4" presId="urn:microsoft.com/office/officeart/2018/5/layout/CenteredIconLabelDescriptionList"/>
    <dgm:cxn modelId="{692E4A6E-ED95-40B0-9C6A-F1EA30B6A464}" type="presOf" srcId="{FD300F33-EB19-455B-925B-4AAFDF855246}" destId="{4C6A2876-3E51-47F7-8ACF-34BB68D057BF}" srcOrd="0" destOrd="5" presId="urn:microsoft.com/office/officeart/2018/5/layout/CenteredIconLabelDescriptionList"/>
    <dgm:cxn modelId="{5833CFC2-0B1B-45B3-93D2-6132EF49C68A}" srcId="{038685F9-5ABE-4B5D-93F5-377D3ADE2130}" destId="{FD300F33-EB19-455B-925B-4AAFDF855246}" srcOrd="5" destOrd="0" parTransId="{49C1DE52-B00A-4505-92C5-1BF09C920CDF}" sibTransId="{CE386A7E-FEDB-4EC1-BBA6-605BAA198874}"/>
    <dgm:cxn modelId="{28C8C7B5-EB9B-41D3-B6BA-BC8EE37617DF}" type="presOf" srcId="{2483337D-E84C-45EB-87C9-C1CF7560B94F}" destId="{091BB504-A2D3-4C0A-96B2-D7022090B862}" srcOrd="0" destOrd="0" presId="urn:microsoft.com/office/officeart/2018/5/layout/CenteredIconLabelDescriptionList"/>
    <dgm:cxn modelId="{11A08281-98B0-4A46-948A-9F691B08C43C}" type="presOf" srcId="{19522DBD-861D-41C1-A9E4-9B2F671FC043}" destId="{4C6A2876-3E51-47F7-8ACF-34BB68D057BF}" srcOrd="0" destOrd="2" presId="urn:microsoft.com/office/officeart/2018/5/layout/CenteredIconLabelDescriptionList"/>
    <dgm:cxn modelId="{C7CDC57B-2CFD-4381-BD70-A4645A4AF934}" srcId="{038685F9-5ABE-4B5D-93F5-377D3ADE2130}" destId="{72DBB971-796B-4923-AD19-91559D81D45A}" srcOrd="4" destOrd="0" parTransId="{5299A39F-2CA2-4382-8A29-713B4A2D4393}" sibTransId="{7FEE6635-1819-47D7-B439-5619D325F25F}"/>
    <dgm:cxn modelId="{B60933F0-B6A1-4ED2-BD2C-42D200742755}" type="presOf" srcId="{DFA9ACB9-AAF9-4456-8C9B-4B58213FED94}" destId="{4C6A2876-3E51-47F7-8ACF-34BB68D057BF}" srcOrd="0" destOrd="0" presId="urn:microsoft.com/office/officeart/2018/5/layout/CenteredIconLabelDescriptionList"/>
    <dgm:cxn modelId="{7AC24E59-A6B8-4D7D-A225-1BC2E36421DE}" srcId="{31A65E16-90AD-4897-A585-227220F9D231}" destId="{E374C7AF-9065-40DF-AB57-DCC0C2EC94C2}" srcOrd="2" destOrd="0" parTransId="{C72B0121-94C4-442B-9695-F6E24ABED7CE}" sibTransId="{011DD84E-49C1-4A40-9546-C84177E95E20}"/>
    <dgm:cxn modelId="{4EBAFB7E-6DD2-4B88-BFC4-E721D86C8057}" srcId="{31A65E16-90AD-4897-A585-227220F9D231}" destId="{C29B789D-D262-49A3-9F33-6B633C03653E}" srcOrd="1" destOrd="0" parTransId="{ADB82038-3992-4161-81D6-216C18BC4843}" sibTransId="{FFB50F3A-611D-4097-9032-93CF2B9AD39E}"/>
    <dgm:cxn modelId="{94202696-007F-431D-9771-8F93F2776204}" type="presOf" srcId="{E374C7AF-9065-40DF-AB57-DCC0C2EC94C2}" destId="{F1DF2FAF-6C4B-4B6F-B8D4-46C1F9198D92}" srcOrd="0" destOrd="0" presId="urn:microsoft.com/office/officeart/2018/5/layout/CenteredIconLabelDescriptionList"/>
    <dgm:cxn modelId="{59881D1C-6CC2-4DDD-8D8D-20EFFE8D9CBB}" srcId="{31A65E16-90AD-4897-A585-227220F9D231}" destId="{038685F9-5ABE-4B5D-93F5-377D3ADE2130}" srcOrd="0" destOrd="0" parTransId="{F948F80D-067D-41D9-B9C9-9C5B0BF9ABBF}" sibTransId="{B1156563-0139-4B89-AEE2-134DA4A5DF62}"/>
    <dgm:cxn modelId="{74D1A1F1-9E2B-46E7-87FF-2F244AB92F36}" srcId="{038685F9-5ABE-4B5D-93F5-377D3ADE2130}" destId="{19522DBD-861D-41C1-A9E4-9B2F671FC043}" srcOrd="2" destOrd="0" parTransId="{71C421A8-9415-47FA-B8AF-122B3BA2D823}" sibTransId="{AC8E93FA-76D0-43BD-AC5D-38F81F3EB312}"/>
    <dgm:cxn modelId="{168084E7-1393-48C3-80E8-7D91A728D08C}" type="presOf" srcId="{C29B789D-D262-49A3-9F33-6B633C03653E}" destId="{ED7699AE-B9D8-4853-8AED-7B73B0D644EB}" srcOrd="0" destOrd="0" presId="urn:microsoft.com/office/officeart/2018/5/layout/CenteredIconLabelDescriptionList"/>
    <dgm:cxn modelId="{9D32DA10-F538-40D0-A624-AEE34479AF3B}" type="presOf" srcId="{261F5858-BB79-43D1-9C9D-C21751D24117}" destId="{4C6A2876-3E51-47F7-8ACF-34BB68D057BF}" srcOrd="0" destOrd="1" presId="urn:microsoft.com/office/officeart/2018/5/layout/CenteredIconLabelDescriptionList"/>
    <dgm:cxn modelId="{8184B5D9-6638-4E31-B682-73505BC26150}" srcId="{038685F9-5ABE-4B5D-93F5-377D3ADE2130}" destId="{DFA9ACB9-AAF9-4456-8C9B-4B58213FED94}" srcOrd="0" destOrd="0" parTransId="{5615F953-084B-4915-B3B4-B6C02F1CE455}" sibTransId="{89EF4EE6-518B-4699-B649-F6F1648EBA2A}"/>
    <dgm:cxn modelId="{FB32FDA1-9417-4550-86B1-5FA3461C7563}" srcId="{31A65E16-90AD-4897-A585-227220F9D231}" destId="{2483337D-E84C-45EB-87C9-C1CF7560B94F}" srcOrd="3" destOrd="0" parTransId="{F4B6B1FE-5BC4-4885-AE79-27A251A4C4A3}" sibTransId="{564B3859-C617-42F4-B087-A0763ABA969A}"/>
    <dgm:cxn modelId="{D4A9B26F-30C3-4996-8EAF-C56F16B813C1}" srcId="{038685F9-5ABE-4B5D-93F5-377D3ADE2130}" destId="{F4D76DBD-712D-4F7B-A978-F7707C3050AD}" srcOrd="3" destOrd="0" parTransId="{2A7B69AA-1D79-4014-BFDF-C9A4E6FB2151}" sibTransId="{80F2568C-89AA-44E6-A508-06C8496A0A97}"/>
    <dgm:cxn modelId="{8F4A1B22-3D90-4AA0-B394-8C53E9FAE58E}" type="presOf" srcId="{31A65E16-90AD-4897-A585-227220F9D231}" destId="{72AEA7EC-6B1F-4E1B-ACFC-2F880E099E4A}" srcOrd="0" destOrd="0" presId="urn:microsoft.com/office/officeart/2018/5/layout/CenteredIconLabelDescriptionList"/>
    <dgm:cxn modelId="{09FB45DA-7775-4688-96A6-F56A3BF017FA}" type="presOf" srcId="{038685F9-5ABE-4B5D-93F5-377D3ADE2130}" destId="{358B9337-6E01-44D5-82A5-4EF7110107C7}" srcOrd="0" destOrd="0" presId="urn:microsoft.com/office/officeart/2018/5/layout/CenteredIconLabelDescriptionList"/>
    <dgm:cxn modelId="{833E6052-4569-4C11-BD6B-7F890189EDD4}" srcId="{038685F9-5ABE-4B5D-93F5-377D3ADE2130}" destId="{261F5858-BB79-43D1-9C9D-C21751D24117}" srcOrd="1" destOrd="0" parTransId="{19EF01F1-1B1D-45B0-BC7D-D35828B3DDBA}" sibTransId="{EA7D9B93-DF22-4B5E-9588-C9889B5B97EE}"/>
    <dgm:cxn modelId="{80060317-A193-421C-A363-38A7BCA02D4A}" type="presOf" srcId="{F4D76DBD-712D-4F7B-A978-F7707C3050AD}" destId="{4C6A2876-3E51-47F7-8ACF-34BB68D057BF}" srcOrd="0" destOrd="3" presId="urn:microsoft.com/office/officeart/2018/5/layout/CenteredIconLabelDescriptionList"/>
    <dgm:cxn modelId="{FB944C5D-E9FB-40CA-8BBC-739BA87945DB}" type="presParOf" srcId="{72AEA7EC-6B1F-4E1B-ACFC-2F880E099E4A}" destId="{0F58BC5B-46E1-42EC-BE62-27C9B43178B3}" srcOrd="0" destOrd="0" presId="urn:microsoft.com/office/officeart/2018/5/layout/CenteredIconLabelDescriptionList"/>
    <dgm:cxn modelId="{2B772776-1D9C-4EB0-ACDE-FEF41D46C30C}" type="presParOf" srcId="{0F58BC5B-46E1-42EC-BE62-27C9B43178B3}" destId="{6F4EB88B-9476-4C3F-A3C4-91FA52F8F359}" srcOrd="0" destOrd="0" presId="urn:microsoft.com/office/officeart/2018/5/layout/CenteredIconLabelDescriptionList"/>
    <dgm:cxn modelId="{95A40B6E-FD87-4205-9332-7576DBA9577B}" type="presParOf" srcId="{0F58BC5B-46E1-42EC-BE62-27C9B43178B3}" destId="{E1D85A42-1990-44D6-AD92-9EC6C7CE4199}" srcOrd="1" destOrd="0" presId="urn:microsoft.com/office/officeart/2018/5/layout/CenteredIconLabelDescriptionList"/>
    <dgm:cxn modelId="{13922D2C-D3B9-4CF9-9BED-A4FD796A4D1B}" type="presParOf" srcId="{0F58BC5B-46E1-42EC-BE62-27C9B43178B3}" destId="{358B9337-6E01-44D5-82A5-4EF7110107C7}" srcOrd="2" destOrd="0" presId="urn:microsoft.com/office/officeart/2018/5/layout/CenteredIconLabelDescriptionList"/>
    <dgm:cxn modelId="{C13A0D41-FFC3-48A1-8076-7673EC1EDF25}" type="presParOf" srcId="{0F58BC5B-46E1-42EC-BE62-27C9B43178B3}" destId="{9397E2B3-9972-48E5-AD3D-F4BDE4F1C1B1}" srcOrd="3" destOrd="0" presId="urn:microsoft.com/office/officeart/2018/5/layout/CenteredIconLabelDescriptionList"/>
    <dgm:cxn modelId="{1E88B178-9CD2-48EE-9442-2F1BB6BE369C}" type="presParOf" srcId="{0F58BC5B-46E1-42EC-BE62-27C9B43178B3}" destId="{4C6A2876-3E51-47F7-8ACF-34BB68D057BF}" srcOrd="4" destOrd="0" presId="urn:microsoft.com/office/officeart/2018/5/layout/CenteredIconLabelDescriptionList"/>
    <dgm:cxn modelId="{8262846B-2BE7-4136-96F1-744998E77C78}" type="presParOf" srcId="{72AEA7EC-6B1F-4E1B-ACFC-2F880E099E4A}" destId="{FDFB8EDE-CE5E-481C-ABAB-8117C798D8C7}" srcOrd="1" destOrd="0" presId="urn:microsoft.com/office/officeart/2018/5/layout/CenteredIconLabelDescriptionList"/>
    <dgm:cxn modelId="{F4C58F0D-E88A-4A75-A800-A6B286044E87}" type="presParOf" srcId="{72AEA7EC-6B1F-4E1B-ACFC-2F880E099E4A}" destId="{5C26723B-8BDF-4A1D-A895-F60AAB082270}" srcOrd="2" destOrd="0" presId="urn:microsoft.com/office/officeart/2018/5/layout/CenteredIconLabelDescriptionList"/>
    <dgm:cxn modelId="{025C3214-CF2E-44D7-A7AC-C1E8BC2E91EB}" type="presParOf" srcId="{5C26723B-8BDF-4A1D-A895-F60AAB082270}" destId="{E01BD7F5-D78F-4C2F-A32D-81CA7E91D340}" srcOrd="0" destOrd="0" presId="urn:microsoft.com/office/officeart/2018/5/layout/CenteredIconLabelDescriptionList"/>
    <dgm:cxn modelId="{3F3709A1-C9DF-4264-960F-53BD3036ACA1}" type="presParOf" srcId="{5C26723B-8BDF-4A1D-A895-F60AAB082270}" destId="{DC64A943-E985-44CE-863F-AB76D3CD7E86}" srcOrd="1" destOrd="0" presId="urn:microsoft.com/office/officeart/2018/5/layout/CenteredIconLabelDescriptionList"/>
    <dgm:cxn modelId="{6B5A2B69-9270-4C47-8393-CDE0395D8BC1}" type="presParOf" srcId="{5C26723B-8BDF-4A1D-A895-F60AAB082270}" destId="{ED7699AE-B9D8-4853-8AED-7B73B0D644EB}" srcOrd="2" destOrd="0" presId="urn:microsoft.com/office/officeart/2018/5/layout/CenteredIconLabelDescriptionList"/>
    <dgm:cxn modelId="{F7CABCE5-AC87-4744-B083-55AD5B34D173}" type="presParOf" srcId="{5C26723B-8BDF-4A1D-A895-F60AAB082270}" destId="{543EB913-014B-4F8A-9970-EFE405E915C6}" srcOrd="3" destOrd="0" presId="urn:microsoft.com/office/officeart/2018/5/layout/CenteredIconLabelDescriptionList"/>
    <dgm:cxn modelId="{0E5061FE-6454-4D6E-A18B-CF79E0556399}" type="presParOf" srcId="{5C26723B-8BDF-4A1D-A895-F60AAB082270}" destId="{A76A5F15-CE43-498E-83F9-8D49FA1568FA}" srcOrd="4" destOrd="0" presId="urn:microsoft.com/office/officeart/2018/5/layout/CenteredIconLabelDescriptionList"/>
    <dgm:cxn modelId="{137B6D12-4284-40B0-91B5-EE2DF8ECD0DC}" type="presParOf" srcId="{72AEA7EC-6B1F-4E1B-ACFC-2F880E099E4A}" destId="{46BC77A4-7015-4C49-A578-198E8F163088}" srcOrd="3" destOrd="0" presId="urn:microsoft.com/office/officeart/2018/5/layout/CenteredIconLabelDescriptionList"/>
    <dgm:cxn modelId="{6D09D00D-401E-4041-8156-8820CA4139EB}" type="presParOf" srcId="{72AEA7EC-6B1F-4E1B-ACFC-2F880E099E4A}" destId="{315597F2-B218-44B0-A021-94B2F22BBEE8}" srcOrd="4" destOrd="0" presId="urn:microsoft.com/office/officeart/2018/5/layout/CenteredIconLabelDescriptionList"/>
    <dgm:cxn modelId="{31852AEA-D7DC-4EFE-B08A-DF72EB14A61D}" type="presParOf" srcId="{315597F2-B218-44B0-A021-94B2F22BBEE8}" destId="{66F2D850-140C-4264-8338-68A91D75B4AB}" srcOrd="0" destOrd="0" presId="urn:microsoft.com/office/officeart/2018/5/layout/CenteredIconLabelDescriptionList"/>
    <dgm:cxn modelId="{7CD0867F-BBAB-414E-B69E-1F0E30BEF833}" type="presParOf" srcId="{315597F2-B218-44B0-A021-94B2F22BBEE8}" destId="{3F0C4642-2454-429F-BB30-3FF57BDA2E83}" srcOrd="1" destOrd="0" presId="urn:microsoft.com/office/officeart/2018/5/layout/CenteredIconLabelDescriptionList"/>
    <dgm:cxn modelId="{EA1172A8-C9EA-4895-89BF-874988DC9D2A}" type="presParOf" srcId="{315597F2-B218-44B0-A021-94B2F22BBEE8}" destId="{F1DF2FAF-6C4B-4B6F-B8D4-46C1F9198D92}" srcOrd="2" destOrd="0" presId="urn:microsoft.com/office/officeart/2018/5/layout/CenteredIconLabelDescriptionList"/>
    <dgm:cxn modelId="{8B8E3F44-9ACD-401C-A712-A49446C8A42A}" type="presParOf" srcId="{315597F2-B218-44B0-A021-94B2F22BBEE8}" destId="{C719E89A-4BA4-46BC-AE34-2FB70726486C}" srcOrd="3" destOrd="0" presId="urn:microsoft.com/office/officeart/2018/5/layout/CenteredIconLabelDescriptionList"/>
    <dgm:cxn modelId="{07699DDB-3DB0-47BD-A1EB-39E2630C3363}" type="presParOf" srcId="{315597F2-B218-44B0-A021-94B2F22BBEE8}" destId="{44500D90-D0CB-4FBA-9B99-D6DAC8D9DEBE}" srcOrd="4" destOrd="0" presId="urn:microsoft.com/office/officeart/2018/5/layout/CenteredIconLabelDescriptionList"/>
    <dgm:cxn modelId="{3119E5D2-FC0F-4092-B348-0E324CE500B2}" type="presParOf" srcId="{72AEA7EC-6B1F-4E1B-ACFC-2F880E099E4A}" destId="{550F0EE4-AA5C-49C4-84E0-2A2EEBF8A925}" srcOrd="5" destOrd="0" presId="urn:microsoft.com/office/officeart/2018/5/layout/CenteredIconLabelDescriptionList"/>
    <dgm:cxn modelId="{C32090C5-DEAD-417A-B72D-821D96951006}" type="presParOf" srcId="{72AEA7EC-6B1F-4E1B-ACFC-2F880E099E4A}" destId="{D140918A-462A-48A9-AF35-A8FA91C70C0E}" srcOrd="6" destOrd="0" presId="urn:microsoft.com/office/officeart/2018/5/layout/CenteredIconLabelDescriptionList"/>
    <dgm:cxn modelId="{C03A5E81-EC24-435D-93BC-36289728B9DC}" type="presParOf" srcId="{D140918A-462A-48A9-AF35-A8FA91C70C0E}" destId="{49E2EA05-A1BA-4B2B-9499-74EC4A0A6B4F}" srcOrd="0" destOrd="0" presId="urn:microsoft.com/office/officeart/2018/5/layout/CenteredIconLabelDescriptionList"/>
    <dgm:cxn modelId="{6BED025A-FB6F-4EDC-99BA-378B9B14E0AA}" type="presParOf" srcId="{D140918A-462A-48A9-AF35-A8FA91C70C0E}" destId="{9B66D1F1-7074-44B0-8B0A-3106D3E4B557}" srcOrd="1" destOrd="0" presId="urn:microsoft.com/office/officeart/2018/5/layout/CenteredIconLabelDescriptionList"/>
    <dgm:cxn modelId="{C7CCCC67-06DF-41B9-A6B9-E7949E5A4A77}" type="presParOf" srcId="{D140918A-462A-48A9-AF35-A8FA91C70C0E}" destId="{091BB504-A2D3-4C0A-96B2-D7022090B862}" srcOrd="2" destOrd="0" presId="urn:microsoft.com/office/officeart/2018/5/layout/CenteredIconLabelDescriptionList"/>
    <dgm:cxn modelId="{30013344-FC46-4745-96DE-BE1AC04BBBC8}" type="presParOf" srcId="{D140918A-462A-48A9-AF35-A8FA91C70C0E}" destId="{26CA1F4A-DF70-40A7-B921-22F3D67F00AA}" srcOrd="3" destOrd="0" presId="urn:microsoft.com/office/officeart/2018/5/layout/CenteredIconLabelDescriptionList"/>
    <dgm:cxn modelId="{5AE467EC-788A-41D5-A88A-C0F14BD7FFB0}" type="presParOf" srcId="{D140918A-462A-48A9-AF35-A8FA91C70C0E}" destId="{8C58F436-30C5-49E6-8CC6-F2B12B88224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738109-4AFD-40F0-B3DF-5E8D3D9527D1}"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F68EFEA6-036E-43C3-923A-15A18CD3194A}">
      <dgm:prSet/>
      <dgm:spPr/>
      <dgm:t>
        <a:bodyPr/>
        <a:lstStyle/>
        <a:p>
          <a:r>
            <a:rPr lang="en-US" b="1" dirty="0">
              <a:latin typeface="Garamond" panose="02020404030301010803" pitchFamily="18" charset="0"/>
            </a:rPr>
            <a:t>Requirements per RCW 42.56.240 (14)(d)(l-iv):</a:t>
          </a:r>
        </a:p>
      </dgm:t>
    </dgm:pt>
    <dgm:pt modelId="{B0F1AAA3-4FD2-488C-B8E4-63DB445F59D1}" type="parTrans" cxnId="{D1507EA4-EEEF-4B94-8998-0226C56E80A8}">
      <dgm:prSet/>
      <dgm:spPr/>
      <dgm:t>
        <a:bodyPr/>
        <a:lstStyle/>
        <a:p>
          <a:endParaRPr lang="en-US"/>
        </a:p>
      </dgm:t>
    </dgm:pt>
    <dgm:pt modelId="{4C2F584F-5BB1-46D1-9630-54E0327C4E99}" type="sibTrans" cxnId="{D1507EA4-EEEF-4B94-8998-0226C56E80A8}">
      <dgm:prSet/>
      <dgm:spPr/>
      <dgm:t>
        <a:bodyPr/>
        <a:lstStyle/>
        <a:p>
          <a:endParaRPr lang="en-US"/>
        </a:p>
      </dgm:t>
    </dgm:pt>
    <dgm:pt modelId="{24053822-BED5-466F-8355-25C2755AFB3E}">
      <dgm:prSet/>
      <dgm:spPr/>
      <dgm:t>
        <a:bodyPr/>
        <a:lstStyle/>
        <a:p>
          <a:r>
            <a:rPr lang="en-US" b="1" dirty="0">
              <a:latin typeface="Garamond" panose="02020404030301010803" pitchFamily="18" charset="0"/>
            </a:rPr>
            <a:t>Name of a person(s) involved in the incident;</a:t>
          </a:r>
        </a:p>
      </dgm:t>
    </dgm:pt>
    <dgm:pt modelId="{C70ACD62-2894-4C4E-AE96-E8870FFAE707}" type="parTrans" cxnId="{B471DB57-4A0A-4C73-BE5D-A45C358025DC}">
      <dgm:prSet/>
      <dgm:spPr/>
      <dgm:t>
        <a:bodyPr/>
        <a:lstStyle/>
        <a:p>
          <a:endParaRPr lang="en-US"/>
        </a:p>
      </dgm:t>
    </dgm:pt>
    <dgm:pt modelId="{E2923C92-2521-4BB9-9B3F-5ED55F541D45}" type="sibTrans" cxnId="{B471DB57-4A0A-4C73-BE5D-A45C358025DC}">
      <dgm:prSet/>
      <dgm:spPr/>
      <dgm:t>
        <a:bodyPr/>
        <a:lstStyle/>
        <a:p>
          <a:endParaRPr lang="en-US"/>
        </a:p>
      </dgm:t>
    </dgm:pt>
    <dgm:pt modelId="{DAC98219-2F36-4BF3-9987-AB6471DEB7FD}">
      <dgm:prSet/>
      <dgm:spPr/>
      <dgm:t>
        <a:bodyPr/>
        <a:lstStyle/>
        <a:p>
          <a:r>
            <a:rPr lang="en-US" b="1" dirty="0">
              <a:latin typeface="Garamond" panose="02020404030301010803" pitchFamily="18" charset="0"/>
            </a:rPr>
            <a:t>Incident or case number;</a:t>
          </a:r>
        </a:p>
      </dgm:t>
    </dgm:pt>
    <dgm:pt modelId="{CC0A5C67-01C2-4D42-8738-E78A843044FB}" type="parTrans" cxnId="{FBD6BE8E-6769-41B3-8892-B86BF06D6F6D}">
      <dgm:prSet/>
      <dgm:spPr/>
      <dgm:t>
        <a:bodyPr/>
        <a:lstStyle/>
        <a:p>
          <a:endParaRPr lang="en-US"/>
        </a:p>
      </dgm:t>
    </dgm:pt>
    <dgm:pt modelId="{926AADB5-FA15-43DA-806A-3A4807A9A2D1}" type="sibTrans" cxnId="{FBD6BE8E-6769-41B3-8892-B86BF06D6F6D}">
      <dgm:prSet/>
      <dgm:spPr/>
      <dgm:t>
        <a:bodyPr/>
        <a:lstStyle/>
        <a:p>
          <a:endParaRPr lang="en-US"/>
        </a:p>
      </dgm:t>
    </dgm:pt>
    <dgm:pt modelId="{9D4C6841-5E87-4367-A609-481CD420D7E4}">
      <dgm:prSet/>
      <dgm:spPr/>
      <dgm:t>
        <a:bodyPr/>
        <a:lstStyle/>
        <a:p>
          <a:r>
            <a:rPr lang="en-US" b="1" dirty="0">
              <a:latin typeface="Garamond" panose="02020404030301010803" pitchFamily="18" charset="0"/>
            </a:rPr>
            <a:t>Date, time, and location of the incident(s); or</a:t>
          </a:r>
        </a:p>
      </dgm:t>
    </dgm:pt>
    <dgm:pt modelId="{E7C94B63-8AE5-4CFA-8503-819008922824}" type="parTrans" cxnId="{1741F913-A9BD-4CE7-AB0D-87E557D5D355}">
      <dgm:prSet/>
      <dgm:spPr/>
      <dgm:t>
        <a:bodyPr/>
        <a:lstStyle/>
        <a:p>
          <a:endParaRPr lang="en-US"/>
        </a:p>
      </dgm:t>
    </dgm:pt>
    <dgm:pt modelId="{46B6227E-ACDA-4AEE-A392-D4A151523B20}" type="sibTrans" cxnId="{1741F913-A9BD-4CE7-AB0D-87E557D5D355}">
      <dgm:prSet/>
      <dgm:spPr/>
      <dgm:t>
        <a:bodyPr/>
        <a:lstStyle/>
        <a:p>
          <a:endParaRPr lang="en-US"/>
        </a:p>
      </dgm:t>
    </dgm:pt>
    <dgm:pt modelId="{703B208B-82C3-4974-8563-BDE5D2742206}">
      <dgm:prSet/>
      <dgm:spPr/>
      <dgm:t>
        <a:bodyPr/>
        <a:lstStyle/>
        <a:p>
          <a:r>
            <a:rPr lang="en-US" b="1" dirty="0">
              <a:latin typeface="Garamond" panose="02020404030301010803" pitchFamily="18" charset="0"/>
            </a:rPr>
            <a:t>Identify a law enforcement or corrections officer involved in the incident(s). </a:t>
          </a:r>
        </a:p>
      </dgm:t>
    </dgm:pt>
    <dgm:pt modelId="{82CFB499-E323-45B9-8593-2EA49109D466}" type="parTrans" cxnId="{45E3CE1D-115C-4C85-8983-F442B96FEEC5}">
      <dgm:prSet/>
      <dgm:spPr/>
      <dgm:t>
        <a:bodyPr/>
        <a:lstStyle/>
        <a:p>
          <a:endParaRPr lang="en-US"/>
        </a:p>
      </dgm:t>
    </dgm:pt>
    <dgm:pt modelId="{3505CA66-11F7-426D-96D8-4A33E22800F0}" type="sibTrans" cxnId="{45E3CE1D-115C-4C85-8983-F442B96FEEC5}">
      <dgm:prSet/>
      <dgm:spPr/>
      <dgm:t>
        <a:bodyPr/>
        <a:lstStyle/>
        <a:p>
          <a:endParaRPr lang="en-US"/>
        </a:p>
      </dgm:t>
    </dgm:pt>
    <dgm:pt modelId="{E05988F5-0BEC-4735-B14D-254B6691E6AE}" type="pres">
      <dgm:prSet presAssocID="{29738109-4AFD-40F0-B3DF-5E8D3D9527D1}" presName="vert0" presStyleCnt="0">
        <dgm:presLayoutVars>
          <dgm:dir/>
          <dgm:animOne val="branch"/>
          <dgm:animLvl val="lvl"/>
        </dgm:presLayoutVars>
      </dgm:prSet>
      <dgm:spPr/>
      <dgm:t>
        <a:bodyPr/>
        <a:lstStyle/>
        <a:p>
          <a:endParaRPr lang="en-US"/>
        </a:p>
      </dgm:t>
    </dgm:pt>
    <dgm:pt modelId="{4B72B93E-4656-4EE5-872B-46373BCFD199}" type="pres">
      <dgm:prSet presAssocID="{F68EFEA6-036E-43C3-923A-15A18CD3194A}" presName="thickLine" presStyleLbl="alignNode1" presStyleIdx="0" presStyleCnt="5"/>
      <dgm:spPr/>
    </dgm:pt>
    <dgm:pt modelId="{25F94127-A781-48C2-8AC0-FB3571F09C4A}" type="pres">
      <dgm:prSet presAssocID="{F68EFEA6-036E-43C3-923A-15A18CD3194A}" presName="horz1" presStyleCnt="0"/>
      <dgm:spPr/>
    </dgm:pt>
    <dgm:pt modelId="{6AD8516B-92E3-4DA0-A82D-5D44E2BBD388}" type="pres">
      <dgm:prSet presAssocID="{F68EFEA6-036E-43C3-923A-15A18CD3194A}" presName="tx1" presStyleLbl="revTx" presStyleIdx="0" presStyleCnt="5"/>
      <dgm:spPr/>
      <dgm:t>
        <a:bodyPr/>
        <a:lstStyle/>
        <a:p>
          <a:endParaRPr lang="en-US"/>
        </a:p>
      </dgm:t>
    </dgm:pt>
    <dgm:pt modelId="{ACE047BA-74DB-4E8B-90B9-59F3B8ED332F}" type="pres">
      <dgm:prSet presAssocID="{F68EFEA6-036E-43C3-923A-15A18CD3194A}" presName="vert1" presStyleCnt="0"/>
      <dgm:spPr/>
    </dgm:pt>
    <dgm:pt modelId="{4FD755AC-3D4D-448B-8257-C6CEA5FABE8D}" type="pres">
      <dgm:prSet presAssocID="{24053822-BED5-466F-8355-25C2755AFB3E}" presName="thickLine" presStyleLbl="alignNode1" presStyleIdx="1" presStyleCnt="5"/>
      <dgm:spPr/>
    </dgm:pt>
    <dgm:pt modelId="{C9323096-8F05-44C2-AD92-2DEEDB5361AA}" type="pres">
      <dgm:prSet presAssocID="{24053822-BED5-466F-8355-25C2755AFB3E}" presName="horz1" presStyleCnt="0"/>
      <dgm:spPr/>
    </dgm:pt>
    <dgm:pt modelId="{3B3A7416-6E00-4063-BE85-068F20A7E005}" type="pres">
      <dgm:prSet presAssocID="{24053822-BED5-466F-8355-25C2755AFB3E}" presName="tx1" presStyleLbl="revTx" presStyleIdx="1" presStyleCnt="5"/>
      <dgm:spPr/>
      <dgm:t>
        <a:bodyPr/>
        <a:lstStyle/>
        <a:p>
          <a:endParaRPr lang="en-US"/>
        </a:p>
      </dgm:t>
    </dgm:pt>
    <dgm:pt modelId="{132A82FE-420E-4DB3-8A2B-B033114BF5E5}" type="pres">
      <dgm:prSet presAssocID="{24053822-BED5-466F-8355-25C2755AFB3E}" presName="vert1" presStyleCnt="0"/>
      <dgm:spPr/>
    </dgm:pt>
    <dgm:pt modelId="{05549B12-4ABA-42EE-B176-FB26999D77C8}" type="pres">
      <dgm:prSet presAssocID="{DAC98219-2F36-4BF3-9987-AB6471DEB7FD}" presName="thickLine" presStyleLbl="alignNode1" presStyleIdx="2" presStyleCnt="5"/>
      <dgm:spPr/>
    </dgm:pt>
    <dgm:pt modelId="{023BF4C7-A052-49BE-950B-18BF14815F62}" type="pres">
      <dgm:prSet presAssocID="{DAC98219-2F36-4BF3-9987-AB6471DEB7FD}" presName="horz1" presStyleCnt="0"/>
      <dgm:spPr/>
    </dgm:pt>
    <dgm:pt modelId="{6FDEEED2-1EFE-4ECD-A98E-0A438321A71D}" type="pres">
      <dgm:prSet presAssocID="{DAC98219-2F36-4BF3-9987-AB6471DEB7FD}" presName="tx1" presStyleLbl="revTx" presStyleIdx="2" presStyleCnt="5"/>
      <dgm:spPr/>
      <dgm:t>
        <a:bodyPr/>
        <a:lstStyle/>
        <a:p>
          <a:endParaRPr lang="en-US"/>
        </a:p>
      </dgm:t>
    </dgm:pt>
    <dgm:pt modelId="{BCEED26D-BD4F-49F1-8393-B07887711BEB}" type="pres">
      <dgm:prSet presAssocID="{DAC98219-2F36-4BF3-9987-AB6471DEB7FD}" presName="vert1" presStyleCnt="0"/>
      <dgm:spPr/>
    </dgm:pt>
    <dgm:pt modelId="{E71CCFED-F7D7-45B8-B051-F50E8BA20FB2}" type="pres">
      <dgm:prSet presAssocID="{9D4C6841-5E87-4367-A609-481CD420D7E4}" presName="thickLine" presStyleLbl="alignNode1" presStyleIdx="3" presStyleCnt="5"/>
      <dgm:spPr/>
    </dgm:pt>
    <dgm:pt modelId="{12212EAA-67EE-47BB-B629-4744E0C7B1F8}" type="pres">
      <dgm:prSet presAssocID="{9D4C6841-5E87-4367-A609-481CD420D7E4}" presName="horz1" presStyleCnt="0"/>
      <dgm:spPr/>
    </dgm:pt>
    <dgm:pt modelId="{3D5D3188-1DE7-4CE1-8018-A979EE54172C}" type="pres">
      <dgm:prSet presAssocID="{9D4C6841-5E87-4367-A609-481CD420D7E4}" presName="tx1" presStyleLbl="revTx" presStyleIdx="3" presStyleCnt="5"/>
      <dgm:spPr/>
      <dgm:t>
        <a:bodyPr/>
        <a:lstStyle/>
        <a:p>
          <a:endParaRPr lang="en-US"/>
        </a:p>
      </dgm:t>
    </dgm:pt>
    <dgm:pt modelId="{B7B4E4C1-3E7A-412D-BBA5-391A47E15C6B}" type="pres">
      <dgm:prSet presAssocID="{9D4C6841-5E87-4367-A609-481CD420D7E4}" presName="vert1" presStyleCnt="0"/>
      <dgm:spPr/>
    </dgm:pt>
    <dgm:pt modelId="{66B20F8A-378E-411D-B966-CBE3191881C0}" type="pres">
      <dgm:prSet presAssocID="{703B208B-82C3-4974-8563-BDE5D2742206}" presName="thickLine" presStyleLbl="alignNode1" presStyleIdx="4" presStyleCnt="5"/>
      <dgm:spPr/>
    </dgm:pt>
    <dgm:pt modelId="{4F7BF55D-DAA9-456A-A1D3-895A52AEAD1E}" type="pres">
      <dgm:prSet presAssocID="{703B208B-82C3-4974-8563-BDE5D2742206}" presName="horz1" presStyleCnt="0"/>
      <dgm:spPr/>
    </dgm:pt>
    <dgm:pt modelId="{A155725D-94E7-4658-A5D4-6910FF42FB31}" type="pres">
      <dgm:prSet presAssocID="{703B208B-82C3-4974-8563-BDE5D2742206}" presName="tx1" presStyleLbl="revTx" presStyleIdx="4" presStyleCnt="5"/>
      <dgm:spPr/>
      <dgm:t>
        <a:bodyPr/>
        <a:lstStyle/>
        <a:p>
          <a:endParaRPr lang="en-US"/>
        </a:p>
      </dgm:t>
    </dgm:pt>
    <dgm:pt modelId="{F6E1B9AD-4D01-4B45-A63F-7C8B043FC7B5}" type="pres">
      <dgm:prSet presAssocID="{703B208B-82C3-4974-8563-BDE5D2742206}" presName="vert1" presStyleCnt="0"/>
      <dgm:spPr/>
    </dgm:pt>
  </dgm:ptLst>
  <dgm:cxnLst>
    <dgm:cxn modelId="{B99F457B-11FC-4503-9316-AA54251C801B}" type="presOf" srcId="{DAC98219-2F36-4BF3-9987-AB6471DEB7FD}" destId="{6FDEEED2-1EFE-4ECD-A98E-0A438321A71D}" srcOrd="0" destOrd="0" presId="urn:microsoft.com/office/officeart/2008/layout/LinedList"/>
    <dgm:cxn modelId="{1C549BF4-1466-455D-AB74-7CB374D5E7B8}" type="presOf" srcId="{703B208B-82C3-4974-8563-BDE5D2742206}" destId="{A155725D-94E7-4658-A5D4-6910FF42FB31}" srcOrd="0" destOrd="0" presId="urn:microsoft.com/office/officeart/2008/layout/LinedList"/>
    <dgm:cxn modelId="{844409FA-2345-46E2-9A14-379F5C32D87D}" type="presOf" srcId="{9D4C6841-5E87-4367-A609-481CD420D7E4}" destId="{3D5D3188-1DE7-4CE1-8018-A979EE54172C}" srcOrd="0" destOrd="0" presId="urn:microsoft.com/office/officeart/2008/layout/LinedList"/>
    <dgm:cxn modelId="{44B9D9F7-373E-4387-9527-AB0779A9F06E}" type="presOf" srcId="{24053822-BED5-466F-8355-25C2755AFB3E}" destId="{3B3A7416-6E00-4063-BE85-068F20A7E005}" srcOrd="0" destOrd="0" presId="urn:microsoft.com/office/officeart/2008/layout/LinedList"/>
    <dgm:cxn modelId="{3D00C477-2FCF-45BC-8FAF-A41D4ABEA81B}" type="presOf" srcId="{29738109-4AFD-40F0-B3DF-5E8D3D9527D1}" destId="{E05988F5-0BEC-4735-B14D-254B6691E6AE}" srcOrd="0" destOrd="0" presId="urn:microsoft.com/office/officeart/2008/layout/LinedList"/>
    <dgm:cxn modelId="{45E3CE1D-115C-4C85-8983-F442B96FEEC5}" srcId="{29738109-4AFD-40F0-B3DF-5E8D3D9527D1}" destId="{703B208B-82C3-4974-8563-BDE5D2742206}" srcOrd="4" destOrd="0" parTransId="{82CFB499-E323-45B9-8593-2EA49109D466}" sibTransId="{3505CA66-11F7-426D-96D8-4A33E22800F0}"/>
    <dgm:cxn modelId="{D1507EA4-EEEF-4B94-8998-0226C56E80A8}" srcId="{29738109-4AFD-40F0-B3DF-5E8D3D9527D1}" destId="{F68EFEA6-036E-43C3-923A-15A18CD3194A}" srcOrd="0" destOrd="0" parTransId="{B0F1AAA3-4FD2-488C-B8E4-63DB445F59D1}" sibTransId="{4C2F584F-5BB1-46D1-9630-54E0327C4E99}"/>
    <dgm:cxn modelId="{1741F913-A9BD-4CE7-AB0D-87E557D5D355}" srcId="{29738109-4AFD-40F0-B3DF-5E8D3D9527D1}" destId="{9D4C6841-5E87-4367-A609-481CD420D7E4}" srcOrd="3" destOrd="0" parTransId="{E7C94B63-8AE5-4CFA-8503-819008922824}" sibTransId="{46B6227E-ACDA-4AEE-A392-D4A151523B20}"/>
    <dgm:cxn modelId="{FBD6BE8E-6769-41B3-8892-B86BF06D6F6D}" srcId="{29738109-4AFD-40F0-B3DF-5E8D3D9527D1}" destId="{DAC98219-2F36-4BF3-9987-AB6471DEB7FD}" srcOrd="2" destOrd="0" parTransId="{CC0A5C67-01C2-4D42-8738-E78A843044FB}" sibTransId="{926AADB5-FA15-43DA-806A-3A4807A9A2D1}"/>
    <dgm:cxn modelId="{28AC6326-FD73-45AC-91E1-0411354AA3A9}" type="presOf" srcId="{F68EFEA6-036E-43C3-923A-15A18CD3194A}" destId="{6AD8516B-92E3-4DA0-A82D-5D44E2BBD388}" srcOrd="0" destOrd="0" presId="urn:microsoft.com/office/officeart/2008/layout/LinedList"/>
    <dgm:cxn modelId="{B471DB57-4A0A-4C73-BE5D-A45C358025DC}" srcId="{29738109-4AFD-40F0-B3DF-5E8D3D9527D1}" destId="{24053822-BED5-466F-8355-25C2755AFB3E}" srcOrd="1" destOrd="0" parTransId="{C70ACD62-2894-4C4E-AE96-E8870FFAE707}" sibTransId="{E2923C92-2521-4BB9-9B3F-5ED55F541D45}"/>
    <dgm:cxn modelId="{40161E97-424C-447A-820E-8E0EAF49AB53}" type="presParOf" srcId="{E05988F5-0BEC-4735-B14D-254B6691E6AE}" destId="{4B72B93E-4656-4EE5-872B-46373BCFD199}" srcOrd="0" destOrd="0" presId="urn:microsoft.com/office/officeart/2008/layout/LinedList"/>
    <dgm:cxn modelId="{808EBA63-925B-4265-BE81-90B76734548E}" type="presParOf" srcId="{E05988F5-0BEC-4735-B14D-254B6691E6AE}" destId="{25F94127-A781-48C2-8AC0-FB3571F09C4A}" srcOrd="1" destOrd="0" presId="urn:microsoft.com/office/officeart/2008/layout/LinedList"/>
    <dgm:cxn modelId="{9351AC07-D0E7-415B-A992-B11BA73F1CEA}" type="presParOf" srcId="{25F94127-A781-48C2-8AC0-FB3571F09C4A}" destId="{6AD8516B-92E3-4DA0-A82D-5D44E2BBD388}" srcOrd="0" destOrd="0" presId="urn:microsoft.com/office/officeart/2008/layout/LinedList"/>
    <dgm:cxn modelId="{5FE164BE-21A2-456B-B169-7BF969FA2DB3}" type="presParOf" srcId="{25F94127-A781-48C2-8AC0-FB3571F09C4A}" destId="{ACE047BA-74DB-4E8B-90B9-59F3B8ED332F}" srcOrd="1" destOrd="0" presId="urn:microsoft.com/office/officeart/2008/layout/LinedList"/>
    <dgm:cxn modelId="{9B7BC34A-54D6-42DB-9428-DC8330E362B3}" type="presParOf" srcId="{E05988F5-0BEC-4735-B14D-254B6691E6AE}" destId="{4FD755AC-3D4D-448B-8257-C6CEA5FABE8D}" srcOrd="2" destOrd="0" presId="urn:microsoft.com/office/officeart/2008/layout/LinedList"/>
    <dgm:cxn modelId="{5BC273B2-F51D-43B0-9BF0-D1D3F764BBF8}" type="presParOf" srcId="{E05988F5-0BEC-4735-B14D-254B6691E6AE}" destId="{C9323096-8F05-44C2-AD92-2DEEDB5361AA}" srcOrd="3" destOrd="0" presId="urn:microsoft.com/office/officeart/2008/layout/LinedList"/>
    <dgm:cxn modelId="{8DCA171A-96BB-4568-B4FA-C3B945B0C7F8}" type="presParOf" srcId="{C9323096-8F05-44C2-AD92-2DEEDB5361AA}" destId="{3B3A7416-6E00-4063-BE85-068F20A7E005}" srcOrd="0" destOrd="0" presId="urn:microsoft.com/office/officeart/2008/layout/LinedList"/>
    <dgm:cxn modelId="{4E440E3A-7C9E-46CB-A08D-C72A394E1A4E}" type="presParOf" srcId="{C9323096-8F05-44C2-AD92-2DEEDB5361AA}" destId="{132A82FE-420E-4DB3-8A2B-B033114BF5E5}" srcOrd="1" destOrd="0" presId="urn:microsoft.com/office/officeart/2008/layout/LinedList"/>
    <dgm:cxn modelId="{2B04E584-AB53-491E-A781-65463E89C387}" type="presParOf" srcId="{E05988F5-0BEC-4735-B14D-254B6691E6AE}" destId="{05549B12-4ABA-42EE-B176-FB26999D77C8}" srcOrd="4" destOrd="0" presId="urn:microsoft.com/office/officeart/2008/layout/LinedList"/>
    <dgm:cxn modelId="{A09338BE-E6F1-4383-8BED-D26AC0DF39CF}" type="presParOf" srcId="{E05988F5-0BEC-4735-B14D-254B6691E6AE}" destId="{023BF4C7-A052-49BE-950B-18BF14815F62}" srcOrd="5" destOrd="0" presId="urn:microsoft.com/office/officeart/2008/layout/LinedList"/>
    <dgm:cxn modelId="{F3B2D01D-7A26-444B-997A-8F4804384041}" type="presParOf" srcId="{023BF4C7-A052-49BE-950B-18BF14815F62}" destId="{6FDEEED2-1EFE-4ECD-A98E-0A438321A71D}" srcOrd="0" destOrd="0" presId="urn:microsoft.com/office/officeart/2008/layout/LinedList"/>
    <dgm:cxn modelId="{6F8D2709-BFC5-4573-BCCE-FCC9522431EA}" type="presParOf" srcId="{023BF4C7-A052-49BE-950B-18BF14815F62}" destId="{BCEED26D-BD4F-49F1-8393-B07887711BEB}" srcOrd="1" destOrd="0" presId="urn:microsoft.com/office/officeart/2008/layout/LinedList"/>
    <dgm:cxn modelId="{178D5235-888C-41C1-A05B-68BE9AA85FF2}" type="presParOf" srcId="{E05988F5-0BEC-4735-B14D-254B6691E6AE}" destId="{E71CCFED-F7D7-45B8-B051-F50E8BA20FB2}" srcOrd="6" destOrd="0" presId="urn:microsoft.com/office/officeart/2008/layout/LinedList"/>
    <dgm:cxn modelId="{C33726C9-7BBA-4273-A069-809A9239432F}" type="presParOf" srcId="{E05988F5-0BEC-4735-B14D-254B6691E6AE}" destId="{12212EAA-67EE-47BB-B629-4744E0C7B1F8}" srcOrd="7" destOrd="0" presId="urn:microsoft.com/office/officeart/2008/layout/LinedList"/>
    <dgm:cxn modelId="{0F028310-EA9C-4F4A-98E7-851F83B3D1F9}" type="presParOf" srcId="{12212EAA-67EE-47BB-B629-4744E0C7B1F8}" destId="{3D5D3188-1DE7-4CE1-8018-A979EE54172C}" srcOrd="0" destOrd="0" presId="urn:microsoft.com/office/officeart/2008/layout/LinedList"/>
    <dgm:cxn modelId="{F9E117BA-E364-4DCF-9771-77A6B53EEFEE}" type="presParOf" srcId="{12212EAA-67EE-47BB-B629-4744E0C7B1F8}" destId="{B7B4E4C1-3E7A-412D-BBA5-391A47E15C6B}" srcOrd="1" destOrd="0" presId="urn:microsoft.com/office/officeart/2008/layout/LinedList"/>
    <dgm:cxn modelId="{55EEBFDF-956B-4A58-8A0A-834506676276}" type="presParOf" srcId="{E05988F5-0BEC-4735-B14D-254B6691E6AE}" destId="{66B20F8A-378E-411D-B966-CBE3191881C0}" srcOrd="8" destOrd="0" presId="urn:microsoft.com/office/officeart/2008/layout/LinedList"/>
    <dgm:cxn modelId="{3C1BA514-2D7C-4677-A6E2-376F4DF0CE99}" type="presParOf" srcId="{E05988F5-0BEC-4735-B14D-254B6691E6AE}" destId="{4F7BF55D-DAA9-456A-A1D3-895A52AEAD1E}" srcOrd="9" destOrd="0" presId="urn:microsoft.com/office/officeart/2008/layout/LinedList"/>
    <dgm:cxn modelId="{8E246A2F-E7A0-4CCA-9B20-88A2FDB7BA74}" type="presParOf" srcId="{4F7BF55D-DAA9-456A-A1D3-895A52AEAD1E}" destId="{A155725D-94E7-4658-A5D4-6910FF42FB31}" srcOrd="0" destOrd="0" presId="urn:microsoft.com/office/officeart/2008/layout/LinedList"/>
    <dgm:cxn modelId="{D0119520-AB9C-488E-AC38-AE9646BA3753}" type="presParOf" srcId="{4F7BF55D-DAA9-456A-A1D3-895A52AEAD1E}" destId="{F6E1B9AD-4D01-4B45-A63F-7C8B043FC7B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CFC9E6-4CB5-4D14-940A-8E2C0425C788}"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BB0CD06E-E242-4D97-AE0F-5FC4064422BD}">
      <dgm:prSet/>
      <dgm:spPr/>
      <dgm:t>
        <a:bodyPr anchor="ctr"/>
        <a:lstStyle/>
        <a:p>
          <a:r>
            <a:rPr lang="en-US" b="1" dirty="0">
              <a:latin typeface="Garamond" panose="02020404030301010803" pitchFamily="18" charset="0"/>
            </a:rPr>
            <a:t>Policy that requires officers to upload, save, and tag their recorded videos at the end of their shift</a:t>
          </a:r>
          <a:r>
            <a:rPr lang="en-US" dirty="0"/>
            <a:t>.</a:t>
          </a:r>
        </a:p>
      </dgm:t>
    </dgm:pt>
    <dgm:pt modelId="{351A72DF-AD40-4ABB-81BD-72D8D7746F1B}" type="parTrans" cxnId="{E231B9FC-1650-4E24-ABE7-1970D8785D45}">
      <dgm:prSet/>
      <dgm:spPr/>
      <dgm:t>
        <a:bodyPr/>
        <a:lstStyle/>
        <a:p>
          <a:endParaRPr lang="en-US"/>
        </a:p>
      </dgm:t>
    </dgm:pt>
    <dgm:pt modelId="{588EA6D3-6232-4EFC-A69B-6D9E3E8D342B}" type="sibTrans" cxnId="{E231B9FC-1650-4E24-ABE7-1970D8785D45}">
      <dgm:prSet/>
      <dgm:spPr/>
      <dgm:t>
        <a:bodyPr/>
        <a:lstStyle/>
        <a:p>
          <a:endParaRPr lang="en-US"/>
        </a:p>
      </dgm:t>
    </dgm:pt>
    <dgm:pt modelId="{BCBBF8EF-C854-4EC1-A56E-BBF6EEC8F632}">
      <dgm:prSet/>
      <dgm:spPr/>
      <dgm:t>
        <a:bodyPr anchor="ctr"/>
        <a:lstStyle/>
        <a:p>
          <a:pPr algn="l"/>
          <a:r>
            <a:rPr lang="en-US" b="1" dirty="0">
              <a:latin typeface="Garamond" panose="02020404030301010803" pitchFamily="18" charset="0"/>
            </a:rPr>
            <a:t>No concern with videos being overwritten due to the policy and Consent Decree</a:t>
          </a:r>
          <a:r>
            <a:rPr lang="en-US" dirty="0"/>
            <a:t>.</a:t>
          </a:r>
        </a:p>
      </dgm:t>
    </dgm:pt>
    <dgm:pt modelId="{078D41AD-4CD3-4179-9E71-A2339F936C74}" type="parTrans" cxnId="{A4288220-0A02-4690-A2AD-731DAF016700}">
      <dgm:prSet/>
      <dgm:spPr/>
      <dgm:t>
        <a:bodyPr/>
        <a:lstStyle/>
        <a:p>
          <a:endParaRPr lang="en-US"/>
        </a:p>
      </dgm:t>
    </dgm:pt>
    <dgm:pt modelId="{281F965E-59FD-4EB6-9E6F-DBBCB1ACB413}" type="sibTrans" cxnId="{A4288220-0A02-4690-A2AD-731DAF016700}">
      <dgm:prSet/>
      <dgm:spPr/>
      <dgm:t>
        <a:bodyPr/>
        <a:lstStyle/>
        <a:p>
          <a:endParaRPr lang="en-US"/>
        </a:p>
      </dgm:t>
    </dgm:pt>
    <dgm:pt modelId="{5B5B2035-9D59-4E83-A453-1A2AAEE0FC16}">
      <dgm:prSet/>
      <dgm:spPr/>
      <dgm:t>
        <a:bodyPr anchor="ctr"/>
        <a:lstStyle/>
        <a:p>
          <a:r>
            <a:rPr lang="en-US" b="1" dirty="0">
              <a:latin typeface="Garamond" panose="02020404030301010803" pitchFamily="18" charset="0"/>
            </a:rPr>
            <a:t>Video specialists are responsible to retrieving videos and providing them to PDOs for review and response to PDRs. </a:t>
          </a:r>
        </a:p>
      </dgm:t>
    </dgm:pt>
    <dgm:pt modelId="{A062FC50-5BA4-4CF8-A263-69FC2B7798BC}" type="parTrans" cxnId="{8D4925EB-2FD7-4757-854A-41E59EE69649}">
      <dgm:prSet/>
      <dgm:spPr/>
      <dgm:t>
        <a:bodyPr/>
        <a:lstStyle/>
        <a:p>
          <a:endParaRPr lang="en-US"/>
        </a:p>
      </dgm:t>
    </dgm:pt>
    <dgm:pt modelId="{7A3EBB08-F3FC-4716-8E1A-A9CF5A6351D4}" type="sibTrans" cxnId="{8D4925EB-2FD7-4757-854A-41E59EE69649}">
      <dgm:prSet/>
      <dgm:spPr/>
      <dgm:t>
        <a:bodyPr/>
        <a:lstStyle/>
        <a:p>
          <a:endParaRPr lang="en-US"/>
        </a:p>
      </dgm:t>
    </dgm:pt>
    <dgm:pt modelId="{557998A3-3AD1-40BB-914B-A04AA4A06924}">
      <dgm:prSet/>
      <dgm:spPr/>
      <dgm:t>
        <a:bodyPr anchor="ctr"/>
        <a:lstStyle/>
        <a:p>
          <a:r>
            <a:rPr lang="en-US" b="1" dirty="0">
              <a:latin typeface="Garamond" panose="02020404030301010803" pitchFamily="18" charset="0"/>
            </a:rPr>
            <a:t>Issue to watch for: videos with no incident number tagged make it more difficult for video specialists, PDOs, etc. to locate later.</a:t>
          </a:r>
        </a:p>
      </dgm:t>
    </dgm:pt>
    <dgm:pt modelId="{D70BFDED-49CC-4D27-8C81-17AB361A9CBF}" type="parTrans" cxnId="{BBD29873-EF57-4A32-BA6B-B2AFB6090934}">
      <dgm:prSet/>
      <dgm:spPr/>
      <dgm:t>
        <a:bodyPr/>
        <a:lstStyle/>
        <a:p>
          <a:endParaRPr lang="en-US"/>
        </a:p>
      </dgm:t>
    </dgm:pt>
    <dgm:pt modelId="{17AFC4E9-8160-4452-A807-47756355DA2F}" type="sibTrans" cxnId="{BBD29873-EF57-4A32-BA6B-B2AFB6090934}">
      <dgm:prSet/>
      <dgm:spPr/>
      <dgm:t>
        <a:bodyPr/>
        <a:lstStyle/>
        <a:p>
          <a:endParaRPr lang="en-US"/>
        </a:p>
      </dgm:t>
    </dgm:pt>
    <dgm:pt modelId="{69F623B8-BE41-4EA0-A927-D0CB4285E216}" type="pres">
      <dgm:prSet presAssocID="{A2CFC9E6-4CB5-4D14-940A-8E2C0425C788}" presName="vert0" presStyleCnt="0">
        <dgm:presLayoutVars>
          <dgm:dir/>
          <dgm:animOne val="branch"/>
          <dgm:animLvl val="lvl"/>
        </dgm:presLayoutVars>
      </dgm:prSet>
      <dgm:spPr/>
      <dgm:t>
        <a:bodyPr/>
        <a:lstStyle/>
        <a:p>
          <a:endParaRPr lang="en-US"/>
        </a:p>
      </dgm:t>
    </dgm:pt>
    <dgm:pt modelId="{C5D30E76-9EA2-4142-8083-B276AA7E8137}" type="pres">
      <dgm:prSet presAssocID="{BB0CD06E-E242-4D97-AE0F-5FC4064422BD}" presName="thickLine" presStyleLbl="alignNode1" presStyleIdx="0" presStyleCnt="4"/>
      <dgm:spPr/>
    </dgm:pt>
    <dgm:pt modelId="{0FAAD2EA-EC90-48BA-926D-775B74785C61}" type="pres">
      <dgm:prSet presAssocID="{BB0CD06E-E242-4D97-AE0F-5FC4064422BD}" presName="horz1" presStyleCnt="0"/>
      <dgm:spPr/>
    </dgm:pt>
    <dgm:pt modelId="{B85C3324-8CD5-4FA7-A9DF-514D60BB0AEE}" type="pres">
      <dgm:prSet presAssocID="{BB0CD06E-E242-4D97-AE0F-5FC4064422BD}" presName="tx1" presStyleLbl="revTx" presStyleIdx="0" presStyleCnt="4"/>
      <dgm:spPr/>
      <dgm:t>
        <a:bodyPr/>
        <a:lstStyle/>
        <a:p>
          <a:endParaRPr lang="en-US"/>
        </a:p>
      </dgm:t>
    </dgm:pt>
    <dgm:pt modelId="{B192FA1B-DE3B-42EB-8E58-5F086BAC7E74}" type="pres">
      <dgm:prSet presAssocID="{BB0CD06E-E242-4D97-AE0F-5FC4064422BD}" presName="vert1" presStyleCnt="0"/>
      <dgm:spPr/>
    </dgm:pt>
    <dgm:pt modelId="{03436EBE-E748-41EE-8F4D-9234252EFCD3}" type="pres">
      <dgm:prSet presAssocID="{BCBBF8EF-C854-4EC1-A56E-BBF6EEC8F632}" presName="thickLine" presStyleLbl="alignNode1" presStyleIdx="1" presStyleCnt="4"/>
      <dgm:spPr/>
    </dgm:pt>
    <dgm:pt modelId="{F41AE53E-713C-4D21-A397-D0EAD5D10B64}" type="pres">
      <dgm:prSet presAssocID="{BCBBF8EF-C854-4EC1-A56E-BBF6EEC8F632}" presName="horz1" presStyleCnt="0"/>
      <dgm:spPr/>
    </dgm:pt>
    <dgm:pt modelId="{D23DFC30-A2AF-465E-B386-8C8B78201A81}" type="pres">
      <dgm:prSet presAssocID="{BCBBF8EF-C854-4EC1-A56E-BBF6EEC8F632}" presName="tx1" presStyleLbl="revTx" presStyleIdx="1" presStyleCnt="4"/>
      <dgm:spPr/>
      <dgm:t>
        <a:bodyPr/>
        <a:lstStyle/>
        <a:p>
          <a:endParaRPr lang="en-US"/>
        </a:p>
      </dgm:t>
    </dgm:pt>
    <dgm:pt modelId="{9DADAD36-CE57-40F6-8109-A7640F9FA8A5}" type="pres">
      <dgm:prSet presAssocID="{BCBBF8EF-C854-4EC1-A56E-BBF6EEC8F632}" presName="vert1" presStyleCnt="0"/>
      <dgm:spPr/>
    </dgm:pt>
    <dgm:pt modelId="{AEE031A4-FA16-496D-986E-916E99189BD2}" type="pres">
      <dgm:prSet presAssocID="{5B5B2035-9D59-4E83-A453-1A2AAEE0FC16}" presName="thickLine" presStyleLbl="alignNode1" presStyleIdx="2" presStyleCnt="4"/>
      <dgm:spPr/>
    </dgm:pt>
    <dgm:pt modelId="{7C23C80A-5B2D-4CE4-868C-10D637474623}" type="pres">
      <dgm:prSet presAssocID="{5B5B2035-9D59-4E83-A453-1A2AAEE0FC16}" presName="horz1" presStyleCnt="0"/>
      <dgm:spPr/>
    </dgm:pt>
    <dgm:pt modelId="{D0B73A06-CF98-4CF2-85A0-FBB00700754B}" type="pres">
      <dgm:prSet presAssocID="{5B5B2035-9D59-4E83-A453-1A2AAEE0FC16}" presName="tx1" presStyleLbl="revTx" presStyleIdx="2" presStyleCnt="4"/>
      <dgm:spPr/>
      <dgm:t>
        <a:bodyPr/>
        <a:lstStyle/>
        <a:p>
          <a:endParaRPr lang="en-US"/>
        </a:p>
      </dgm:t>
    </dgm:pt>
    <dgm:pt modelId="{04670DEA-55EF-45E1-AF63-9DCC831C1085}" type="pres">
      <dgm:prSet presAssocID="{5B5B2035-9D59-4E83-A453-1A2AAEE0FC16}" presName="vert1" presStyleCnt="0"/>
      <dgm:spPr/>
    </dgm:pt>
    <dgm:pt modelId="{36746D4E-6E9A-4F02-AB81-606668DDE812}" type="pres">
      <dgm:prSet presAssocID="{557998A3-3AD1-40BB-914B-A04AA4A06924}" presName="thickLine" presStyleLbl="alignNode1" presStyleIdx="3" presStyleCnt="4"/>
      <dgm:spPr/>
    </dgm:pt>
    <dgm:pt modelId="{8B80DE13-75D2-4B85-AF25-6B19AE238660}" type="pres">
      <dgm:prSet presAssocID="{557998A3-3AD1-40BB-914B-A04AA4A06924}" presName="horz1" presStyleCnt="0"/>
      <dgm:spPr/>
    </dgm:pt>
    <dgm:pt modelId="{5C55BAB8-9AA2-47D2-89E7-87AA73DD359A}" type="pres">
      <dgm:prSet presAssocID="{557998A3-3AD1-40BB-914B-A04AA4A06924}" presName="tx1" presStyleLbl="revTx" presStyleIdx="3" presStyleCnt="4"/>
      <dgm:spPr/>
      <dgm:t>
        <a:bodyPr/>
        <a:lstStyle/>
        <a:p>
          <a:endParaRPr lang="en-US"/>
        </a:p>
      </dgm:t>
    </dgm:pt>
    <dgm:pt modelId="{F176D886-CE47-4E5A-A422-351F6385EA7E}" type="pres">
      <dgm:prSet presAssocID="{557998A3-3AD1-40BB-914B-A04AA4A06924}" presName="vert1" presStyleCnt="0"/>
      <dgm:spPr/>
    </dgm:pt>
  </dgm:ptLst>
  <dgm:cxnLst>
    <dgm:cxn modelId="{823A4965-5742-4AD1-8244-9885DFFC0C16}" type="presOf" srcId="{5B5B2035-9D59-4E83-A453-1A2AAEE0FC16}" destId="{D0B73A06-CF98-4CF2-85A0-FBB00700754B}" srcOrd="0" destOrd="0" presId="urn:microsoft.com/office/officeart/2008/layout/LinedList"/>
    <dgm:cxn modelId="{F33DDA10-70BC-46A4-B8A8-B5C87CD34064}" type="presOf" srcId="{BCBBF8EF-C854-4EC1-A56E-BBF6EEC8F632}" destId="{D23DFC30-A2AF-465E-B386-8C8B78201A81}" srcOrd="0" destOrd="0" presId="urn:microsoft.com/office/officeart/2008/layout/LinedList"/>
    <dgm:cxn modelId="{BBD29873-EF57-4A32-BA6B-B2AFB6090934}" srcId="{A2CFC9E6-4CB5-4D14-940A-8E2C0425C788}" destId="{557998A3-3AD1-40BB-914B-A04AA4A06924}" srcOrd="3" destOrd="0" parTransId="{D70BFDED-49CC-4D27-8C81-17AB361A9CBF}" sibTransId="{17AFC4E9-8160-4452-A807-47756355DA2F}"/>
    <dgm:cxn modelId="{8D4925EB-2FD7-4757-854A-41E59EE69649}" srcId="{A2CFC9E6-4CB5-4D14-940A-8E2C0425C788}" destId="{5B5B2035-9D59-4E83-A453-1A2AAEE0FC16}" srcOrd="2" destOrd="0" parTransId="{A062FC50-5BA4-4CF8-A263-69FC2B7798BC}" sibTransId="{7A3EBB08-F3FC-4716-8E1A-A9CF5A6351D4}"/>
    <dgm:cxn modelId="{5C697FA9-874A-45B3-8B9C-7F547569AEB8}" type="presOf" srcId="{BB0CD06E-E242-4D97-AE0F-5FC4064422BD}" destId="{B85C3324-8CD5-4FA7-A9DF-514D60BB0AEE}" srcOrd="0" destOrd="0" presId="urn:microsoft.com/office/officeart/2008/layout/LinedList"/>
    <dgm:cxn modelId="{E231B9FC-1650-4E24-ABE7-1970D8785D45}" srcId="{A2CFC9E6-4CB5-4D14-940A-8E2C0425C788}" destId="{BB0CD06E-E242-4D97-AE0F-5FC4064422BD}" srcOrd="0" destOrd="0" parTransId="{351A72DF-AD40-4ABB-81BD-72D8D7746F1B}" sibTransId="{588EA6D3-6232-4EFC-A69B-6D9E3E8D342B}"/>
    <dgm:cxn modelId="{DBC6E616-6137-4B76-955E-B2BF814AAAC8}" type="presOf" srcId="{557998A3-3AD1-40BB-914B-A04AA4A06924}" destId="{5C55BAB8-9AA2-47D2-89E7-87AA73DD359A}" srcOrd="0" destOrd="0" presId="urn:microsoft.com/office/officeart/2008/layout/LinedList"/>
    <dgm:cxn modelId="{A4288220-0A02-4690-A2AD-731DAF016700}" srcId="{A2CFC9E6-4CB5-4D14-940A-8E2C0425C788}" destId="{BCBBF8EF-C854-4EC1-A56E-BBF6EEC8F632}" srcOrd="1" destOrd="0" parTransId="{078D41AD-4CD3-4179-9E71-A2339F936C74}" sibTransId="{281F965E-59FD-4EB6-9E6F-DBBCB1ACB413}"/>
    <dgm:cxn modelId="{FE044B0F-F830-4E5C-99A7-132BF94AEBC5}" type="presOf" srcId="{A2CFC9E6-4CB5-4D14-940A-8E2C0425C788}" destId="{69F623B8-BE41-4EA0-A927-D0CB4285E216}" srcOrd="0" destOrd="0" presId="urn:microsoft.com/office/officeart/2008/layout/LinedList"/>
    <dgm:cxn modelId="{92801D36-9483-43AD-AEC1-FB7ECB9E22EA}" type="presParOf" srcId="{69F623B8-BE41-4EA0-A927-D0CB4285E216}" destId="{C5D30E76-9EA2-4142-8083-B276AA7E8137}" srcOrd="0" destOrd="0" presId="urn:microsoft.com/office/officeart/2008/layout/LinedList"/>
    <dgm:cxn modelId="{971160A9-D8EE-47ED-9A40-4AE554FCD677}" type="presParOf" srcId="{69F623B8-BE41-4EA0-A927-D0CB4285E216}" destId="{0FAAD2EA-EC90-48BA-926D-775B74785C61}" srcOrd="1" destOrd="0" presId="urn:microsoft.com/office/officeart/2008/layout/LinedList"/>
    <dgm:cxn modelId="{DB39F96E-DA14-4885-821C-D41F0EE4D53A}" type="presParOf" srcId="{0FAAD2EA-EC90-48BA-926D-775B74785C61}" destId="{B85C3324-8CD5-4FA7-A9DF-514D60BB0AEE}" srcOrd="0" destOrd="0" presId="urn:microsoft.com/office/officeart/2008/layout/LinedList"/>
    <dgm:cxn modelId="{05F5991A-D652-470A-9D1A-07141DF4B4F0}" type="presParOf" srcId="{0FAAD2EA-EC90-48BA-926D-775B74785C61}" destId="{B192FA1B-DE3B-42EB-8E58-5F086BAC7E74}" srcOrd="1" destOrd="0" presId="urn:microsoft.com/office/officeart/2008/layout/LinedList"/>
    <dgm:cxn modelId="{B5C52DAB-3BD7-4012-93F8-D73BF75D7AD2}" type="presParOf" srcId="{69F623B8-BE41-4EA0-A927-D0CB4285E216}" destId="{03436EBE-E748-41EE-8F4D-9234252EFCD3}" srcOrd="2" destOrd="0" presId="urn:microsoft.com/office/officeart/2008/layout/LinedList"/>
    <dgm:cxn modelId="{736F9CBF-EFED-4364-AFC1-241727E08C41}" type="presParOf" srcId="{69F623B8-BE41-4EA0-A927-D0CB4285E216}" destId="{F41AE53E-713C-4D21-A397-D0EAD5D10B64}" srcOrd="3" destOrd="0" presId="urn:microsoft.com/office/officeart/2008/layout/LinedList"/>
    <dgm:cxn modelId="{EF44AD14-856E-4B44-B754-B74B3A7E087A}" type="presParOf" srcId="{F41AE53E-713C-4D21-A397-D0EAD5D10B64}" destId="{D23DFC30-A2AF-465E-B386-8C8B78201A81}" srcOrd="0" destOrd="0" presId="urn:microsoft.com/office/officeart/2008/layout/LinedList"/>
    <dgm:cxn modelId="{39137BA3-4CF7-435A-93B1-B276489A896E}" type="presParOf" srcId="{F41AE53E-713C-4D21-A397-D0EAD5D10B64}" destId="{9DADAD36-CE57-40F6-8109-A7640F9FA8A5}" srcOrd="1" destOrd="0" presId="urn:microsoft.com/office/officeart/2008/layout/LinedList"/>
    <dgm:cxn modelId="{328789AE-26D4-494A-AFB3-E08ABBDB5796}" type="presParOf" srcId="{69F623B8-BE41-4EA0-A927-D0CB4285E216}" destId="{AEE031A4-FA16-496D-986E-916E99189BD2}" srcOrd="4" destOrd="0" presId="urn:microsoft.com/office/officeart/2008/layout/LinedList"/>
    <dgm:cxn modelId="{98828C0E-3857-480D-93D8-8047848C2772}" type="presParOf" srcId="{69F623B8-BE41-4EA0-A927-D0CB4285E216}" destId="{7C23C80A-5B2D-4CE4-868C-10D637474623}" srcOrd="5" destOrd="0" presId="urn:microsoft.com/office/officeart/2008/layout/LinedList"/>
    <dgm:cxn modelId="{3438C5EA-7F87-443C-987A-1D696469BDE2}" type="presParOf" srcId="{7C23C80A-5B2D-4CE4-868C-10D637474623}" destId="{D0B73A06-CF98-4CF2-85A0-FBB00700754B}" srcOrd="0" destOrd="0" presId="urn:microsoft.com/office/officeart/2008/layout/LinedList"/>
    <dgm:cxn modelId="{D317F0EF-474E-4D52-9826-55856B9DEB85}" type="presParOf" srcId="{7C23C80A-5B2D-4CE4-868C-10D637474623}" destId="{04670DEA-55EF-45E1-AF63-9DCC831C1085}" srcOrd="1" destOrd="0" presId="urn:microsoft.com/office/officeart/2008/layout/LinedList"/>
    <dgm:cxn modelId="{33ACB30D-11EA-4EDD-972E-1164230933D0}" type="presParOf" srcId="{69F623B8-BE41-4EA0-A927-D0CB4285E216}" destId="{36746D4E-6E9A-4F02-AB81-606668DDE812}" srcOrd="6" destOrd="0" presId="urn:microsoft.com/office/officeart/2008/layout/LinedList"/>
    <dgm:cxn modelId="{15253280-DE3C-4567-9D72-547D0567B307}" type="presParOf" srcId="{69F623B8-BE41-4EA0-A927-D0CB4285E216}" destId="{8B80DE13-75D2-4B85-AF25-6B19AE238660}" srcOrd="7" destOrd="0" presId="urn:microsoft.com/office/officeart/2008/layout/LinedList"/>
    <dgm:cxn modelId="{01309372-666D-47AB-A0AE-8406C1B3D72A}" type="presParOf" srcId="{8B80DE13-75D2-4B85-AF25-6B19AE238660}" destId="{5C55BAB8-9AA2-47D2-89E7-87AA73DD359A}" srcOrd="0" destOrd="0" presId="urn:microsoft.com/office/officeart/2008/layout/LinedList"/>
    <dgm:cxn modelId="{84B32BD1-6C39-4A2B-B6DC-2C43D7CA92CC}" type="presParOf" srcId="{8B80DE13-75D2-4B85-AF25-6B19AE238660}" destId="{F176D886-CE47-4E5A-A422-351F6385EA7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469269-0E3A-463A-8BFD-48096022B087}"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E2F8CB9C-9578-44E2-93C0-EFF477139819}">
      <dgm:prSet/>
      <dgm:spPr/>
      <dgm:t>
        <a:bodyPr anchor="ctr"/>
        <a:lstStyle/>
        <a:p>
          <a:r>
            <a:rPr lang="en-US" dirty="0">
              <a:latin typeface="Garamond" panose="02020404030301010803" pitchFamily="18" charset="0"/>
            </a:rPr>
            <a:t>Must engage in a cost study</a:t>
          </a:r>
        </a:p>
      </dgm:t>
    </dgm:pt>
    <dgm:pt modelId="{2ED6192C-B1B5-4BD0-8BFD-B4E1C81190ED}" type="parTrans" cxnId="{4AE2A349-D6B2-4A9E-AA0C-6EABBF01DF50}">
      <dgm:prSet/>
      <dgm:spPr/>
      <dgm:t>
        <a:bodyPr/>
        <a:lstStyle/>
        <a:p>
          <a:endParaRPr lang="en-US"/>
        </a:p>
      </dgm:t>
    </dgm:pt>
    <dgm:pt modelId="{2031931E-EE04-4407-9F90-86CC3914A8FA}" type="sibTrans" cxnId="{4AE2A349-D6B2-4A9E-AA0C-6EABBF01DF50}">
      <dgm:prSet/>
      <dgm:spPr/>
      <dgm:t>
        <a:bodyPr/>
        <a:lstStyle/>
        <a:p>
          <a:endParaRPr lang="en-US"/>
        </a:p>
      </dgm:t>
    </dgm:pt>
    <dgm:pt modelId="{B7024EF1-51D2-4B99-A8AB-938253CFACE1}">
      <dgm:prSet/>
      <dgm:spPr/>
      <dgm:t>
        <a:bodyPr anchor="ctr"/>
        <a:lstStyle/>
        <a:p>
          <a:r>
            <a:rPr lang="en-US" dirty="0">
              <a:latin typeface="Garamond" panose="02020404030301010803" pitchFamily="18" charset="0"/>
            </a:rPr>
            <a:t>Least costly commercially available method… to the extent possible and reasonable.</a:t>
          </a:r>
        </a:p>
      </dgm:t>
    </dgm:pt>
    <dgm:pt modelId="{5A1A3555-A817-47C3-9914-5BA83DC18712}" type="parTrans" cxnId="{A87437DD-FDAD-4985-9BAB-C8B118525A0D}">
      <dgm:prSet/>
      <dgm:spPr/>
      <dgm:t>
        <a:bodyPr/>
        <a:lstStyle/>
        <a:p>
          <a:endParaRPr lang="en-US"/>
        </a:p>
      </dgm:t>
    </dgm:pt>
    <dgm:pt modelId="{72F2D0B7-A873-4111-B1A3-2FAAE58CF5B4}" type="sibTrans" cxnId="{A87437DD-FDAD-4985-9BAB-C8B118525A0D}">
      <dgm:prSet/>
      <dgm:spPr/>
      <dgm:t>
        <a:bodyPr/>
        <a:lstStyle/>
        <a:p>
          <a:endParaRPr lang="en-US"/>
        </a:p>
      </dgm:t>
    </dgm:pt>
    <dgm:pt modelId="{700DFC0B-7B52-4E61-9215-4E61420321A0}">
      <dgm:prSet/>
      <dgm:spPr/>
      <dgm:t>
        <a:bodyPr anchor="ctr"/>
        <a:lstStyle/>
        <a:p>
          <a:r>
            <a:rPr lang="en-US" dirty="0">
              <a:latin typeface="Garamond" panose="02020404030301010803" pitchFamily="18" charset="0"/>
            </a:rPr>
            <a:t>Cannot rely on another agencies' cost study, however, may use as a guide.</a:t>
          </a:r>
        </a:p>
      </dgm:t>
    </dgm:pt>
    <dgm:pt modelId="{36597A32-3E31-407B-8024-615D892E53CF}" type="parTrans" cxnId="{80B8982B-F689-4AAF-9DBE-C4C602379ECD}">
      <dgm:prSet/>
      <dgm:spPr/>
      <dgm:t>
        <a:bodyPr/>
        <a:lstStyle/>
        <a:p>
          <a:endParaRPr lang="en-US"/>
        </a:p>
      </dgm:t>
    </dgm:pt>
    <dgm:pt modelId="{D97132C1-E31A-4C70-8CBE-E1ABE44443B2}" type="sibTrans" cxnId="{80B8982B-F689-4AAF-9DBE-C4C602379ECD}">
      <dgm:prSet/>
      <dgm:spPr/>
      <dgm:t>
        <a:bodyPr/>
        <a:lstStyle/>
        <a:p>
          <a:endParaRPr lang="en-US"/>
        </a:p>
      </dgm:t>
    </dgm:pt>
    <dgm:pt modelId="{4D481997-2348-4B5A-929D-00AD465361DD}">
      <dgm:prSet/>
      <dgm:spPr/>
      <dgm:t>
        <a:bodyPr anchor="ctr"/>
        <a:lstStyle/>
        <a:p>
          <a:r>
            <a:rPr lang="en-US" b="1" dirty="0">
              <a:latin typeface="Garamond" panose="02020404030301010803" pitchFamily="18" charset="0"/>
            </a:rPr>
            <a:t>SPD experience: </a:t>
          </a:r>
          <a:r>
            <a:rPr lang="en-US" dirty="0">
              <a:latin typeface="Garamond" panose="02020404030301010803" pitchFamily="18" charset="0"/>
            </a:rPr>
            <a:t>our video specialists use Adobe Creative Cloud and some of </a:t>
          </a:r>
          <a:r>
            <a:rPr lang="en-US" dirty="0" err="1">
              <a:latin typeface="Garamond" panose="02020404030301010803" pitchFamily="18" charset="0"/>
            </a:rPr>
            <a:t>Evidence.com’s</a:t>
          </a:r>
          <a:r>
            <a:rPr lang="en-US" dirty="0">
              <a:latin typeface="Garamond" panose="02020404030301010803" pitchFamily="18" charset="0"/>
            </a:rPr>
            <a:t> redaction features.</a:t>
          </a:r>
        </a:p>
      </dgm:t>
    </dgm:pt>
    <dgm:pt modelId="{AED1DC4E-BF03-4948-B267-8CA3602A2858}" type="parTrans" cxnId="{6AA0B9EE-177A-446A-AB76-DE93909C2D64}">
      <dgm:prSet/>
      <dgm:spPr/>
      <dgm:t>
        <a:bodyPr/>
        <a:lstStyle/>
        <a:p>
          <a:endParaRPr lang="en-US"/>
        </a:p>
      </dgm:t>
    </dgm:pt>
    <dgm:pt modelId="{17435F7C-F500-4A72-8DBE-299811A36DEF}" type="sibTrans" cxnId="{6AA0B9EE-177A-446A-AB76-DE93909C2D64}">
      <dgm:prSet/>
      <dgm:spPr/>
      <dgm:t>
        <a:bodyPr/>
        <a:lstStyle/>
        <a:p>
          <a:endParaRPr lang="en-US"/>
        </a:p>
      </dgm:t>
    </dgm:pt>
    <dgm:pt modelId="{05338D99-35CA-4B63-9127-EFBC1DD0C001}" type="pres">
      <dgm:prSet presAssocID="{71469269-0E3A-463A-8BFD-48096022B087}" presName="vert0" presStyleCnt="0">
        <dgm:presLayoutVars>
          <dgm:dir/>
          <dgm:animOne val="branch"/>
          <dgm:animLvl val="lvl"/>
        </dgm:presLayoutVars>
      </dgm:prSet>
      <dgm:spPr/>
      <dgm:t>
        <a:bodyPr/>
        <a:lstStyle/>
        <a:p>
          <a:endParaRPr lang="en-US"/>
        </a:p>
      </dgm:t>
    </dgm:pt>
    <dgm:pt modelId="{80C3D3F8-A097-4712-8A9A-4545008222BA}" type="pres">
      <dgm:prSet presAssocID="{E2F8CB9C-9578-44E2-93C0-EFF477139819}" presName="thickLine" presStyleLbl="alignNode1" presStyleIdx="0" presStyleCnt="4"/>
      <dgm:spPr/>
    </dgm:pt>
    <dgm:pt modelId="{B9F4BCE6-1243-4276-B6B6-C464B5276A1F}" type="pres">
      <dgm:prSet presAssocID="{E2F8CB9C-9578-44E2-93C0-EFF477139819}" presName="horz1" presStyleCnt="0"/>
      <dgm:spPr/>
    </dgm:pt>
    <dgm:pt modelId="{45FFD3EF-52BB-4544-A47F-863F8F88A6F4}" type="pres">
      <dgm:prSet presAssocID="{E2F8CB9C-9578-44E2-93C0-EFF477139819}" presName="tx1" presStyleLbl="revTx" presStyleIdx="0" presStyleCnt="4"/>
      <dgm:spPr/>
      <dgm:t>
        <a:bodyPr/>
        <a:lstStyle/>
        <a:p>
          <a:endParaRPr lang="en-US"/>
        </a:p>
      </dgm:t>
    </dgm:pt>
    <dgm:pt modelId="{949B94F5-2969-4837-A5BF-64121C321ABF}" type="pres">
      <dgm:prSet presAssocID="{E2F8CB9C-9578-44E2-93C0-EFF477139819}" presName="vert1" presStyleCnt="0"/>
      <dgm:spPr/>
    </dgm:pt>
    <dgm:pt modelId="{963BC58F-BFF4-41B5-B0E2-39E214000092}" type="pres">
      <dgm:prSet presAssocID="{B7024EF1-51D2-4B99-A8AB-938253CFACE1}" presName="thickLine" presStyleLbl="alignNode1" presStyleIdx="1" presStyleCnt="4"/>
      <dgm:spPr>
        <a:ln>
          <a:solidFill>
            <a:schemeClr val="bg1">
              <a:lumMod val="65000"/>
            </a:schemeClr>
          </a:solidFill>
        </a:ln>
      </dgm:spPr>
      <dgm:t>
        <a:bodyPr/>
        <a:lstStyle/>
        <a:p>
          <a:endParaRPr lang="en-US"/>
        </a:p>
      </dgm:t>
    </dgm:pt>
    <dgm:pt modelId="{548F126A-8E69-4F6E-A913-2D277EF5F3AE}" type="pres">
      <dgm:prSet presAssocID="{B7024EF1-51D2-4B99-A8AB-938253CFACE1}" presName="horz1" presStyleCnt="0"/>
      <dgm:spPr/>
    </dgm:pt>
    <dgm:pt modelId="{29823169-2770-44C0-90A9-A662A52EB9A8}" type="pres">
      <dgm:prSet presAssocID="{B7024EF1-51D2-4B99-A8AB-938253CFACE1}" presName="tx1" presStyleLbl="revTx" presStyleIdx="1" presStyleCnt="4"/>
      <dgm:spPr/>
      <dgm:t>
        <a:bodyPr/>
        <a:lstStyle/>
        <a:p>
          <a:endParaRPr lang="en-US"/>
        </a:p>
      </dgm:t>
    </dgm:pt>
    <dgm:pt modelId="{BEC87F5D-2ABE-4C72-B318-704921347DA4}" type="pres">
      <dgm:prSet presAssocID="{B7024EF1-51D2-4B99-A8AB-938253CFACE1}" presName="vert1" presStyleCnt="0"/>
      <dgm:spPr/>
    </dgm:pt>
    <dgm:pt modelId="{42A9FBB5-3C33-4105-B170-8C45A50C90A9}" type="pres">
      <dgm:prSet presAssocID="{700DFC0B-7B52-4E61-9215-4E61420321A0}" presName="thickLine" presStyleLbl="alignNode1" presStyleIdx="2" presStyleCnt="4"/>
      <dgm:spPr/>
    </dgm:pt>
    <dgm:pt modelId="{EBC0470C-F6F1-490C-963F-B831719B00F1}" type="pres">
      <dgm:prSet presAssocID="{700DFC0B-7B52-4E61-9215-4E61420321A0}" presName="horz1" presStyleCnt="0"/>
      <dgm:spPr/>
    </dgm:pt>
    <dgm:pt modelId="{0497576E-4EA8-4B4A-97F8-7E55D016828C}" type="pres">
      <dgm:prSet presAssocID="{700DFC0B-7B52-4E61-9215-4E61420321A0}" presName="tx1" presStyleLbl="revTx" presStyleIdx="2" presStyleCnt="4"/>
      <dgm:spPr/>
      <dgm:t>
        <a:bodyPr/>
        <a:lstStyle/>
        <a:p>
          <a:endParaRPr lang="en-US"/>
        </a:p>
      </dgm:t>
    </dgm:pt>
    <dgm:pt modelId="{EF2D33F0-55C0-4A24-BFDA-F3DF7D43E9BD}" type="pres">
      <dgm:prSet presAssocID="{700DFC0B-7B52-4E61-9215-4E61420321A0}" presName="vert1" presStyleCnt="0"/>
      <dgm:spPr/>
    </dgm:pt>
    <dgm:pt modelId="{1F2BF83B-F088-475D-9652-9EFB4C583ECF}" type="pres">
      <dgm:prSet presAssocID="{4D481997-2348-4B5A-929D-00AD465361DD}" presName="thickLine" presStyleLbl="alignNode1" presStyleIdx="3" presStyleCnt="4"/>
      <dgm:spPr/>
    </dgm:pt>
    <dgm:pt modelId="{894238B0-F4AE-4077-922D-56D0486791B5}" type="pres">
      <dgm:prSet presAssocID="{4D481997-2348-4B5A-929D-00AD465361DD}" presName="horz1" presStyleCnt="0"/>
      <dgm:spPr/>
    </dgm:pt>
    <dgm:pt modelId="{082F3091-6E63-45DE-8D27-169A100094FE}" type="pres">
      <dgm:prSet presAssocID="{4D481997-2348-4B5A-929D-00AD465361DD}" presName="tx1" presStyleLbl="revTx" presStyleIdx="3" presStyleCnt="4"/>
      <dgm:spPr/>
      <dgm:t>
        <a:bodyPr/>
        <a:lstStyle/>
        <a:p>
          <a:endParaRPr lang="en-US"/>
        </a:p>
      </dgm:t>
    </dgm:pt>
    <dgm:pt modelId="{CABEF30E-0269-4132-8C44-B347A7B46AE6}" type="pres">
      <dgm:prSet presAssocID="{4D481997-2348-4B5A-929D-00AD465361DD}" presName="vert1" presStyleCnt="0"/>
      <dgm:spPr/>
    </dgm:pt>
  </dgm:ptLst>
  <dgm:cxnLst>
    <dgm:cxn modelId="{2397B174-0505-4040-8B4A-B51977676865}" type="presOf" srcId="{700DFC0B-7B52-4E61-9215-4E61420321A0}" destId="{0497576E-4EA8-4B4A-97F8-7E55D016828C}" srcOrd="0" destOrd="0" presId="urn:microsoft.com/office/officeart/2008/layout/LinedList"/>
    <dgm:cxn modelId="{6AA0B9EE-177A-446A-AB76-DE93909C2D64}" srcId="{71469269-0E3A-463A-8BFD-48096022B087}" destId="{4D481997-2348-4B5A-929D-00AD465361DD}" srcOrd="3" destOrd="0" parTransId="{AED1DC4E-BF03-4948-B267-8CA3602A2858}" sibTransId="{17435F7C-F500-4A72-8DBE-299811A36DEF}"/>
    <dgm:cxn modelId="{A87437DD-FDAD-4985-9BAB-C8B118525A0D}" srcId="{71469269-0E3A-463A-8BFD-48096022B087}" destId="{B7024EF1-51D2-4B99-A8AB-938253CFACE1}" srcOrd="1" destOrd="0" parTransId="{5A1A3555-A817-47C3-9914-5BA83DC18712}" sibTransId="{72F2D0B7-A873-4111-B1A3-2FAAE58CF5B4}"/>
    <dgm:cxn modelId="{A6CD93FB-97C3-4A1F-BB34-D1E8245B65A3}" type="presOf" srcId="{B7024EF1-51D2-4B99-A8AB-938253CFACE1}" destId="{29823169-2770-44C0-90A9-A662A52EB9A8}" srcOrd="0" destOrd="0" presId="urn:microsoft.com/office/officeart/2008/layout/LinedList"/>
    <dgm:cxn modelId="{80B8982B-F689-4AAF-9DBE-C4C602379ECD}" srcId="{71469269-0E3A-463A-8BFD-48096022B087}" destId="{700DFC0B-7B52-4E61-9215-4E61420321A0}" srcOrd="2" destOrd="0" parTransId="{36597A32-3E31-407B-8024-615D892E53CF}" sibTransId="{D97132C1-E31A-4C70-8CBE-E1ABE44443B2}"/>
    <dgm:cxn modelId="{900D6291-5B32-421B-9DF2-F1E728899243}" type="presOf" srcId="{E2F8CB9C-9578-44E2-93C0-EFF477139819}" destId="{45FFD3EF-52BB-4544-A47F-863F8F88A6F4}" srcOrd="0" destOrd="0" presId="urn:microsoft.com/office/officeart/2008/layout/LinedList"/>
    <dgm:cxn modelId="{4AE2A349-D6B2-4A9E-AA0C-6EABBF01DF50}" srcId="{71469269-0E3A-463A-8BFD-48096022B087}" destId="{E2F8CB9C-9578-44E2-93C0-EFF477139819}" srcOrd="0" destOrd="0" parTransId="{2ED6192C-B1B5-4BD0-8BFD-B4E1C81190ED}" sibTransId="{2031931E-EE04-4407-9F90-86CC3914A8FA}"/>
    <dgm:cxn modelId="{D5544FDC-95EA-4E41-8F10-9BECB281A7E3}" type="presOf" srcId="{71469269-0E3A-463A-8BFD-48096022B087}" destId="{05338D99-35CA-4B63-9127-EFBC1DD0C001}" srcOrd="0" destOrd="0" presId="urn:microsoft.com/office/officeart/2008/layout/LinedList"/>
    <dgm:cxn modelId="{DAD3FB12-E708-40A3-877A-FFABD3C4AB54}" type="presOf" srcId="{4D481997-2348-4B5A-929D-00AD465361DD}" destId="{082F3091-6E63-45DE-8D27-169A100094FE}" srcOrd="0" destOrd="0" presId="urn:microsoft.com/office/officeart/2008/layout/LinedList"/>
    <dgm:cxn modelId="{3039DA02-F70D-463E-BDEE-DE516B2C2912}" type="presParOf" srcId="{05338D99-35CA-4B63-9127-EFBC1DD0C001}" destId="{80C3D3F8-A097-4712-8A9A-4545008222BA}" srcOrd="0" destOrd="0" presId="urn:microsoft.com/office/officeart/2008/layout/LinedList"/>
    <dgm:cxn modelId="{12C4D5D3-6D17-4ABC-97BF-D4B644702F5A}" type="presParOf" srcId="{05338D99-35CA-4B63-9127-EFBC1DD0C001}" destId="{B9F4BCE6-1243-4276-B6B6-C464B5276A1F}" srcOrd="1" destOrd="0" presId="urn:microsoft.com/office/officeart/2008/layout/LinedList"/>
    <dgm:cxn modelId="{E03C1589-EA33-400C-824B-DF62646F2F18}" type="presParOf" srcId="{B9F4BCE6-1243-4276-B6B6-C464B5276A1F}" destId="{45FFD3EF-52BB-4544-A47F-863F8F88A6F4}" srcOrd="0" destOrd="0" presId="urn:microsoft.com/office/officeart/2008/layout/LinedList"/>
    <dgm:cxn modelId="{02719F67-A294-421C-AD56-9C2514D9F901}" type="presParOf" srcId="{B9F4BCE6-1243-4276-B6B6-C464B5276A1F}" destId="{949B94F5-2969-4837-A5BF-64121C321ABF}" srcOrd="1" destOrd="0" presId="urn:microsoft.com/office/officeart/2008/layout/LinedList"/>
    <dgm:cxn modelId="{025C5588-8025-4C1C-AA76-A2621572D61B}" type="presParOf" srcId="{05338D99-35CA-4B63-9127-EFBC1DD0C001}" destId="{963BC58F-BFF4-41B5-B0E2-39E214000092}" srcOrd="2" destOrd="0" presId="urn:microsoft.com/office/officeart/2008/layout/LinedList"/>
    <dgm:cxn modelId="{094C52EF-0162-4BF5-AC1D-62863CE55059}" type="presParOf" srcId="{05338D99-35CA-4B63-9127-EFBC1DD0C001}" destId="{548F126A-8E69-4F6E-A913-2D277EF5F3AE}" srcOrd="3" destOrd="0" presId="urn:microsoft.com/office/officeart/2008/layout/LinedList"/>
    <dgm:cxn modelId="{03410817-C5EE-4250-B4CF-27D71DC544C1}" type="presParOf" srcId="{548F126A-8E69-4F6E-A913-2D277EF5F3AE}" destId="{29823169-2770-44C0-90A9-A662A52EB9A8}" srcOrd="0" destOrd="0" presId="urn:microsoft.com/office/officeart/2008/layout/LinedList"/>
    <dgm:cxn modelId="{95EC96A2-CCDD-40C6-87C3-A5EC4BAAAD55}" type="presParOf" srcId="{548F126A-8E69-4F6E-A913-2D277EF5F3AE}" destId="{BEC87F5D-2ABE-4C72-B318-704921347DA4}" srcOrd="1" destOrd="0" presId="urn:microsoft.com/office/officeart/2008/layout/LinedList"/>
    <dgm:cxn modelId="{DAB18037-20E1-427C-B3C0-B6A73EB28A4B}" type="presParOf" srcId="{05338D99-35CA-4B63-9127-EFBC1DD0C001}" destId="{42A9FBB5-3C33-4105-B170-8C45A50C90A9}" srcOrd="4" destOrd="0" presId="urn:microsoft.com/office/officeart/2008/layout/LinedList"/>
    <dgm:cxn modelId="{BFB5009E-3D8C-48A2-BF22-F9207FE983A0}" type="presParOf" srcId="{05338D99-35CA-4B63-9127-EFBC1DD0C001}" destId="{EBC0470C-F6F1-490C-963F-B831719B00F1}" srcOrd="5" destOrd="0" presId="urn:microsoft.com/office/officeart/2008/layout/LinedList"/>
    <dgm:cxn modelId="{A75FA4EB-62EE-4A3A-9A80-FE1666E9EC17}" type="presParOf" srcId="{EBC0470C-F6F1-490C-963F-B831719B00F1}" destId="{0497576E-4EA8-4B4A-97F8-7E55D016828C}" srcOrd="0" destOrd="0" presId="urn:microsoft.com/office/officeart/2008/layout/LinedList"/>
    <dgm:cxn modelId="{B92ABC3C-12B8-4723-86AB-6C97AC416C5D}" type="presParOf" srcId="{EBC0470C-F6F1-490C-963F-B831719B00F1}" destId="{EF2D33F0-55C0-4A24-BFDA-F3DF7D43E9BD}" srcOrd="1" destOrd="0" presId="urn:microsoft.com/office/officeart/2008/layout/LinedList"/>
    <dgm:cxn modelId="{87EFE05D-C9BD-4521-AF8F-506B5D1D9720}" type="presParOf" srcId="{05338D99-35CA-4B63-9127-EFBC1DD0C001}" destId="{1F2BF83B-F088-475D-9652-9EFB4C583ECF}" srcOrd="6" destOrd="0" presId="urn:microsoft.com/office/officeart/2008/layout/LinedList"/>
    <dgm:cxn modelId="{36CAC36E-6EFD-43F3-87E7-0C7A12C16748}" type="presParOf" srcId="{05338D99-35CA-4B63-9127-EFBC1DD0C001}" destId="{894238B0-F4AE-4077-922D-56D0486791B5}" srcOrd="7" destOrd="0" presId="urn:microsoft.com/office/officeart/2008/layout/LinedList"/>
    <dgm:cxn modelId="{ED945F7A-A4F2-4777-9175-8ED021F177A4}" type="presParOf" srcId="{894238B0-F4AE-4077-922D-56D0486791B5}" destId="{082F3091-6E63-45DE-8D27-169A100094FE}" srcOrd="0" destOrd="0" presId="urn:microsoft.com/office/officeart/2008/layout/LinedList"/>
    <dgm:cxn modelId="{A07AC815-7B68-4758-92FD-B82876F463D5}" type="presParOf" srcId="{894238B0-F4AE-4077-922D-56D0486791B5}" destId="{CABEF30E-0269-4132-8C44-B347A7B46AE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C4D758-25F8-4CE6-B28A-C1B462D19709}"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54F969D-730C-4726-889D-9D73980A0912}">
      <dgm:prSet custT="1"/>
      <dgm:spPr>
        <a:solidFill>
          <a:schemeClr val="accent2">
            <a:lumMod val="50000"/>
          </a:schemeClr>
        </a:solidFill>
      </dgm:spPr>
      <dgm:t>
        <a:bodyPr/>
        <a:lstStyle/>
        <a:p>
          <a:r>
            <a:rPr lang="en-US" sz="2800" dirty="0">
              <a:latin typeface="Garamond" panose="02020404030301010803" pitchFamily="18" charset="0"/>
            </a:rPr>
            <a:t>BWCR is a specific class of records with unique rules.</a:t>
          </a:r>
        </a:p>
      </dgm:t>
    </dgm:pt>
    <dgm:pt modelId="{4498372D-7CC3-41CE-854A-995AAA018587}" type="parTrans" cxnId="{957D78A8-5EC1-47E7-A88A-139C89CF0E11}">
      <dgm:prSet/>
      <dgm:spPr/>
      <dgm:t>
        <a:bodyPr/>
        <a:lstStyle/>
        <a:p>
          <a:endParaRPr lang="en-US"/>
        </a:p>
      </dgm:t>
    </dgm:pt>
    <dgm:pt modelId="{250E08BB-947D-4F42-8F7B-79C55CB79AEC}" type="sibTrans" cxnId="{957D78A8-5EC1-47E7-A88A-139C89CF0E11}">
      <dgm:prSet/>
      <dgm:spPr/>
      <dgm:t>
        <a:bodyPr/>
        <a:lstStyle/>
        <a:p>
          <a:endParaRPr lang="en-US"/>
        </a:p>
      </dgm:t>
    </dgm:pt>
    <dgm:pt modelId="{DF1A0187-C5DE-47DE-A396-40B39D359086}">
      <dgm:prSet custT="1"/>
      <dgm:spPr/>
      <dgm:t>
        <a:bodyPr/>
        <a:lstStyle/>
        <a:p>
          <a:r>
            <a:rPr lang="en-US" sz="1800" dirty="0" smtClean="0">
              <a:latin typeface="Garamond" panose="02020404030301010803" pitchFamily="18" charset="0"/>
            </a:rPr>
            <a:t>Specific request </a:t>
          </a:r>
          <a:r>
            <a:rPr lang="en-US" sz="1800" dirty="0">
              <a:latin typeface="Garamond" panose="02020404030301010803" pitchFamily="18" charset="0"/>
            </a:rPr>
            <a:t>requirements</a:t>
          </a:r>
          <a:r>
            <a:rPr lang="en-US" sz="1600" dirty="0">
              <a:latin typeface="Garamond" panose="02020404030301010803" pitchFamily="18" charset="0"/>
            </a:rPr>
            <a:t>.</a:t>
          </a:r>
        </a:p>
      </dgm:t>
    </dgm:pt>
    <dgm:pt modelId="{B9E58B98-6E0A-4205-987F-DB2D1DF8269D}" type="parTrans" cxnId="{FF9BE761-E653-4B9F-8382-5B94FF7CAD09}">
      <dgm:prSet/>
      <dgm:spPr/>
      <dgm:t>
        <a:bodyPr/>
        <a:lstStyle/>
        <a:p>
          <a:endParaRPr lang="en-US"/>
        </a:p>
      </dgm:t>
    </dgm:pt>
    <dgm:pt modelId="{9C41A219-2307-4268-AACF-4448D953278F}" type="sibTrans" cxnId="{FF9BE761-E653-4B9F-8382-5B94FF7CAD09}">
      <dgm:prSet/>
      <dgm:spPr/>
      <dgm:t>
        <a:bodyPr/>
        <a:lstStyle/>
        <a:p>
          <a:endParaRPr lang="en-US"/>
        </a:p>
      </dgm:t>
    </dgm:pt>
    <dgm:pt modelId="{3DC8A94E-CBDB-457C-B181-8E504B19B459}">
      <dgm:prSet custT="1"/>
      <dgm:spPr/>
      <dgm:t>
        <a:bodyPr/>
        <a:lstStyle/>
        <a:p>
          <a:r>
            <a:rPr lang="en-US" sz="1800" dirty="0">
              <a:latin typeface="Garamond" panose="02020404030301010803" pitchFamily="18" charset="0"/>
            </a:rPr>
            <a:t>Detailed guidance on exemptions.</a:t>
          </a:r>
        </a:p>
      </dgm:t>
    </dgm:pt>
    <dgm:pt modelId="{9F1132E7-A30D-414F-8E5F-CAF7043F80DF}" type="parTrans" cxnId="{351072F7-E655-4C5C-BCF6-4FD3C9939946}">
      <dgm:prSet/>
      <dgm:spPr/>
      <dgm:t>
        <a:bodyPr/>
        <a:lstStyle/>
        <a:p>
          <a:endParaRPr lang="en-US"/>
        </a:p>
      </dgm:t>
    </dgm:pt>
    <dgm:pt modelId="{13E1A9DA-6D55-4AED-B3E2-C4D103BA92AC}" type="sibTrans" cxnId="{351072F7-E655-4C5C-BCF6-4FD3C9939946}">
      <dgm:prSet/>
      <dgm:spPr/>
      <dgm:t>
        <a:bodyPr/>
        <a:lstStyle/>
        <a:p>
          <a:endParaRPr lang="en-US"/>
        </a:p>
      </dgm:t>
    </dgm:pt>
    <dgm:pt modelId="{BC4CA9F5-9B14-4897-978B-AB534DB7AA84}">
      <dgm:prSet custT="1"/>
      <dgm:spPr/>
      <dgm:t>
        <a:bodyPr/>
        <a:lstStyle/>
        <a:p>
          <a:r>
            <a:rPr lang="en-US" sz="1800" dirty="0">
              <a:latin typeface="Garamond" panose="02020404030301010803" pitchFamily="18" charset="0"/>
            </a:rPr>
            <a:t>Unique fees for redaction.</a:t>
          </a:r>
        </a:p>
      </dgm:t>
    </dgm:pt>
    <dgm:pt modelId="{22128B71-6300-459C-AD4B-85EA7642D22E}" type="parTrans" cxnId="{C295DC36-9859-4BE6-A362-393D3B3E2650}">
      <dgm:prSet/>
      <dgm:spPr/>
      <dgm:t>
        <a:bodyPr/>
        <a:lstStyle/>
        <a:p>
          <a:endParaRPr lang="en-US"/>
        </a:p>
      </dgm:t>
    </dgm:pt>
    <dgm:pt modelId="{A069F18C-3E28-4A29-B2F3-3DF527B9EECE}" type="sibTrans" cxnId="{C295DC36-9859-4BE6-A362-393D3B3E2650}">
      <dgm:prSet/>
      <dgm:spPr/>
      <dgm:t>
        <a:bodyPr/>
        <a:lstStyle/>
        <a:p>
          <a:endParaRPr lang="en-US"/>
        </a:p>
      </dgm:t>
    </dgm:pt>
    <dgm:pt modelId="{38ED25BA-4C22-48D4-838F-1777FC92D40D}">
      <dgm:prSet custT="1"/>
      <dgm:spPr/>
      <dgm:t>
        <a:bodyPr/>
        <a:lstStyle/>
        <a:p>
          <a:r>
            <a:rPr lang="en-US" sz="1800" dirty="0">
              <a:latin typeface="Garamond" panose="02020404030301010803" pitchFamily="18" charset="0"/>
            </a:rPr>
            <a:t>Heightened standard for penalties award.</a:t>
          </a:r>
        </a:p>
      </dgm:t>
    </dgm:pt>
    <dgm:pt modelId="{A118A485-F522-49D6-9E84-08CE8D35F49F}" type="parTrans" cxnId="{65B2B3BE-780E-4036-977F-15C14300485D}">
      <dgm:prSet/>
      <dgm:spPr/>
      <dgm:t>
        <a:bodyPr/>
        <a:lstStyle/>
        <a:p>
          <a:endParaRPr lang="en-US"/>
        </a:p>
      </dgm:t>
    </dgm:pt>
    <dgm:pt modelId="{21C665D7-D597-4FAE-A78A-079B5222C53F}" type="sibTrans" cxnId="{65B2B3BE-780E-4036-977F-15C14300485D}">
      <dgm:prSet/>
      <dgm:spPr/>
      <dgm:t>
        <a:bodyPr/>
        <a:lstStyle/>
        <a:p>
          <a:endParaRPr lang="en-US"/>
        </a:p>
      </dgm:t>
    </dgm:pt>
    <dgm:pt modelId="{27DA23FF-F057-4EC4-AB69-8410603DD62F}">
      <dgm:prSet custT="1"/>
      <dgm:spPr>
        <a:solidFill>
          <a:srgbClr val="9BAFB5"/>
        </a:solidFill>
      </dgm:spPr>
      <dgm:t>
        <a:bodyPr/>
        <a:lstStyle/>
        <a:p>
          <a:r>
            <a:rPr lang="en-US" sz="2800" dirty="0">
              <a:solidFill>
                <a:schemeClr val="tx1"/>
              </a:solidFill>
              <a:latin typeface="Garamond" panose="02020404030301010803" pitchFamily="18" charset="0"/>
            </a:rPr>
            <a:t>Other PRA exemptions also apply to BWCR.</a:t>
          </a:r>
        </a:p>
      </dgm:t>
    </dgm:pt>
    <dgm:pt modelId="{72E54DE4-779E-48C4-89E8-DC53EFDCC826}" type="parTrans" cxnId="{A0B03B24-B42D-46FD-967B-E3AA5B7BAF8F}">
      <dgm:prSet/>
      <dgm:spPr/>
      <dgm:t>
        <a:bodyPr/>
        <a:lstStyle/>
        <a:p>
          <a:endParaRPr lang="en-US"/>
        </a:p>
      </dgm:t>
    </dgm:pt>
    <dgm:pt modelId="{8DCE94B1-18D1-4B3B-B07B-C357EE2AA0F5}" type="sibTrans" cxnId="{A0B03B24-B42D-46FD-967B-E3AA5B7BAF8F}">
      <dgm:prSet/>
      <dgm:spPr/>
      <dgm:t>
        <a:bodyPr/>
        <a:lstStyle/>
        <a:p>
          <a:endParaRPr lang="en-US"/>
        </a:p>
      </dgm:t>
    </dgm:pt>
    <dgm:pt modelId="{C9343E26-77FD-469D-85B5-D3BFAEF99691}">
      <dgm:prSet custT="1"/>
      <dgm:spPr>
        <a:solidFill>
          <a:srgbClr val="FFFF00">
            <a:alpha val="13000"/>
          </a:srgbClr>
        </a:solidFill>
      </dgm:spPr>
      <dgm:t>
        <a:bodyPr/>
        <a:lstStyle/>
        <a:p>
          <a:pPr>
            <a:spcAft>
              <a:spcPts val="0"/>
            </a:spcAft>
          </a:pPr>
          <a:r>
            <a:rPr lang="en-US" sz="2800" dirty="0">
              <a:solidFill>
                <a:schemeClr val="tx1"/>
              </a:solidFill>
              <a:latin typeface="Garamond" panose="02020404030301010803" pitchFamily="18" charset="0"/>
            </a:rPr>
            <a:t>There may be inconsistencies or anomalies </a:t>
          </a:r>
          <a:endParaRPr lang="en-US" sz="2800" dirty="0" smtClean="0">
            <a:solidFill>
              <a:schemeClr val="tx1"/>
            </a:solidFill>
            <a:latin typeface="Garamond" panose="02020404030301010803" pitchFamily="18" charset="0"/>
          </a:endParaRPr>
        </a:p>
        <a:p>
          <a:pPr>
            <a:spcAft>
              <a:spcPts val="0"/>
            </a:spcAft>
          </a:pPr>
          <a:r>
            <a:rPr lang="en-US" sz="2800" dirty="0" smtClean="0">
              <a:solidFill>
                <a:schemeClr val="tx1"/>
              </a:solidFill>
              <a:latin typeface="Garamond" panose="02020404030301010803" pitchFamily="18" charset="0"/>
            </a:rPr>
            <a:t>in </a:t>
          </a:r>
          <a:r>
            <a:rPr lang="en-US" sz="2800" dirty="0">
              <a:solidFill>
                <a:schemeClr val="tx1"/>
              </a:solidFill>
              <a:latin typeface="Garamond" panose="02020404030301010803" pitchFamily="18" charset="0"/>
            </a:rPr>
            <a:t>releasing records related to an incident.</a:t>
          </a:r>
        </a:p>
      </dgm:t>
    </dgm:pt>
    <dgm:pt modelId="{444BB1B9-357E-4D08-927E-7416E624286F}" type="parTrans" cxnId="{3A67DBA6-7FE6-4C01-BA40-E7A2ADAB3EA7}">
      <dgm:prSet/>
      <dgm:spPr/>
      <dgm:t>
        <a:bodyPr/>
        <a:lstStyle/>
        <a:p>
          <a:endParaRPr lang="en-US"/>
        </a:p>
      </dgm:t>
    </dgm:pt>
    <dgm:pt modelId="{143317EF-CEED-46B2-AA23-ECC7EA1864D7}" type="sibTrans" cxnId="{3A67DBA6-7FE6-4C01-BA40-E7A2ADAB3EA7}">
      <dgm:prSet/>
      <dgm:spPr/>
      <dgm:t>
        <a:bodyPr/>
        <a:lstStyle/>
        <a:p>
          <a:endParaRPr lang="en-US"/>
        </a:p>
      </dgm:t>
    </dgm:pt>
    <dgm:pt modelId="{C6346484-1127-42F6-AEAC-C481F8AAC55A}" type="pres">
      <dgm:prSet presAssocID="{1DC4D758-25F8-4CE6-B28A-C1B462D19709}" presName="Name0" presStyleCnt="0">
        <dgm:presLayoutVars>
          <dgm:dir/>
          <dgm:animLvl val="lvl"/>
          <dgm:resizeHandles val="exact"/>
        </dgm:presLayoutVars>
      </dgm:prSet>
      <dgm:spPr/>
      <dgm:t>
        <a:bodyPr/>
        <a:lstStyle/>
        <a:p>
          <a:endParaRPr lang="en-US"/>
        </a:p>
      </dgm:t>
    </dgm:pt>
    <dgm:pt modelId="{4D91C176-9282-4644-B4BF-81752712BF1D}" type="pres">
      <dgm:prSet presAssocID="{C9343E26-77FD-469D-85B5-D3BFAEF99691}" presName="boxAndChildren" presStyleCnt="0"/>
      <dgm:spPr/>
    </dgm:pt>
    <dgm:pt modelId="{315AA660-C004-4D45-8CCF-A93EC16DD475}" type="pres">
      <dgm:prSet presAssocID="{C9343E26-77FD-469D-85B5-D3BFAEF99691}" presName="parentTextBox" presStyleLbl="node1" presStyleIdx="0" presStyleCnt="3"/>
      <dgm:spPr/>
      <dgm:t>
        <a:bodyPr/>
        <a:lstStyle/>
        <a:p>
          <a:endParaRPr lang="en-US"/>
        </a:p>
      </dgm:t>
    </dgm:pt>
    <dgm:pt modelId="{2DFDF954-9130-4D74-BFD4-CB6AB6D0645E}" type="pres">
      <dgm:prSet presAssocID="{8DCE94B1-18D1-4B3B-B07B-C357EE2AA0F5}" presName="sp" presStyleCnt="0"/>
      <dgm:spPr/>
    </dgm:pt>
    <dgm:pt modelId="{0ABF56EA-0CAD-4A0F-8431-50D5E762A6E6}" type="pres">
      <dgm:prSet presAssocID="{27DA23FF-F057-4EC4-AB69-8410603DD62F}" presName="arrowAndChildren" presStyleCnt="0"/>
      <dgm:spPr/>
    </dgm:pt>
    <dgm:pt modelId="{DB248C94-9B23-4BC3-8973-D611ADA86611}" type="pres">
      <dgm:prSet presAssocID="{27DA23FF-F057-4EC4-AB69-8410603DD62F}" presName="parentTextArrow" presStyleLbl="node1" presStyleIdx="1" presStyleCnt="3"/>
      <dgm:spPr/>
      <dgm:t>
        <a:bodyPr/>
        <a:lstStyle/>
        <a:p>
          <a:endParaRPr lang="en-US"/>
        </a:p>
      </dgm:t>
    </dgm:pt>
    <dgm:pt modelId="{864DF154-B09C-48AB-83E1-5505AF308871}" type="pres">
      <dgm:prSet presAssocID="{250E08BB-947D-4F42-8F7B-79C55CB79AEC}" presName="sp" presStyleCnt="0"/>
      <dgm:spPr/>
    </dgm:pt>
    <dgm:pt modelId="{ADF227FD-5D3F-4C94-A16A-0D97D94AD596}" type="pres">
      <dgm:prSet presAssocID="{254F969D-730C-4726-889D-9D73980A0912}" presName="arrowAndChildren" presStyleCnt="0"/>
      <dgm:spPr/>
    </dgm:pt>
    <dgm:pt modelId="{F61577E4-C83F-474D-8204-18C3F10FAA72}" type="pres">
      <dgm:prSet presAssocID="{254F969D-730C-4726-889D-9D73980A0912}" presName="parentTextArrow" presStyleLbl="node1" presStyleIdx="1" presStyleCnt="3"/>
      <dgm:spPr/>
      <dgm:t>
        <a:bodyPr/>
        <a:lstStyle/>
        <a:p>
          <a:endParaRPr lang="en-US"/>
        </a:p>
      </dgm:t>
    </dgm:pt>
    <dgm:pt modelId="{713829C5-54B0-440C-902C-A9C798E2D3F5}" type="pres">
      <dgm:prSet presAssocID="{254F969D-730C-4726-889D-9D73980A0912}" presName="arrow" presStyleLbl="node1" presStyleIdx="2" presStyleCnt="3"/>
      <dgm:spPr/>
      <dgm:t>
        <a:bodyPr/>
        <a:lstStyle/>
        <a:p>
          <a:endParaRPr lang="en-US"/>
        </a:p>
      </dgm:t>
    </dgm:pt>
    <dgm:pt modelId="{AB12AF51-9E11-4999-AE38-6E9A6FFD3F2B}" type="pres">
      <dgm:prSet presAssocID="{254F969D-730C-4726-889D-9D73980A0912}" presName="descendantArrow" presStyleCnt="0"/>
      <dgm:spPr/>
    </dgm:pt>
    <dgm:pt modelId="{39C32991-2650-4440-A97E-C814081170EB}" type="pres">
      <dgm:prSet presAssocID="{DF1A0187-C5DE-47DE-A396-40B39D359086}" presName="childTextArrow" presStyleLbl="fgAccFollowNode1" presStyleIdx="0" presStyleCnt="4">
        <dgm:presLayoutVars>
          <dgm:bulletEnabled val="1"/>
        </dgm:presLayoutVars>
      </dgm:prSet>
      <dgm:spPr/>
      <dgm:t>
        <a:bodyPr/>
        <a:lstStyle/>
        <a:p>
          <a:endParaRPr lang="en-US"/>
        </a:p>
      </dgm:t>
    </dgm:pt>
    <dgm:pt modelId="{E5C219A9-6353-4645-A868-F5AAB45F06CB}" type="pres">
      <dgm:prSet presAssocID="{3DC8A94E-CBDB-457C-B181-8E504B19B459}" presName="childTextArrow" presStyleLbl="fgAccFollowNode1" presStyleIdx="1" presStyleCnt="4">
        <dgm:presLayoutVars>
          <dgm:bulletEnabled val="1"/>
        </dgm:presLayoutVars>
      </dgm:prSet>
      <dgm:spPr/>
      <dgm:t>
        <a:bodyPr/>
        <a:lstStyle/>
        <a:p>
          <a:endParaRPr lang="en-US"/>
        </a:p>
      </dgm:t>
    </dgm:pt>
    <dgm:pt modelId="{88B36981-CDED-49AB-97FB-05CD4565AD0A}" type="pres">
      <dgm:prSet presAssocID="{BC4CA9F5-9B14-4897-978B-AB534DB7AA84}" presName="childTextArrow" presStyleLbl="fgAccFollowNode1" presStyleIdx="2" presStyleCnt="4">
        <dgm:presLayoutVars>
          <dgm:bulletEnabled val="1"/>
        </dgm:presLayoutVars>
      </dgm:prSet>
      <dgm:spPr/>
      <dgm:t>
        <a:bodyPr/>
        <a:lstStyle/>
        <a:p>
          <a:endParaRPr lang="en-US"/>
        </a:p>
      </dgm:t>
    </dgm:pt>
    <dgm:pt modelId="{FEBA217B-D267-4C7A-8A48-458D0A3D4B48}" type="pres">
      <dgm:prSet presAssocID="{38ED25BA-4C22-48D4-838F-1777FC92D40D}" presName="childTextArrow" presStyleLbl="fgAccFollowNode1" presStyleIdx="3" presStyleCnt="4">
        <dgm:presLayoutVars>
          <dgm:bulletEnabled val="1"/>
        </dgm:presLayoutVars>
      </dgm:prSet>
      <dgm:spPr/>
      <dgm:t>
        <a:bodyPr/>
        <a:lstStyle/>
        <a:p>
          <a:endParaRPr lang="en-US"/>
        </a:p>
      </dgm:t>
    </dgm:pt>
  </dgm:ptLst>
  <dgm:cxnLst>
    <dgm:cxn modelId="{81833232-A0B6-4966-86D2-CC1370B10C24}" type="presOf" srcId="{C9343E26-77FD-469D-85B5-D3BFAEF99691}" destId="{315AA660-C004-4D45-8CCF-A93EC16DD475}" srcOrd="0" destOrd="0" presId="urn:microsoft.com/office/officeart/2005/8/layout/process4"/>
    <dgm:cxn modelId="{351072F7-E655-4C5C-BCF6-4FD3C9939946}" srcId="{254F969D-730C-4726-889D-9D73980A0912}" destId="{3DC8A94E-CBDB-457C-B181-8E504B19B459}" srcOrd="1" destOrd="0" parTransId="{9F1132E7-A30D-414F-8E5F-CAF7043F80DF}" sibTransId="{13E1A9DA-6D55-4AED-B3E2-C4D103BA92AC}"/>
    <dgm:cxn modelId="{34CC2C4F-CCF0-4CE9-9590-2D3E5B52BF1F}" type="presOf" srcId="{254F969D-730C-4726-889D-9D73980A0912}" destId="{713829C5-54B0-440C-902C-A9C798E2D3F5}" srcOrd="1" destOrd="0" presId="urn:microsoft.com/office/officeart/2005/8/layout/process4"/>
    <dgm:cxn modelId="{A572C38F-AB9E-4137-948D-FA741A07B4C1}" type="presOf" srcId="{3DC8A94E-CBDB-457C-B181-8E504B19B459}" destId="{E5C219A9-6353-4645-A868-F5AAB45F06CB}" srcOrd="0" destOrd="0" presId="urn:microsoft.com/office/officeart/2005/8/layout/process4"/>
    <dgm:cxn modelId="{957D78A8-5EC1-47E7-A88A-139C89CF0E11}" srcId="{1DC4D758-25F8-4CE6-B28A-C1B462D19709}" destId="{254F969D-730C-4726-889D-9D73980A0912}" srcOrd="0" destOrd="0" parTransId="{4498372D-7CC3-41CE-854A-995AAA018587}" sibTransId="{250E08BB-947D-4F42-8F7B-79C55CB79AEC}"/>
    <dgm:cxn modelId="{3455188A-0607-47A6-8037-49CA1E08901D}" type="presOf" srcId="{1DC4D758-25F8-4CE6-B28A-C1B462D19709}" destId="{C6346484-1127-42F6-AEAC-C481F8AAC55A}" srcOrd="0" destOrd="0" presId="urn:microsoft.com/office/officeart/2005/8/layout/process4"/>
    <dgm:cxn modelId="{E326AC5B-C227-426E-A5E1-ECD989E920AD}" type="presOf" srcId="{254F969D-730C-4726-889D-9D73980A0912}" destId="{F61577E4-C83F-474D-8204-18C3F10FAA72}" srcOrd="0" destOrd="0" presId="urn:microsoft.com/office/officeart/2005/8/layout/process4"/>
    <dgm:cxn modelId="{3A67DBA6-7FE6-4C01-BA40-E7A2ADAB3EA7}" srcId="{1DC4D758-25F8-4CE6-B28A-C1B462D19709}" destId="{C9343E26-77FD-469D-85B5-D3BFAEF99691}" srcOrd="2" destOrd="0" parTransId="{444BB1B9-357E-4D08-927E-7416E624286F}" sibTransId="{143317EF-CEED-46B2-AA23-ECC7EA1864D7}"/>
    <dgm:cxn modelId="{FF9BE761-E653-4B9F-8382-5B94FF7CAD09}" srcId="{254F969D-730C-4726-889D-9D73980A0912}" destId="{DF1A0187-C5DE-47DE-A396-40B39D359086}" srcOrd="0" destOrd="0" parTransId="{B9E58B98-6E0A-4205-987F-DB2D1DF8269D}" sibTransId="{9C41A219-2307-4268-AACF-4448D953278F}"/>
    <dgm:cxn modelId="{7B90EAAA-3450-43DA-9C54-1EC57F9F10E1}" type="presOf" srcId="{DF1A0187-C5DE-47DE-A396-40B39D359086}" destId="{39C32991-2650-4440-A97E-C814081170EB}" srcOrd="0" destOrd="0" presId="urn:microsoft.com/office/officeart/2005/8/layout/process4"/>
    <dgm:cxn modelId="{3E24EF2A-DC13-4BA1-9406-DB91235DA891}" type="presOf" srcId="{BC4CA9F5-9B14-4897-978B-AB534DB7AA84}" destId="{88B36981-CDED-49AB-97FB-05CD4565AD0A}" srcOrd="0" destOrd="0" presId="urn:microsoft.com/office/officeart/2005/8/layout/process4"/>
    <dgm:cxn modelId="{A0B03B24-B42D-46FD-967B-E3AA5B7BAF8F}" srcId="{1DC4D758-25F8-4CE6-B28A-C1B462D19709}" destId="{27DA23FF-F057-4EC4-AB69-8410603DD62F}" srcOrd="1" destOrd="0" parTransId="{72E54DE4-779E-48C4-89E8-DC53EFDCC826}" sibTransId="{8DCE94B1-18D1-4B3B-B07B-C357EE2AA0F5}"/>
    <dgm:cxn modelId="{0BF44CC5-7B99-4FAB-B894-15D0201FBB9B}" type="presOf" srcId="{38ED25BA-4C22-48D4-838F-1777FC92D40D}" destId="{FEBA217B-D267-4C7A-8A48-458D0A3D4B48}" srcOrd="0" destOrd="0" presId="urn:microsoft.com/office/officeart/2005/8/layout/process4"/>
    <dgm:cxn modelId="{C295DC36-9859-4BE6-A362-393D3B3E2650}" srcId="{254F969D-730C-4726-889D-9D73980A0912}" destId="{BC4CA9F5-9B14-4897-978B-AB534DB7AA84}" srcOrd="2" destOrd="0" parTransId="{22128B71-6300-459C-AD4B-85EA7642D22E}" sibTransId="{A069F18C-3E28-4A29-B2F3-3DF527B9EECE}"/>
    <dgm:cxn modelId="{65B2B3BE-780E-4036-977F-15C14300485D}" srcId="{254F969D-730C-4726-889D-9D73980A0912}" destId="{38ED25BA-4C22-48D4-838F-1777FC92D40D}" srcOrd="3" destOrd="0" parTransId="{A118A485-F522-49D6-9E84-08CE8D35F49F}" sibTransId="{21C665D7-D597-4FAE-A78A-079B5222C53F}"/>
    <dgm:cxn modelId="{CEC5373F-B0DC-426D-9B1B-2D81C800CF0D}" type="presOf" srcId="{27DA23FF-F057-4EC4-AB69-8410603DD62F}" destId="{DB248C94-9B23-4BC3-8973-D611ADA86611}" srcOrd="0" destOrd="0" presId="urn:microsoft.com/office/officeart/2005/8/layout/process4"/>
    <dgm:cxn modelId="{1D004DD9-75C3-4BEA-AD3A-16B290B2B248}" type="presParOf" srcId="{C6346484-1127-42F6-AEAC-C481F8AAC55A}" destId="{4D91C176-9282-4644-B4BF-81752712BF1D}" srcOrd="0" destOrd="0" presId="urn:microsoft.com/office/officeart/2005/8/layout/process4"/>
    <dgm:cxn modelId="{FBB4C676-C8E0-4492-83E4-626E73388B79}" type="presParOf" srcId="{4D91C176-9282-4644-B4BF-81752712BF1D}" destId="{315AA660-C004-4D45-8CCF-A93EC16DD475}" srcOrd="0" destOrd="0" presId="urn:microsoft.com/office/officeart/2005/8/layout/process4"/>
    <dgm:cxn modelId="{5686EDE2-2008-4FE5-9B83-7C745748E875}" type="presParOf" srcId="{C6346484-1127-42F6-AEAC-C481F8AAC55A}" destId="{2DFDF954-9130-4D74-BFD4-CB6AB6D0645E}" srcOrd="1" destOrd="0" presId="urn:microsoft.com/office/officeart/2005/8/layout/process4"/>
    <dgm:cxn modelId="{5E5A258E-C684-40C0-B296-6AADED8E998C}" type="presParOf" srcId="{C6346484-1127-42F6-AEAC-C481F8AAC55A}" destId="{0ABF56EA-0CAD-4A0F-8431-50D5E762A6E6}" srcOrd="2" destOrd="0" presId="urn:microsoft.com/office/officeart/2005/8/layout/process4"/>
    <dgm:cxn modelId="{95D72DE7-DE9A-429B-AAA9-2EDEB582ABB7}" type="presParOf" srcId="{0ABF56EA-0CAD-4A0F-8431-50D5E762A6E6}" destId="{DB248C94-9B23-4BC3-8973-D611ADA86611}" srcOrd="0" destOrd="0" presId="urn:microsoft.com/office/officeart/2005/8/layout/process4"/>
    <dgm:cxn modelId="{AA45A68C-C628-4A73-A357-120838A2A006}" type="presParOf" srcId="{C6346484-1127-42F6-AEAC-C481F8AAC55A}" destId="{864DF154-B09C-48AB-83E1-5505AF308871}" srcOrd="3" destOrd="0" presId="urn:microsoft.com/office/officeart/2005/8/layout/process4"/>
    <dgm:cxn modelId="{0764CB1D-A91C-4A15-B0F1-0F10434C95FF}" type="presParOf" srcId="{C6346484-1127-42F6-AEAC-C481F8AAC55A}" destId="{ADF227FD-5D3F-4C94-A16A-0D97D94AD596}" srcOrd="4" destOrd="0" presId="urn:microsoft.com/office/officeart/2005/8/layout/process4"/>
    <dgm:cxn modelId="{4E259976-0F78-4295-BB0A-45F7236F6168}" type="presParOf" srcId="{ADF227FD-5D3F-4C94-A16A-0D97D94AD596}" destId="{F61577E4-C83F-474D-8204-18C3F10FAA72}" srcOrd="0" destOrd="0" presId="urn:microsoft.com/office/officeart/2005/8/layout/process4"/>
    <dgm:cxn modelId="{4C5E3640-544F-4C2E-9CA6-ED29E4D707E1}" type="presParOf" srcId="{ADF227FD-5D3F-4C94-A16A-0D97D94AD596}" destId="{713829C5-54B0-440C-902C-A9C798E2D3F5}" srcOrd="1" destOrd="0" presId="urn:microsoft.com/office/officeart/2005/8/layout/process4"/>
    <dgm:cxn modelId="{900CA32A-74F1-45B5-9106-FBF2FEC4F494}" type="presParOf" srcId="{ADF227FD-5D3F-4C94-A16A-0D97D94AD596}" destId="{AB12AF51-9E11-4999-AE38-6E9A6FFD3F2B}" srcOrd="2" destOrd="0" presId="urn:microsoft.com/office/officeart/2005/8/layout/process4"/>
    <dgm:cxn modelId="{B6CBAC18-A7BD-4E7D-AC5F-4242C45E4454}" type="presParOf" srcId="{AB12AF51-9E11-4999-AE38-6E9A6FFD3F2B}" destId="{39C32991-2650-4440-A97E-C814081170EB}" srcOrd="0" destOrd="0" presId="urn:microsoft.com/office/officeart/2005/8/layout/process4"/>
    <dgm:cxn modelId="{592BEA0D-857F-4AF9-98C5-5BBCE3C0D809}" type="presParOf" srcId="{AB12AF51-9E11-4999-AE38-6E9A6FFD3F2B}" destId="{E5C219A9-6353-4645-A868-F5AAB45F06CB}" srcOrd="1" destOrd="0" presId="urn:microsoft.com/office/officeart/2005/8/layout/process4"/>
    <dgm:cxn modelId="{090067DA-8FBB-4DC7-A70C-825BF1FA93A7}" type="presParOf" srcId="{AB12AF51-9E11-4999-AE38-6E9A6FFD3F2B}" destId="{88B36981-CDED-49AB-97FB-05CD4565AD0A}" srcOrd="2" destOrd="0" presId="urn:microsoft.com/office/officeart/2005/8/layout/process4"/>
    <dgm:cxn modelId="{C079C4DA-DBAD-43AF-9400-358F9220A50B}" type="presParOf" srcId="{AB12AF51-9E11-4999-AE38-6E9A6FFD3F2B}" destId="{FEBA217B-D267-4C7A-8A48-458D0A3D4B48}"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EB88B-9476-4C3F-A3C4-91FA52F8F359}">
      <dsp:nvSpPr>
        <dsp:cNvPr id="0" name=""/>
        <dsp:cNvSpPr/>
      </dsp:nvSpPr>
      <dsp:spPr>
        <a:xfrm>
          <a:off x="720865" y="0"/>
          <a:ext cx="761892" cy="7165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8B9337-6E01-44D5-82A5-4EF7110107C7}">
      <dsp:nvSpPr>
        <dsp:cNvPr id="0" name=""/>
        <dsp:cNvSpPr/>
      </dsp:nvSpPr>
      <dsp:spPr>
        <a:xfrm>
          <a:off x="13394" y="842100"/>
          <a:ext cx="2176835" cy="516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90000"/>
            </a:lnSpc>
            <a:spcBef>
              <a:spcPct val="0"/>
            </a:spcBef>
            <a:spcAft>
              <a:spcPct val="35000"/>
            </a:spcAft>
            <a:defRPr b="1"/>
          </a:pPr>
          <a:r>
            <a:rPr lang="en-US" sz="1400" kern="1200" dirty="0">
              <a:latin typeface="Garamond" panose="02020404030301010803" pitchFamily="18" charset="0"/>
            </a:rPr>
            <a:t>Policies </a:t>
          </a:r>
          <a:r>
            <a:rPr lang="en-US" sz="1400" kern="1200" dirty="0" smtClean="0">
              <a:latin typeface="Garamond" panose="02020404030301010803" pitchFamily="18" charset="0"/>
            </a:rPr>
            <a:t>required</a:t>
          </a:r>
        </a:p>
        <a:p>
          <a:pPr lvl="0" algn="ctr" defTabSz="622300">
            <a:lnSpc>
              <a:spcPct val="90000"/>
            </a:lnSpc>
            <a:spcBef>
              <a:spcPct val="0"/>
            </a:spcBef>
            <a:spcAft>
              <a:spcPct val="35000"/>
            </a:spcAft>
            <a:defRPr b="1"/>
          </a:pPr>
          <a:r>
            <a:rPr lang="en-US" sz="1400" kern="1200" dirty="0" smtClean="0">
              <a:latin typeface="Garamond" panose="02020404030301010803" pitchFamily="18" charset="0"/>
            </a:rPr>
            <a:t>(RCW </a:t>
          </a:r>
          <a:r>
            <a:rPr lang="en-US" sz="1400" kern="1200" dirty="0">
              <a:latin typeface="Garamond" panose="02020404030301010803" pitchFamily="18" charset="0"/>
            </a:rPr>
            <a:t>10.109.010)</a:t>
          </a:r>
        </a:p>
      </dsp:txBody>
      <dsp:txXfrm>
        <a:off x="13394" y="842100"/>
        <a:ext cx="2176835" cy="516305"/>
      </dsp:txXfrm>
    </dsp:sp>
    <dsp:sp modelId="{4C6A2876-3E51-47F7-8ACF-34BB68D057BF}">
      <dsp:nvSpPr>
        <dsp:cNvPr id="0" name=""/>
        <dsp:cNvSpPr/>
      </dsp:nvSpPr>
      <dsp:spPr>
        <a:xfrm>
          <a:off x="13394" y="1416813"/>
          <a:ext cx="2176835" cy="1691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90000"/>
            </a:lnSpc>
            <a:spcBef>
              <a:spcPct val="0"/>
            </a:spcBef>
            <a:spcAft>
              <a:spcPct val="35000"/>
            </a:spcAft>
          </a:pPr>
          <a:r>
            <a:rPr lang="en-US" sz="1400" kern="1200" dirty="0">
              <a:latin typeface="Garamond" panose="02020404030301010803" pitchFamily="18" charset="0"/>
            </a:rPr>
            <a:t>Activation</a:t>
          </a:r>
        </a:p>
        <a:p>
          <a:pPr lvl="0" algn="ctr" defTabSz="622300">
            <a:lnSpc>
              <a:spcPct val="90000"/>
            </a:lnSpc>
            <a:spcBef>
              <a:spcPct val="0"/>
            </a:spcBef>
            <a:spcAft>
              <a:spcPct val="35000"/>
            </a:spcAft>
          </a:pPr>
          <a:r>
            <a:rPr lang="en-US" sz="1400" kern="1200" dirty="0">
              <a:latin typeface="Garamond" panose="02020404030301010803" pitchFamily="18" charset="0"/>
            </a:rPr>
            <a:t>Deactivation</a:t>
          </a:r>
        </a:p>
        <a:p>
          <a:pPr lvl="0" algn="ctr" defTabSz="622300">
            <a:lnSpc>
              <a:spcPct val="90000"/>
            </a:lnSpc>
            <a:spcBef>
              <a:spcPct val="0"/>
            </a:spcBef>
            <a:spcAft>
              <a:spcPct val="35000"/>
            </a:spcAft>
          </a:pPr>
          <a:r>
            <a:rPr lang="en-US" sz="1400" kern="1200" dirty="0">
              <a:latin typeface="Garamond" panose="02020404030301010803" pitchFamily="18" charset="0"/>
            </a:rPr>
            <a:t>Notification of recording to the public</a:t>
          </a:r>
        </a:p>
        <a:p>
          <a:pPr lvl="0" algn="ctr" defTabSz="622300">
            <a:lnSpc>
              <a:spcPct val="90000"/>
            </a:lnSpc>
            <a:spcBef>
              <a:spcPct val="0"/>
            </a:spcBef>
            <a:spcAft>
              <a:spcPct val="35000"/>
            </a:spcAft>
          </a:pPr>
          <a:r>
            <a:rPr lang="en-US" sz="1400" kern="1200" dirty="0">
              <a:latin typeface="Garamond" panose="02020404030301010803" pitchFamily="18" charset="0"/>
            </a:rPr>
            <a:t>Officer training</a:t>
          </a:r>
        </a:p>
        <a:p>
          <a:pPr lvl="0" algn="ctr" defTabSz="622300">
            <a:lnSpc>
              <a:spcPct val="90000"/>
            </a:lnSpc>
            <a:spcBef>
              <a:spcPct val="0"/>
            </a:spcBef>
            <a:spcAft>
              <a:spcPct val="35000"/>
            </a:spcAft>
          </a:pPr>
          <a:r>
            <a:rPr lang="en-US" sz="1400" kern="1200" dirty="0">
              <a:latin typeface="Garamond" panose="02020404030301010803" pitchFamily="18" charset="0"/>
            </a:rPr>
            <a:t>Permissible access and disclosure</a:t>
          </a:r>
        </a:p>
        <a:p>
          <a:pPr lvl="0" algn="ctr" defTabSz="622300">
            <a:lnSpc>
              <a:spcPct val="90000"/>
            </a:lnSpc>
            <a:spcBef>
              <a:spcPct val="0"/>
            </a:spcBef>
            <a:spcAft>
              <a:spcPct val="35000"/>
            </a:spcAft>
          </a:pPr>
          <a:r>
            <a:rPr lang="en-US" sz="1400" kern="1200" dirty="0">
              <a:latin typeface="Garamond" panose="02020404030301010803" pitchFamily="18" charset="0"/>
            </a:rPr>
            <a:t>Preserving recordings</a:t>
          </a:r>
        </a:p>
      </dsp:txBody>
      <dsp:txXfrm>
        <a:off x="13394" y="1416813"/>
        <a:ext cx="2176835" cy="1691511"/>
      </dsp:txXfrm>
    </dsp:sp>
    <dsp:sp modelId="{E01BD7F5-D78F-4C2F-A32D-81CA7E91D340}">
      <dsp:nvSpPr>
        <dsp:cNvPr id="0" name=""/>
        <dsp:cNvSpPr/>
      </dsp:nvSpPr>
      <dsp:spPr>
        <a:xfrm>
          <a:off x="3278648" y="0"/>
          <a:ext cx="761892" cy="716524"/>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7699AE-B9D8-4853-8AED-7B73B0D644EB}">
      <dsp:nvSpPr>
        <dsp:cNvPr id="0" name=""/>
        <dsp:cNvSpPr/>
      </dsp:nvSpPr>
      <dsp:spPr>
        <a:xfrm>
          <a:off x="2571176" y="842100"/>
          <a:ext cx="2176835" cy="516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90000"/>
            </a:lnSpc>
            <a:spcBef>
              <a:spcPct val="0"/>
            </a:spcBef>
            <a:spcAft>
              <a:spcPct val="35000"/>
            </a:spcAft>
            <a:defRPr b="1"/>
          </a:pPr>
          <a:r>
            <a:rPr lang="en-US" sz="1400" kern="1200" dirty="0">
              <a:latin typeface="Garamond" panose="02020404030301010803" pitchFamily="18" charset="0"/>
            </a:rPr>
            <a:t>Do you need to update your PRA policy?</a:t>
          </a:r>
        </a:p>
      </dsp:txBody>
      <dsp:txXfrm>
        <a:off x="2571176" y="842100"/>
        <a:ext cx="2176835" cy="516305"/>
      </dsp:txXfrm>
    </dsp:sp>
    <dsp:sp modelId="{A76A5F15-CE43-498E-83F9-8D49FA1568FA}">
      <dsp:nvSpPr>
        <dsp:cNvPr id="0" name=""/>
        <dsp:cNvSpPr/>
      </dsp:nvSpPr>
      <dsp:spPr>
        <a:xfrm>
          <a:off x="2571176" y="1416813"/>
          <a:ext cx="2176835" cy="1691511"/>
        </a:xfrm>
        <a:prstGeom prst="rect">
          <a:avLst/>
        </a:prstGeom>
        <a:noFill/>
        <a:ln>
          <a:noFill/>
        </a:ln>
        <a:effectLst/>
      </dsp:spPr>
      <dsp:style>
        <a:lnRef idx="0">
          <a:scrgbClr r="0" g="0" b="0"/>
        </a:lnRef>
        <a:fillRef idx="0">
          <a:scrgbClr r="0" g="0" b="0"/>
        </a:fillRef>
        <a:effectRef idx="0">
          <a:scrgbClr r="0" g="0" b="0"/>
        </a:effectRef>
        <a:fontRef idx="minor"/>
      </dsp:style>
    </dsp:sp>
    <dsp:sp modelId="{66F2D850-140C-4264-8338-68A91D75B4AB}">
      <dsp:nvSpPr>
        <dsp:cNvPr id="0" name=""/>
        <dsp:cNvSpPr/>
      </dsp:nvSpPr>
      <dsp:spPr>
        <a:xfrm>
          <a:off x="5836430" y="0"/>
          <a:ext cx="761892" cy="7165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DF2FAF-6C4B-4B6F-B8D4-46C1F9198D92}">
      <dsp:nvSpPr>
        <dsp:cNvPr id="0" name=""/>
        <dsp:cNvSpPr/>
      </dsp:nvSpPr>
      <dsp:spPr>
        <a:xfrm>
          <a:off x="5128958" y="842100"/>
          <a:ext cx="2176835" cy="516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90000"/>
            </a:lnSpc>
            <a:spcBef>
              <a:spcPct val="0"/>
            </a:spcBef>
            <a:spcAft>
              <a:spcPct val="35000"/>
            </a:spcAft>
            <a:defRPr b="1"/>
          </a:pPr>
          <a:r>
            <a:rPr lang="en-US" sz="1400" kern="1200" dirty="0">
              <a:latin typeface="Garamond" panose="02020404030301010803" pitchFamily="18" charset="0"/>
            </a:rPr>
            <a:t>Have you anticipated the IT needs to support the recordings?</a:t>
          </a:r>
        </a:p>
      </dsp:txBody>
      <dsp:txXfrm>
        <a:off x="5128958" y="842100"/>
        <a:ext cx="2176835" cy="516305"/>
      </dsp:txXfrm>
    </dsp:sp>
    <dsp:sp modelId="{44500D90-D0CB-4FBA-9B99-D6DAC8D9DEBE}">
      <dsp:nvSpPr>
        <dsp:cNvPr id="0" name=""/>
        <dsp:cNvSpPr/>
      </dsp:nvSpPr>
      <dsp:spPr>
        <a:xfrm>
          <a:off x="5128958" y="1416813"/>
          <a:ext cx="2176835" cy="1691511"/>
        </a:xfrm>
        <a:prstGeom prst="rect">
          <a:avLst/>
        </a:prstGeom>
        <a:noFill/>
        <a:ln>
          <a:noFill/>
        </a:ln>
        <a:effectLst/>
      </dsp:spPr>
      <dsp:style>
        <a:lnRef idx="0">
          <a:scrgbClr r="0" g="0" b="0"/>
        </a:lnRef>
        <a:fillRef idx="0">
          <a:scrgbClr r="0" g="0" b="0"/>
        </a:fillRef>
        <a:effectRef idx="0">
          <a:scrgbClr r="0" g="0" b="0"/>
        </a:effectRef>
        <a:fontRef idx="minor"/>
      </dsp:style>
    </dsp:sp>
    <dsp:sp modelId="{49E2EA05-A1BA-4B2B-9499-74EC4A0A6B4F}">
      <dsp:nvSpPr>
        <dsp:cNvPr id="0" name=""/>
        <dsp:cNvSpPr/>
      </dsp:nvSpPr>
      <dsp:spPr>
        <a:xfrm>
          <a:off x="8394212" y="0"/>
          <a:ext cx="761892" cy="7165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1BB504-A2D3-4C0A-96B2-D7022090B862}">
      <dsp:nvSpPr>
        <dsp:cNvPr id="0" name=""/>
        <dsp:cNvSpPr/>
      </dsp:nvSpPr>
      <dsp:spPr>
        <a:xfrm>
          <a:off x="7686740" y="842100"/>
          <a:ext cx="2176835" cy="516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22300">
            <a:lnSpc>
              <a:spcPct val="90000"/>
            </a:lnSpc>
            <a:spcBef>
              <a:spcPct val="0"/>
            </a:spcBef>
            <a:spcAft>
              <a:spcPct val="35000"/>
            </a:spcAft>
            <a:defRPr b="1"/>
          </a:pPr>
          <a:r>
            <a:rPr lang="en-US" sz="1400" kern="1200" dirty="0">
              <a:latin typeface="Garamond" panose="02020404030301010803" pitchFamily="18" charset="0"/>
            </a:rPr>
            <a:t>Do you have the staff necessary to timely provide records?</a:t>
          </a:r>
        </a:p>
      </dsp:txBody>
      <dsp:txXfrm>
        <a:off x="7686740" y="842100"/>
        <a:ext cx="2176835" cy="516305"/>
      </dsp:txXfrm>
    </dsp:sp>
    <dsp:sp modelId="{8C58F436-30C5-49E6-8CC6-F2B12B882248}">
      <dsp:nvSpPr>
        <dsp:cNvPr id="0" name=""/>
        <dsp:cNvSpPr/>
      </dsp:nvSpPr>
      <dsp:spPr>
        <a:xfrm>
          <a:off x="7686740" y="1416813"/>
          <a:ext cx="2176835" cy="169151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2B93E-4656-4EE5-872B-46373BCFD199}">
      <dsp:nvSpPr>
        <dsp:cNvPr id="0" name=""/>
        <dsp:cNvSpPr/>
      </dsp:nvSpPr>
      <dsp:spPr>
        <a:xfrm>
          <a:off x="0" y="726"/>
          <a:ext cx="6666833"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AD8516B-92E3-4DA0-A82D-5D44E2BBD388}">
      <dsp:nvSpPr>
        <dsp:cNvPr id="0" name=""/>
        <dsp:cNvSpPr/>
      </dsp:nvSpPr>
      <dsp:spPr>
        <a:xfrm>
          <a:off x="0" y="726"/>
          <a:ext cx="6666833" cy="1190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latin typeface="Garamond" panose="02020404030301010803" pitchFamily="18" charset="0"/>
            </a:rPr>
            <a:t>Requirements per RCW 42.56.240 (14)(d)(l-iv):</a:t>
          </a:r>
        </a:p>
      </dsp:txBody>
      <dsp:txXfrm>
        <a:off x="0" y="726"/>
        <a:ext cx="6666833" cy="1190090"/>
      </dsp:txXfrm>
    </dsp:sp>
    <dsp:sp modelId="{4FD755AC-3D4D-448B-8257-C6CEA5FABE8D}">
      <dsp:nvSpPr>
        <dsp:cNvPr id="0" name=""/>
        <dsp:cNvSpPr/>
      </dsp:nvSpPr>
      <dsp:spPr>
        <a:xfrm>
          <a:off x="0" y="1190816"/>
          <a:ext cx="6666833"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B3A7416-6E00-4063-BE85-068F20A7E005}">
      <dsp:nvSpPr>
        <dsp:cNvPr id="0" name=""/>
        <dsp:cNvSpPr/>
      </dsp:nvSpPr>
      <dsp:spPr>
        <a:xfrm>
          <a:off x="0" y="1190816"/>
          <a:ext cx="6666833" cy="1190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latin typeface="Garamond" panose="02020404030301010803" pitchFamily="18" charset="0"/>
            </a:rPr>
            <a:t>Name of a person(s) involved in the incident;</a:t>
          </a:r>
        </a:p>
      </dsp:txBody>
      <dsp:txXfrm>
        <a:off x="0" y="1190816"/>
        <a:ext cx="6666833" cy="1190090"/>
      </dsp:txXfrm>
    </dsp:sp>
    <dsp:sp modelId="{05549B12-4ABA-42EE-B176-FB26999D77C8}">
      <dsp:nvSpPr>
        <dsp:cNvPr id="0" name=""/>
        <dsp:cNvSpPr/>
      </dsp:nvSpPr>
      <dsp:spPr>
        <a:xfrm>
          <a:off x="0" y="2380906"/>
          <a:ext cx="6666833"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FDEEED2-1EFE-4ECD-A98E-0A438321A71D}">
      <dsp:nvSpPr>
        <dsp:cNvPr id="0" name=""/>
        <dsp:cNvSpPr/>
      </dsp:nvSpPr>
      <dsp:spPr>
        <a:xfrm>
          <a:off x="0" y="2380906"/>
          <a:ext cx="6666833" cy="1190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latin typeface="Garamond" panose="02020404030301010803" pitchFamily="18" charset="0"/>
            </a:rPr>
            <a:t>Incident or case number;</a:t>
          </a:r>
        </a:p>
      </dsp:txBody>
      <dsp:txXfrm>
        <a:off x="0" y="2380906"/>
        <a:ext cx="6666833" cy="1190090"/>
      </dsp:txXfrm>
    </dsp:sp>
    <dsp:sp modelId="{E71CCFED-F7D7-45B8-B051-F50E8BA20FB2}">
      <dsp:nvSpPr>
        <dsp:cNvPr id="0" name=""/>
        <dsp:cNvSpPr/>
      </dsp:nvSpPr>
      <dsp:spPr>
        <a:xfrm>
          <a:off x="0" y="3570997"/>
          <a:ext cx="6666833"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D5D3188-1DE7-4CE1-8018-A979EE54172C}">
      <dsp:nvSpPr>
        <dsp:cNvPr id="0" name=""/>
        <dsp:cNvSpPr/>
      </dsp:nvSpPr>
      <dsp:spPr>
        <a:xfrm>
          <a:off x="0" y="3570997"/>
          <a:ext cx="6666833" cy="1190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latin typeface="Garamond" panose="02020404030301010803" pitchFamily="18" charset="0"/>
            </a:rPr>
            <a:t>Date, time, and location of the incident(s); or</a:t>
          </a:r>
        </a:p>
      </dsp:txBody>
      <dsp:txXfrm>
        <a:off x="0" y="3570997"/>
        <a:ext cx="6666833" cy="1190090"/>
      </dsp:txXfrm>
    </dsp:sp>
    <dsp:sp modelId="{66B20F8A-378E-411D-B966-CBE3191881C0}">
      <dsp:nvSpPr>
        <dsp:cNvPr id="0" name=""/>
        <dsp:cNvSpPr/>
      </dsp:nvSpPr>
      <dsp:spPr>
        <a:xfrm>
          <a:off x="0" y="4761087"/>
          <a:ext cx="6666833"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155725D-94E7-4658-A5D4-6910FF42FB31}">
      <dsp:nvSpPr>
        <dsp:cNvPr id="0" name=""/>
        <dsp:cNvSpPr/>
      </dsp:nvSpPr>
      <dsp:spPr>
        <a:xfrm>
          <a:off x="0" y="4761087"/>
          <a:ext cx="6666833" cy="1190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b="1" kern="1200" dirty="0">
              <a:latin typeface="Garamond" panose="02020404030301010803" pitchFamily="18" charset="0"/>
            </a:rPr>
            <a:t>Identify a law enforcement or corrections officer involved in the incident(s). </a:t>
          </a:r>
        </a:p>
      </dsp:txBody>
      <dsp:txXfrm>
        <a:off x="0" y="4761087"/>
        <a:ext cx="6666833" cy="1190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30E76-9EA2-4142-8083-B276AA7E8137}">
      <dsp:nvSpPr>
        <dsp:cNvPr id="0" name=""/>
        <dsp:cNvSpPr/>
      </dsp:nvSpPr>
      <dsp:spPr>
        <a:xfrm>
          <a:off x="0" y="0"/>
          <a:ext cx="820783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5C3324-8CD5-4FA7-A9DF-514D60BB0AEE}">
      <dsp:nvSpPr>
        <dsp:cNvPr id="0" name=""/>
        <dsp:cNvSpPr/>
      </dsp:nvSpPr>
      <dsp:spPr>
        <a:xfrm>
          <a:off x="0" y="0"/>
          <a:ext cx="8207830" cy="108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a:latin typeface="Garamond" panose="02020404030301010803" pitchFamily="18" charset="0"/>
            </a:rPr>
            <a:t>Policy that requires officers to upload, save, and tag their recorded videos at the end of their shift</a:t>
          </a:r>
          <a:r>
            <a:rPr lang="en-US" sz="2300" kern="1200" dirty="0"/>
            <a:t>.</a:t>
          </a:r>
        </a:p>
      </dsp:txBody>
      <dsp:txXfrm>
        <a:off x="0" y="0"/>
        <a:ext cx="8207830" cy="1084942"/>
      </dsp:txXfrm>
    </dsp:sp>
    <dsp:sp modelId="{03436EBE-E748-41EE-8F4D-9234252EFCD3}">
      <dsp:nvSpPr>
        <dsp:cNvPr id="0" name=""/>
        <dsp:cNvSpPr/>
      </dsp:nvSpPr>
      <dsp:spPr>
        <a:xfrm>
          <a:off x="0" y="1084942"/>
          <a:ext cx="820783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3DFC30-A2AF-465E-B386-8C8B78201A81}">
      <dsp:nvSpPr>
        <dsp:cNvPr id="0" name=""/>
        <dsp:cNvSpPr/>
      </dsp:nvSpPr>
      <dsp:spPr>
        <a:xfrm>
          <a:off x="0" y="1084942"/>
          <a:ext cx="8207830" cy="108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a:latin typeface="Garamond" panose="02020404030301010803" pitchFamily="18" charset="0"/>
            </a:rPr>
            <a:t>No concern with videos being overwritten due to the policy and Consent Decree</a:t>
          </a:r>
          <a:r>
            <a:rPr lang="en-US" sz="2300" kern="1200" dirty="0"/>
            <a:t>.</a:t>
          </a:r>
        </a:p>
      </dsp:txBody>
      <dsp:txXfrm>
        <a:off x="0" y="1084942"/>
        <a:ext cx="8207830" cy="1084942"/>
      </dsp:txXfrm>
    </dsp:sp>
    <dsp:sp modelId="{AEE031A4-FA16-496D-986E-916E99189BD2}">
      <dsp:nvSpPr>
        <dsp:cNvPr id="0" name=""/>
        <dsp:cNvSpPr/>
      </dsp:nvSpPr>
      <dsp:spPr>
        <a:xfrm>
          <a:off x="0" y="2169885"/>
          <a:ext cx="820783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B73A06-CF98-4CF2-85A0-FBB00700754B}">
      <dsp:nvSpPr>
        <dsp:cNvPr id="0" name=""/>
        <dsp:cNvSpPr/>
      </dsp:nvSpPr>
      <dsp:spPr>
        <a:xfrm>
          <a:off x="0" y="2169885"/>
          <a:ext cx="8207830" cy="108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a:latin typeface="Garamond" panose="02020404030301010803" pitchFamily="18" charset="0"/>
            </a:rPr>
            <a:t>Video specialists are responsible to retrieving videos and providing them to PDOs for review and response to PDRs. </a:t>
          </a:r>
        </a:p>
      </dsp:txBody>
      <dsp:txXfrm>
        <a:off x="0" y="2169885"/>
        <a:ext cx="8207830" cy="1084942"/>
      </dsp:txXfrm>
    </dsp:sp>
    <dsp:sp modelId="{36746D4E-6E9A-4F02-AB81-606668DDE812}">
      <dsp:nvSpPr>
        <dsp:cNvPr id="0" name=""/>
        <dsp:cNvSpPr/>
      </dsp:nvSpPr>
      <dsp:spPr>
        <a:xfrm>
          <a:off x="0" y="3254828"/>
          <a:ext cx="820783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55BAB8-9AA2-47D2-89E7-87AA73DD359A}">
      <dsp:nvSpPr>
        <dsp:cNvPr id="0" name=""/>
        <dsp:cNvSpPr/>
      </dsp:nvSpPr>
      <dsp:spPr>
        <a:xfrm>
          <a:off x="0" y="3254828"/>
          <a:ext cx="8207830" cy="108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a:latin typeface="Garamond" panose="02020404030301010803" pitchFamily="18" charset="0"/>
            </a:rPr>
            <a:t>Issue to watch for: videos with no incident number tagged make it more difficult for video specialists, PDOs, etc. to locate later.</a:t>
          </a:r>
        </a:p>
      </dsp:txBody>
      <dsp:txXfrm>
        <a:off x="0" y="3254828"/>
        <a:ext cx="8207830" cy="1084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3D3F8-A097-4712-8A9A-4545008222BA}">
      <dsp:nvSpPr>
        <dsp:cNvPr id="0" name=""/>
        <dsp:cNvSpPr/>
      </dsp:nvSpPr>
      <dsp:spPr>
        <a:xfrm>
          <a:off x="0" y="0"/>
          <a:ext cx="560705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5FFD3EF-52BB-4544-A47F-863F8F88A6F4}">
      <dsp:nvSpPr>
        <dsp:cNvPr id="0" name=""/>
        <dsp:cNvSpPr/>
      </dsp:nvSpPr>
      <dsp:spPr>
        <a:xfrm>
          <a:off x="0" y="0"/>
          <a:ext cx="5607050" cy="1231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latin typeface="Garamond" panose="02020404030301010803" pitchFamily="18" charset="0"/>
            </a:rPr>
            <a:t>Must engage in a cost study</a:t>
          </a:r>
        </a:p>
      </dsp:txBody>
      <dsp:txXfrm>
        <a:off x="0" y="0"/>
        <a:ext cx="5607050" cy="1231899"/>
      </dsp:txXfrm>
    </dsp:sp>
    <dsp:sp modelId="{963BC58F-BFF4-41B5-B0E2-39E214000092}">
      <dsp:nvSpPr>
        <dsp:cNvPr id="0" name=""/>
        <dsp:cNvSpPr/>
      </dsp:nvSpPr>
      <dsp:spPr>
        <a:xfrm>
          <a:off x="0" y="1231899"/>
          <a:ext cx="5607050"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bg1">
              <a:lumMod val="65000"/>
            </a:schemeClr>
          </a:solidFill>
          <a:prstDash val="solid"/>
        </a:ln>
        <a:effectLst/>
      </dsp:spPr>
      <dsp:style>
        <a:lnRef idx="1">
          <a:scrgbClr r="0" g="0" b="0"/>
        </a:lnRef>
        <a:fillRef idx="3">
          <a:scrgbClr r="0" g="0" b="0"/>
        </a:fillRef>
        <a:effectRef idx="2">
          <a:scrgbClr r="0" g="0" b="0"/>
        </a:effectRef>
        <a:fontRef idx="minor">
          <a:schemeClr val="lt1"/>
        </a:fontRef>
      </dsp:style>
    </dsp:sp>
    <dsp:sp modelId="{29823169-2770-44C0-90A9-A662A52EB9A8}">
      <dsp:nvSpPr>
        <dsp:cNvPr id="0" name=""/>
        <dsp:cNvSpPr/>
      </dsp:nvSpPr>
      <dsp:spPr>
        <a:xfrm>
          <a:off x="0" y="1231899"/>
          <a:ext cx="5607050" cy="1231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latin typeface="Garamond" panose="02020404030301010803" pitchFamily="18" charset="0"/>
            </a:rPr>
            <a:t>Least costly commercially available method… to the extent possible and reasonable.</a:t>
          </a:r>
        </a:p>
      </dsp:txBody>
      <dsp:txXfrm>
        <a:off x="0" y="1231899"/>
        <a:ext cx="5607050" cy="1231899"/>
      </dsp:txXfrm>
    </dsp:sp>
    <dsp:sp modelId="{42A9FBB5-3C33-4105-B170-8C45A50C90A9}">
      <dsp:nvSpPr>
        <dsp:cNvPr id="0" name=""/>
        <dsp:cNvSpPr/>
      </dsp:nvSpPr>
      <dsp:spPr>
        <a:xfrm>
          <a:off x="0" y="2463799"/>
          <a:ext cx="5607050" cy="0"/>
        </a:xfrm>
        <a:prstGeom prst="line">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w="6350" cap="flat" cmpd="sng" algn="ctr">
          <a:solidFill>
            <a:schemeClr val="accent4">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497576E-4EA8-4B4A-97F8-7E55D016828C}">
      <dsp:nvSpPr>
        <dsp:cNvPr id="0" name=""/>
        <dsp:cNvSpPr/>
      </dsp:nvSpPr>
      <dsp:spPr>
        <a:xfrm>
          <a:off x="0" y="2463799"/>
          <a:ext cx="5607050" cy="1231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latin typeface="Garamond" panose="02020404030301010803" pitchFamily="18" charset="0"/>
            </a:rPr>
            <a:t>Cannot rely on another agencies' cost study, however, may use as a guide.</a:t>
          </a:r>
        </a:p>
      </dsp:txBody>
      <dsp:txXfrm>
        <a:off x="0" y="2463799"/>
        <a:ext cx="5607050" cy="1231899"/>
      </dsp:txXfrm>
    </dsp:sp>
    <dsp:sp modelId="{1F2BF83B-F088-475D-9652-9EFB4C583ECF}">
      <dsp:nvSpPr>
        <dsp:cNvPr id="0" name=""/>
        <dsp:cNvSpPr/>
      </dsp:nvSpPr>
      <dsp:spPr>
        <a:xfrm>
          <a:off x="0" y="3695699"/>
          <a:ext cx="5607050" cy="0"/>
        </a:xfrm>
        <a:prstGeom prst="lin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w="6350"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82F3091-6E63-45DE-8D27-169A100094FE}">
      <dsp:nvSpPr>
        <dsp:cNvPr id="0" name=""/>
        <dsp:cNvSpPr/>
      </dsp:nvSpPr>
      <dsp:spPr>
        <a:xfrm>
          <a:off x="0" y="3695699"/>
          <a:ext cx="5607050" cy="1231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1" kern="1200" dirty="0">
              <a:latin typeface="Garamond" panose="02020404030301010803" pitchFamily="18" charset="0"/>
            </a:rPr>
            <a:t>SPD experience: </a:t>
          </a:r>
          <a:r>
            <a:rPr lang="en-US" sz="2600" kern="1200" dirty="0">
              <a:latin typeface="Garamond" panose="02020404030301010803" pitchFamily="18" charset="0"/>
            </a:rPr>
            <a:t>our video specialists use Adobe Creative Cloud and some of </a:t>
          </a:r>
          <a:r>
            <a:rPr lang="en-US" sz="2600" kern="1200" dirty="0" err="1">
              <a:latin typeface="Garamond" panose="02020404030301010803" pitchFamily="18" charset="0"/>
            </a:rPr>
            <a:t>Evidence.com’s</a:t>
          </a:r>
          <a:r>
            <a:rPr lang="en-US" sz="2600" kern="1200" dirty="0">
              <a:latin typeface="Garamond" panose="02020404030301010803" pitchFamily="18" charset="0"/>
            </a:rPr>
            <a:t> redaction features.</a:t>
          </a:r>
        </a:p>
      </dsp:txBody>
      <dsp:txXfrm>
        <a:off x="0" y="3695699"/>
        <a:ext cx="5607050" cy="12318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AA660-C004-4D45-8CCF-A93EC16DD475}">
      <dsp:nvSpPr>
        <dsp:cNvPr id="0" name=""/>
        <dsp:cNvSpPr/>
      </dsp:nvSpPr>
      <dsp:spPr>
        <a:xfrm>
          <a:off x="0" y="3156146"/>
          <a:ext cx="10927829" cy="1035917"/>
        </a:xfrm>
        <a:prstGeom prst="rect">
          <a:avLst/>
        </a:prstGeom>
        <a:solidFill>
          <a:srgbClr val="FFFF00">
            <a:alpha val="13000"/>
          </a:srgb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ts val="0"/>
            </a:spcAft>
          </a:pPr>
          <a:r>
            <a:rPr lang="en-US" sz="2800" kern="1200" dirty="0">
              <a:solidFill>
                <a:schemeClr val="tx1"/>
              </a:solidFill>
              <a:latin typeface="Garamond" panose="02020404030301010803" pitchFamily="18" charset="0"/>
            </a:rPr>
            <a:t>There may be inconsistencies or anomalies </a:t>
          </a:r>
          <a:endParaRPr lang="en-US" sz="2800" kern="1200" dirty="0" smtClean="0">
            <a:solidFill>
              <a:schemeClr val="tx1"/>
            </a:solidFill>
            <a:latin typeface="Garamond" panose="02020404030301010803" pitchFamily="18" charset="0"/>
          </a:endParaRPr>
        </a:p>
        <a:p>
          <a:pPr lvl="0" algn="ctr" defTabSz="1244600">
            <a:lnSpc>
              <a:spcPct val="90000"/>
            </a:lnSpc>
            <a:spcBef>
              <a:spcPct val="0"/>
            </a:spcBef>
            <a:spcAft>
              <a:spcPts val="0"/>
            </a:spcAft>
          </a:pPr>
          <a:r>
            <a:rPr lang="en-US" sz="2800" kern="1200" dirty="0" smtClean="0">
              <a:solidFill>
                <a:schemeClr val="tx1"/>
              </a:solidFill>
              <a:latin typeface="Garamond" panose="02020404030301010803" pitchFamily="18" charset="0"/>
            </a:rPr>
            <a:t>in </a:t>
          </a:r>
          <a:r>
            <a:rPr lang="en-US" sz="2800" kern="1200" dirty="0">
              <a:solidFill>
                <a:schemeClr val="tx1"/>
              </a:solidFill>
              <a:latin typeface="Garamond" panose="02020404030301010803" pitchFamily="18" charset="0"/>
            </a:rPr>
            <a:t>releasing records related to an incident.</a:t>
          </a:r>
        </a:p>
      </dsp:txBody>
      <dsp:txXfrm>
        <a:off x="0" y="3156146"/>
        <a:ext cx="10927829" cy="1035917"/>
      </dsp:txXfrm>
    </dsp:sp>
    <dsp:sp modelId="{DB248C94-9B23-4BC3-8973-D611ADA86611}">
      <dsp:nvSpPr>
        <dsp:cNvPr id="0" name=""/>
        <dsp:cNvSpPr/>
      </dsp:nvSpPr>
      <dsp:spPr>
        <a:xfrm rot="10800000">
          <a:off x="0" y="1578443"/>
          <a:ext cx="10927829" cy="1593241"/>
        </a:xfrm>
        <a:prstGeom prst="upArrowCallout">
          <a:avLst/>
        </a:prstGeom>
        <a:solidFill>
          <a:srgbClr val="9BAFB5"/>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latin typeface="Garamond" panose="02020404030301010803" pitchFamily="18" charset="0"/>
            </a:rPr>
            <a:t>Other PRA exemptions also apply to BWCR.</a:t>
          </a:r>
        </a:p>
      </dsp:txBody>
      <dsp:txXfrm rot="10800000">
        <a:off x="0" y="1578443"/>
        <a:ext cx="10927829" cy="1035240"/>
      </dsp:txXfrm>
    </dsp:sp>
    <dsp:sp modelId="{713829C5-54B0-440C-902C-A9C798E2D3F5}">
      <dsp:nvSpPr>
        <dsp:cNvPr id="0" name=""/>
        <dsp:cNvSpPr/>
      </dsp:nvSpPr>
      <dsp:spPr>
        <a:xfrm rot="10800000">
          <a:off x="0" y="741"/>
          <a:ext cx="10927829" cy="1593241"/>
        </a:xfrm>
        <a:prstGeom prst="upArrowCallout">
          <a:avLst/>
        </a:prstGeom>
        <a:solidFill>
          <a:schemeClr val="accent2">
            <a:lumMod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a:latin typeface="Garamond" panose="02020404030301010803" pitchFamily="18" charset="0"/>
            </a:rPr>
            <a:t>BWCR is a specific class of records with unique rules.</a:t>
          </a:r>
        </a:p>
      </dsp:txBody>
      <dsp:txXfrm rot="-10800000">
        <a:off x="0" y="741"/>
        <a:ext cx="10927829" cy="559227"/>
      </dsp:txXfrm>
    </dsp:sp>
    <dsp:sp modelId="{39C32991-2650-4440-A97E-C814081170EB}">
      <dsp:nvSpPr>
        <dsp:cNvPr id="0" name=""/>
        <dsp:cNvSpPr/>
      </dsp:nvSpPr>
      <dsp:spPr>
        <a:xfrm>
          <a:off x="0" y="559968"/>
          <a:ext cx="2731957" cy="47637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latin typeface="Garamond" panose="02020404030301010803" pitchFamily="18" charset="0"/>
            </a:rPr>
            <a:t>Specific request </a:t>
          </a:r>
          <a:r>
            <a:rPr lang="en-US" sz="1800" kern="1200" dirty="0">
              <a:latin typeface="Garamond" panose="02020404030301010803" pitchFamily="18" charset="0"/>
            </a:rPr>
            <a:t>requirements</a:t>
          </a:r>
          <a:r>
            <a:rPr lang="en-US" sz="1600" kern="1200" dirty="0">
              <a:latin typeface="Garamond" panose="02020404030301010803" pitchFamily="18" charset="0"/>
            </a:rPr>
            <a:t>.</a:t>
          </a:r>
        </a:p>
      </dsp:txBody>
      <dsp:txXfrm>
        <a:off x="0" y="559968"/>
        <a:ext cx="2731957" cy="476379"/>
      </dsp:txXfrm>
    </dsp:sp>
    <dsp:sp modelId="{E5C219A9-6353-4645-A868-F5AAB45F06CB}">
      <dsp:nvSpPr>
        <dsp:cNvPr id="0" name=""/>
        <dsp:cNvSpPr/>
      </dsp:nvSpPr>
      <dsp:spPr>
        <a:xfrm>
          <a:off x="2731957" y="559968"/>
          <a:ext cx="2731957" cy="476379"/>
        </a:xfrm>
        <a:prstGeom prst="rect">
          <a:avLst/>
        </a:prstGeom>
        <a:solidFill>
          <a:schemeClr val="accent2">
            <a:tint val="40000"/>
            <a:alpha val="90000"/>
            <a:hueOff val="-3648662"/>
            <a:satOff val="10440"/>
            <a:lumOff val="-695"/>
            <a:alphaOff val="0"/>
          </a:schemeClr>
        </a:solidFill>
        <a:ln w="12700" cap="flat" cmpd="sng" algn="ctr">
          <a:solidFill>
            <a:schemeClr val="accent2">
              <a:tint val="40000"/>
              <a:alpha val="90000"/>
              <a:hueOff val="-3648662"/>
              <a:satOff val="10440"/>
              <a:lumOff val="-6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a:latin typeface="Garamond" panose="02020404030301010803" pitchFamily="18" charset="0"/>
            </a:rPr>
            <a:t>Detailed guidance on exemptions.</a:t>
          </a:r>
        </a:p>
      </dsp:txBody>
      <dsp:txXfrm>
        <a:off x="2731957" y="559968"/>
        <a:ext cx="2731957" cy="476379"/>
      </dsp:txXfrm>
    </dsp:sp>
    <dsp:sp modelId="{88B36981-CDED-49AB-97FB-05CD4565AD0A}">
      <dsp:nvSpPr>
        <dsp:cNvPr id="0" name=""/>
        <dsp:cNvSpPr/>
      </dsp:nvSpPr>
      <dsp:spPr>
        <a:xfrm>
          <a:off x="5463914" y="559968"/>
          <a:ext cx="2731957" cy="476379"/>
        </a:xfrm>
        <a:prstGeom prst="rect">
          <a:avLst/>
        </a:prstGeom>
        <a:solidFill>
          <a:schemeClr val="accent2">
            <a:tint val="40000"/>
            <a:alpha val="90000"/>
            <a:hueOff val="-7297324"/>
            <a:satOff val="20881"/>
            <a:lumOff val="-1389"/>
            <a:alphaOff val="0"/>
          </a:schemeClr>
        </a:solidFill>
        <a:ln w="12700" cap="flat" cmpd="sng" algn="ctr">
          <a:solidFill>
            <a:schemeClr val="accent2">
              <a:tint val="40000"/>
              <a:alpha val="90000"/>
              <a:hueOff val="-7297324"/>
              <a:satOff val="20881"/>
              <a:lumOff val="-13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a:latin typeface="Garamond" panose="02020404030301010803" pitchFamily="18" charset="0"/>
            </a:rPr>
            <a:t>Unique fees for redaction.</a:t>
          </a:r>
        </a:p>
      </dsp:txBody>
      <dsp:txXfrm>
        <a:off x="5463914" y="559968"/>
        <a:ext cx="2731957" cy="476379"/>
      </dsp:txXfrm>
    </dsp:sp>
    <dsp:sp modelId="{FEBA217B-D267-4C7A-8A48-458D0A3D4B48}">
      <dsp:nvSpPr>
        <dsp:cNvPr id="0" name=""/>
        <dsp:cNvSpPr/>
      </dsp:nvSpPr>
      <dsp:spPr>
        <a:xfrm>
          <a:off x="8195871" y="559968"/>
          <a:ext cx="2731957" cy="476379"/>
        </a:xfrm>
        <a:prstGeom prst="rect">
          <a:avLst/>
        </a:prstGeom>
        <a:solidFill>
          <a:schemeClr val="accent2">
            <a:tint val="40000"/>
            <a:alpha val="90000"/>
            <a:hueOff val="-10945986"/>
            <a:satOff val="31321"/>
            <a:lumOff val="-2084"/>
            <a:alphaOff val="0"/>
          </a:schemeClr>
        </a:solidFill>
        <a:ln w="12700" cap="flat" cmpd="sng" algn="ctr">
          <a:solidFill>
            <a:schemeClr val="accent2">
              <a:tint val="40000"/>
              <a:alpha val="90000"/>
              <a:hueOff val="-10945986"/>
              <a:satOff val="31321"/>
              <a:lumOff val="-20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a:latin typeface="Garamond" panose="02020404030301010803" pitchFamily="18" charset="0"/>
            </a:rPr>
            <a:t>Heightened standard for penalties award.</a:t>
          </a:r>
        </a:p>
      </dsp:txBody>
      <dsp:txXfrm>
        <a:off x="8195871" y="559968"/>
        <a:ext cx="2731957" cy="476379"/>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99D390-1879-42D0-AE93-8DEA0450777D}"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5F9AC-3C4F-4382-8A12-DD7FCA00A598}" type="slidenum">
              <a:rPr lang="en-US" smtClean="0"/>
              <a:t>‹#›</a:t>
            </a:fld>
            <a:endParaRPr lang="en-US"/>
          </a:p>
        </p:txBody>
      </p:sp>
    </p:spTree>
    <p:extLst>
      <p:ext uri="{BB962C8B-B14F-4D97-AF65-F5344CB8AC3E}">
        <p14:creationId xmlns:p14="http://schemas.microsoft.com/office/powerpoint/2010/main" val="1214810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a:t>
            </a:fld>
            <a:endParaRPr lang="en-US"/>
          </a:p>
        </p:txBody>
      </p:sp>
    </p:spTree>
    <p:extLst>
      <p:ext uri="{BB962C8B-B14F-4D97-AF65-F5344CB8AC3E}">
        <p14:creationId xmlns:p14="http://schemas.microsoft.com/office/powerpoint/2010/main" val="2545022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r>
              <a:rPr lang="en-US" dirty="0" smtClean="0"/>
              <a:t>What</a:t>
            </a:r>
            <a:r>
              <a:rPr lang="en-US" baseline="0" dirty="0" smtClean="0"/>
              <a:t> is the retention period for the videos</a:t>
            </a:r>
          </a:p>
          <a:p>
            <a:endParaRPr lang="en-US" baseline="0" dirty="0" smtClean="0"/>
          </a:p>
          <a:p>
            <a:r>
              <a:rPr lang="en-US" baseline="0" dirty="0" smtClean="0"/>
              <a:t>How does SPD deal with untagged recordings. Can you find? </a:t>
            </a:r>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10</a:t>
            </a:fld>
            <a:endParaRPr lang="en-US"/>
          </a:p>
        </p:txBody>
      </p:sp>
    </p:spTree>
    <p:extLst>
      <p:ext uri="{BB962C8B-B14F-4D97-AF65-F5344CB8AC3E}">
        <p14:creationId xmlns:p14="http://schemas.microsoft.com/office/powerpoint/2010/main" val="2306104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11</a:t>
            </a:fld>
            <a:endParaRPr lang="en-US"/>
          </a:p>
        </p:txBody>
      </p:sp>
    </p:spTree>
    <p:extLst>
      <p:ext uri="{BB962C8B-B14F-4D97-AF65-F5344CB8AC3E}">
        <p14:creationId xmlns:p14="http://schemas.microsoft.com/office/powerpoint/2010/main" val="4159234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12</a:t>
            </a:fld>
            <a:endParaRPr lang="en-US"/>
          </a:p>
        </p:txBody>
      </p:sp>
    </p:spTree>
    <p:extLst>
      <p:ext uri="{BB962C8B-B14F-4D97-AF65-F5344CB8AC3E}">
        <p14:creationId xmlns:p14="http://schemas.microsoft.com/office/powerpoint/2010/main" val="447210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13</a:t>
            </a:fld>
            <a:endParaRPr lang="en-US"/>
          </a:p>
        </p:txBody>
      </p:sp>
    </p:spTree>
    <p:extLst>
      <p:ext uri="{BB962C8B-B14F-4D97-AF65-F5344CB8AC3E}">
        <p14:creationId xmlns:p14="http://schemas.microsoft.com/office/powerpoint/2010/main" val="2983579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spcBef>
                <a:spcPts val="1200"/>
              </a:spcBef>
              <a:buClrTx/>
            </a:pPr>
            <a:r>
              <a:rPr lang="en-US" sz="1200" dirty="0" smtClean="0"/>
              <a:t>TARA</a:t>
            </a:r>
          </a:p>
          <a:p>
            <a:pPr>
              <a:lnSpc>
                <a:spcPct val="80000"/>
              </a:lnSpc>
              <a:spcBef>
                <a:spcPts val="1200"/>
              </a:spcBef>
              <a:buClrTx/>
            </a:pPr>
            <a:r>
              <a:rPr lang="en-US" sz="1200" dirty="0" smtClean="0"/>
              <a:t>Example</a:t>
            </a:r>
            <a:r>
              <a:rPr lang="en-US" sz="1200" dirty="0"/>
              <a:t>: SPD UOF incident that occurred within a person’s home. There was legitimate interest to the public, we did not redact the interior of the residence.  </a:t>
            </a:r>
            <a:r>
              <a:rPr lang="en-US" dirty="0"/>
              <a:t>Example: tent encampments</a:t>
            </a:r>
          </a:p>
        </p:txBody>
      </p:sp>
      <p:sp>
        <p:nvSpPr>
          <p:cNvPr id="4" name="Slide Number Placeholder 3"/>
          <p:cNvSpPr>
            <a:spLocks noGrp="1"/>
          </p:cNvSpPr>
          <p:nvPr>
            <p:ph type="sldNum" sz="quarter" idx="5"/>
          </p:nvPr>
        </p:nvSpPr>
        <p:spPr/>
        <p:txBody>
          <a:bodyPr/>
          <a:lstStyle/>
          <a:p>
            <a:fld id="{A105F9AC-3C4F-4382-8A12-DD7FCA00A598}" type="slidenum">
              <a:rPr lang="en-US" smtClean="0"/>
              <a:t>14</a:t>
            </a:fld>
            <a:endParaRPr lang="en-US"/>
          </a:p>
        </p:txBody>
      </p:sp>
    </p:spTree>
    <p:extLst>
      <p:ext uri="{BB962C8B-B14F-4D97-AF65-F5344CB8AC3E}">
        <p14:creationId xmlns:p14="http://schemas.microsoft.com/office/powerpoint/2010/main" val="3770866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r>
              <a:rPr lang="en-US" dirty="0" smtClean="0"/>
              <a:t>Audible </a:t>
            </a:r>
            <a:r>
              <a:rPr lang="en-US" dirty="0"/>
              <a:t>notification when turning off the camera before enter medical facility, audible notification when turned back on. </a:t>
            </a:r>
          </a:p>
        </p:txBody>
      </p:sp>
      <p:sp>
        <p:nvSpPr>
          <p:cNvPr id="4" name="Slide Number Placeholder 3"/>
          <p:cNvSpPr>
            <a:spLocks noGrp="1"/>
          </p:cNvSpPr>
          <p:nvPr>
            <p:ph type="sldNum" sz="quarter" idx="5"/>
          </p:nvPr>
        </p:nvSpPr>
        <p:spPr/>
        <p:txBody>
          <a:bodyPr/>
          <a:lstStyle/>
          <a:p>
            <a:fld id="{A105F9AC-3C4F-4382-8A12-DD7FCA00A598}" type="slidenum">
              <a:rPr lang="en-US" smtClean="0"/>
              <a:t>15</a:t>
            </a:fld>
            <a:endParaRPr lang="en-US"/>
          </a:p>
        </p:txBody>
      </p:sp>
    </p:spTree>
    <p:extLst>
      <p:ext uri="{BB962C8B-B14F-4D97-AF65-F5344CB8AC3E}">
        <p14:creationId xmlns:p14="http://schemas.microsoft.com/office/powerpoint/2010/main" val="4227193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16</a:t>
            </a:fld>
            <a:endParaRPr lang="en-US"/>
          </a:p>
        </p:txBody>
      </p:sp>
    </p:spTree>
    <p:extLst>
      <p:ext uri="{BB962C8B-B14F-4D97-AF65-F5344CB8AC3E}">
        <p14:creationId xmlns:p14="http://schemas.microsoft.com/office/powerpoint/2010/main" val="3029450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r>
              <a:rPr lang="en-US" dirty="0" smtClean="0"/>
              <a:t>(a </a:t>
            </a:r>
            <a:r>
              <a:rPr lang="en-US" dirty="0" smtClean="0"/>
              <a:t>nonprofit program or organization that provides, as its primary purpose, assistance and advocacy for domestic violence victims) </a:t>
            </a:r>
          </a:p>
          <a:p>
            <a:endParaRPr lang="en-US" dirty="0" smtClean="0"/>
          </a:p>
          <a:p>
            <a:r>
              <a:rPr lang="en-US" dirty="0" smtClean="0"/>
              <a:t>(a place of supportive services and safe, temporary lodging offered on a twenty-four hour, seven-day per week basis to victims of domestic violence and their children) </a:t>
            </a:r>
          </a:p>
          <a:p>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17</a:t>
            </a:fld>
            <a:endParaRPr lang="en-US"/>
          </a:p>
        </p:txBody>
      </p:sp>
    </p:spTree>
    <p:extLst>
      <p:ext uri="{BB962C8B-B14F-4D97-AF65-F5344CB8AC3E}">
        <p14:creationId xmlns:p14="http://schemas.microsoft.com/office/powerpoint/2010/main" val="3444352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r>
              <a:rPr lang="en-US" dirty="0" smtClean="0"/>
              <a:t>Exempt </a:t>
            </a:r>
            <a:r>
              <a:rPr lang="en-US" dirty="0" smtClean="0"/>
              <a:t>material in BWV may not be exempt in corresponding written records, audio statements, or ICV.</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18</a:t>
            </a:fld>
            <a:endParaRPr lang="en-US"/>
          </a:p>
        </p:txBody>
      </p:sp>
    </p:spTree>
    <p:extLst>
      <p:ext uri="{BB962C8B-B14F-4D97-AF65-F5344CB8AC3E}">
        <p14:creationId xmlns:p14="http://schemas.microsoft.com/office/powerpoint/2010/main" val="4148379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r>
              <a:rPr lang="en-US" baseline="0" dirty="0" smtClean="0"/>
              <a:t> </a:t>
            </a:r>
          </a:p>
          <a:p>
            <a:r>
              <a:rPr lang="en-US" dirty="0" smtClean="0"/>
              <a:t>Children </a:t>
            </a:r>
            <a:r>
              <a:rPr lang="en-US" dirty="0" smtClean="0"/>
              <a:t>uninvolved in the incident in the background or walking around in general are not redacted/exempt.</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19</a:t>
            </a:fld>
            <a:endParaRPr lang="en-US"/>
          </a:p>
        </p:txBody>
      </p:sp>
    </p:spTree>
    <p:extLst>
      <p:ext uri="{BB962C8B-B14F-4D97-AF65-F5344CB8AC3E}">
        <p14:creationId xmlns:p14="http://schemas.microsoft.com/office/powerpoint/2010/main" val="1318089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a:t>
            </a:r>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2</a:t>
            </a:fld>
            <a:endParaRPr lang="en-US"/>
          </a:p>
        </p:txBody>
      </p:sp>
    </p:spTree>
    <p:extLst>
      <p:ext uri="{BB962C8B-B14F-4D97-AF65-F5344CB8AC3E}">
        <p14:creationId xmlns:p14="http://schemas.microsoft.com/office/powerpoint/2010/main" val="869072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r>
              <a:rPr lang="en-US" dirty="0" smtClean="0"/>
              <a:t>SPD </a:t>
            </a:r>
            <a:r>
              <a:rPr lang="en-US" dirty="0" smtClean="0"/>
              <a:t>experience: nudity of persons in crisis. No recollection of an example that captured other actions described in the statute. </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20</a:t>
            </a:fld>
            <a:endParaRPr lang="en-US"/>
          </a:p>
        </p:txBody>
      </p:sp>
    </p:spTree>
    <p:extLst>
      <p:ext uri="{BB962C8B-B14F-4D97-AF65-F5344CB8AC3E}">
        <p14:creationId xmlns:p14="http://schemas.microsoft.com/office/powerpoint/2010/main" val="55161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TARA</a:t>
            </a:r>
          </a:p>
          <a:p>
            <a:r>
              <a:rPr lang="en-US" b="1" dirty="0" smtClean="0"/>
              <a:t>SPD </a:t>
            </a:r>
            <a:r>
              <a:rPr lang="en-US" b="1" dirty="0" smtClean="0"/>
              <a:t>experience: </a:t>
            </a:r>
            <a:r>
              <a:rPr lang="en-US" dirty="0" smtClean="0"/>
              <a:t>redaction of deceased persons under sheet. Blood and other images? Example: Crane/bodies covered by tarps. </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21</a:t>
            </a:fld>
            <a:endParaRPr lang="en-US"/>
          </a:p>
        </p:txBody>
      </p:sp>
    </p:spTree>
    <p:extLst>
      <p:ext uri="{BB962C8B-B14F-4D97-AF65-F5344CB8AC3E}">
        <p14:creationId xmlns:p14="http://schemas.microsoft.com/office/powerpoint/2010/main" val="748725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22</a:t>
            </a:fld>
            <a:endParaRPr lang="en-US"/>
          </a:p>
        </p:txBody>
      </p:sp>
    </p:spTree>
    <p:extLst>
      <p:ext uri="{BB962C8B-B14F-4D97-AF65-F5344CB8AC3E}">
        <p14:creationId xmlns:p14="http://schemas.microsoft.com/office/powerpoint/2010/main" val="2867382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23</a:t>
            </a:fld>
            <a:endParaRPr lang="en-US"/>
          </a:p>
        </p:txBody>
      </p:sp>
    </p:spTree>
    <p:extLst>
      <p:ext uri="{BB962C8B-B14F-4D97-AF65-F5344CB8AC3E}">
        <p14:creationId xmlns:p14="http://schemas.microsoft.com/office/powerpoint/2010/main" val="3657446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r>
              <a:rPr lang="en-US" dirty="0" smtClean="0"/>
              <a:t>Regarding </a:t>
            </a:r>
            <a:r>
              <a:rPr lang="en-US" dirty="0"/>
              <a:t>IT support – know your agency’s retention schedule and develop a plan at the beginning for handling retention. If you do not, videos accumulate very quickly (as we’ve seen) and a PDR and video activity backlog will increase quickly. </a:t>
            </a:r>
          </a:p>
        </p:txBody>
      </p:sp>
      <p:sp>
        <p:nvSpPr>
          <p:cNvPr id="4" name="Slide Number Placeholder 3"/>
          <p:cNvSpPr>
            <a:spLocks noGrp="1"/>
          </p:cNvSpPr>
          <p:nvPr>
            <p:ph type="sldNum" sz="quarter" idx="5"/>
          </p:nvPr>
        </p:nvSpPr>
        <p:spPr/>
        <p:txBody>
          <a:bodyPr/>
          <a:lstStyle/>
          <a:p>
            <a:fld id="{A105F9AC-3C4F-4382-8A12-DD7FCA00A598}" type="slidenum">
              <a:rPr lang="en-US" smtClean="0"/>
              <a:t>24</a:t>
            </a:fld>
            <a:endParaRPr lang="en-US"/>
          </a:p>
        </p:txBody>
      </p:sp>
    </p:spTree>
    <p:extLst>
      <p:ext uri="{BB962C8B-B14F-4D97-AF65-F5344CB8AC3E}">
        <p14:creationId xmlns:p14="http://schemas.microsoft.com/office/powerpoint/2010/main" val="35619954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25</a:t>
            </a:fld>
            <a:endParaRPr lang="en-US"/>
          </a:p>
        </p:txBody>
      </p:sp>
    </p:spTree>
    <p:extLst>
      <p:ext uri="{BB962C8B-B14F-4D97-AF65-F5344CB8AC3E}">
        <p14:creationId xmlns:p14="http://schemas.microsoft.com/office/powerpoint/2010/main" val="41149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endParaRPr lang="en-US" dirty="0" smtClean="0"/>
          </a:p>
          <a:p>
            <a:r>
              <a:rPr lang="en-US" dirty="0" smtClean="0"/>
              <a:t>SPD </a:t>
            </a:r>
            <a:r>
              <a:rPr lang="en-US" dirty="0" smtClean="0"/>
              <a:t>is lucky enough to have enough staff to move things around if people are uncomfortable/unable to process a specific incident. </a:t>
            </a:r>
          </a:p>
          <a:p>
            <a:r>
              <a:rPr lang="en-US" dirty="0" smtClean="0"/>
              <a:t>Another example: officers warn our staff when an incident is particularly gruesome so we can also explain to requestors and possibly get them to drop that portion of their request. Machete example.</a:t>
            </a:r>
          </a:p>
          <a:p>
            <a:endParaRPr lang="en-US" dirty="0" smtClean="0"/>
          </a:p>
          <a:p>
            <a:r>
              <a:rPr lang="en-US" dirty="0" smtClean="0"/>
              <a:t>Think</a:t>
            </a:r>
            <a:r>
              <a:rPr lang="en-US" baseline="0" dirty="0" smtClean="0"/>
              <a:t> about the needs of your records staff. </a:t>
            </a:r>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26</a:t>
            </a:fld>
            <a:endParaRPr lang="en-US"/>
          </a:p>
        </p:txBody>
      </p:sp>
    </p:spTree>
    <p:extLst>
      <p:ext uri="{BB962C8B-B14F-4D97-AF65-F5344CB8AC3E}">
        <p14:creationId xmlns:p14="http://schemas.microsoft.com/office/powerpoint/2010/main" val="10292520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t>TARA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t>SPD </a:t>
            </a:r>
            <a:r>
              <a:rPr lang="en-US" sz="1200" b="1" dirty="0" smtClean="0"/>
              <a:t>experience: </a:t>
            </a:r>
            <a:r>
              <a:rPr lang="en-US" sz="1200" dirty="0" smtClean="0"/>
              <a:t>OPA, OIG, CAO</a:t>
            </a:r>
            <a:endParaRPr lang="en-US" sz="1200" b="1" dirty="0" smtClean="0"/>
          </a:p>
          <a:p>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27</a:t>
            </a:fld>
            <a:endParaRPr lang="en-US"/>
          </a:p>
        </p:txBody>
      </p:sp>
    </p:spTree>
    <p:extLst>
      <p:ext uri="{BB962C8B-B14F-4D97-AF65-F5344CB8AC3E}">
        <p14:creationId xmlns:p14="http://schemas.microsoft.com/office/powerpoint/2010/main" val="921292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smtClean="0"/>
          </a:p>
          <a:p>
            <a:endParaRPr lang="en-US" dirty="0" smtClean="0"/>
          </a:p>
          <a:p>
            <a:r>
              <a:rPr lang="en-US" dirty="0" smtClean="0"/>
              <a:t>Questions</a:t>
            </a:r>
            <a:r>
              <a:rPr lang="en-US" dirty="0" smtClean="0"/>
              <a:t>:</a:t>
            </a:r>
          </a:p>
          <a:p>
            <a:pPr marL="228600" indent="-228600">
              <a:buAutoNum type="arabicPeriod"/>
            </a:pPr>
            <a:r>
              <a:rPr lang="en-US" dirty="0" smtClean="0"/>
              <a:t>MDT screen – always redact? </a:t>
            </a:r>
            <a:r>
              <a:rPr lang="en-US" b="1" dirty="0" smtClean="0"/>
              <a:t>Most common redaction for us. Options out there for privacy screens to cover MDTs so it isn’t an issue, but we have researched it. </a:t>
            </a:r>
            <a:endParaRPr lang="en-US" dirty="0" smtClean="0"/>
          </a:p>
          <a:p>
            <a:pPr marL="228600" indent="-228600">
              <a:buAutoNum type="arabicPeriod"/>
            </a:pPr>
            <a:r>
              <a:rPr lang="en-US" dirty="0" smtClean="0"/>
              <a:t>Can requestor ask for BWV by officer name and time frame? </a:t>
            </a:r>
            <a:r>
              <a:rPr lang="en-US" b="1" dirty="0" smtClean="0"/>
              <a:t>Yes, with how we store videos, we consider that a valid request.</a:t>
            </a:r>
          </a:p>
          <a:p>
            <a:pPr marL="228600" indent="-228600">
              <a:buAutoNum type="arabicPeriod"/>
            </a:pPr>
            <a:r>
              <a:rPr lang="en-US" dirty="0" smtClean="0"/>
              <a:t>What exemptions apply to people unintentionally caught on camera during incident? </a:t>
            </a:r>
            <a:r>
              <a:rPr lang="en-US" b="1" dirty="0" smtClean="0"/>
              <a:t>Depending on where the video is, there may not be an expectation of privacy.</a:t>
            </a:r>
          </a:p>
          <a:p>
            <a:pPr marL="228600" indent="-228600">
              <a:buAutoNum type="arabicPeriod"/>
            </a:pPr>
            <a:r>
              <a:rPr lang="en-US" dirty="0" smtClean="0"/>
              <a:t>Privilege log</a:t>
            </a:r>
            <a:r>
              <a:rPr lang="en-US" b="1" dirty="0" smtClean="0"/>
              <a:t>: example provided with the materials. We do not use code overlays like our written records, but have a separate section that details what was done to BWV</a:t>
            </a:r>
            <a:r>
              <a:rPr lang="en-US" dirty="0" smtClean="0"/>
              <a:t>. </a:t>
            </a:r>
          </a:p>
          <a:p>
            <a:pPr marL="228600" indent="-228600">
              <a:buAutoNum type="arabicPeriod"/>
            </a:pPr>
            <a:r>
              <a:rPr lang="en-US" sz="1200" dirty="0" smtClean="0">
                <a:solidFill>
                  <a:srgbClr val="000000"/>
                </a:solidFill>
                <a:effectLst/>
                <a:latin typeface="Calibri" panose="020F0502020204030204" pitchFamily="34" charset="0"/>
                <a:ea typeface="Calibri" panose="020F0502020204030204" pitchFamily="34" charset="0"/>
              </a:rPr>
              <a:t>At what point does the box size become an issue in order to protect the person/info being redacted? 25% of screen, 50% of screen etc. </a:t>
            </a:r>
            <a:r>
              <a:rPr lang="en-US" sz="1200" b="1" dirty="0" smtClean="0">
                <a:effectLst/>
                <a:latin typeface="Calibri" panose="020F0502020204030204" pitchFamily="34" charset="0"/>
                <a:ea typeface="Times New Roman" panose="02020603050405020304" pitchFamily="18" charset="0"/>
              </a:rPr>
              <a:t>Every redaction is a judgment call. If the person you are redacting is the only one on screen, over redaction probably isn’t a problem. If there are other people important to the incident that are being unintentionally redacted, that might be an issue. I generally make the shape obscuring the person I am redacting 2 to 3 times the size of their head. If they are moving fast it may get a bit bigger. Redacting frame by frame helps in situations with a lot of motion.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smtClean="0">
                <a:effectLst/>
                <a:latin typeface="Calibri" panose="020F0502020204030204" pitchFamily="34" charset="0"/>
              </a:rPr>
              <a:t>How time consuming are redactions? </a:t>
            </a:r>
            <a:r>
              <a:rPr lang="en-US" sz="1200" b="1" dirty="0" smtClean="0">
                <a:effectLst/>
                <a:latin typeface="Calibri" panose="020F0502020204030204" pitchFamily="34" charset="0"/>
                <a:ea typeface="Times New Roman" panose="02020603050405020304" pitchFamily="18" charset="0"/>
              </a:rPr>
              <a:t>Targeted redactions are very time consuming. Anywhere from 10:1 to 4:1, depending on how much motion is in the video. You also must listen to the audio in real time and find all the audio that requires redaction. Other redactions like full screen blurs are not as time consuming. You may be able to quickly scan an hour long video and find all the spots with MDT in 10-15 minutes.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Can you share your product with other agencies through the cloud systems. </a:t>
            </a:r>
            <a:r>
              <a:rPr lang="en-US" sz="1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CAO example during demonstrations. Share via link with DPD/KCPAO for dx.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For detectives unmarked vehicles do you redact the vehicles with a light blur or just leave them? </a:t>
            </a:r>
            <a:r>
              <a:rPr lang="en-US" sz="1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Our detectives do not usually have BWV, only patrol officers.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We have a youth drug rehabilitation live in facility in our jurisdiction.  When we have body cam footage requested for that facility we have been treating it similar to a doctors office or hospital, where we basically lightly blur the interior offices and living spaces.  We are trying to determine if there is another best practice out there? </a:t>
            </a:r>
            <a:r>
              <a:rPr lang="en-US" sz="1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We do not have a comparable example.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28</a:t>
            </a:fld>
            <a:endParaRPr lang="en-US"/>
          </a:p>
        </p:txBody>
      </p:sp>
    </p:spTree>
    <p:extLst>
      <p:ext uri="{BB962C8B-B14F-4D97-AF65-F5344CB8AC3E}">
        <p14:creationId xmlns:p14="http://schemas.microsoft.com/office/powerpoint/2010/main" val="356902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3</a:t>
            </a:fld>
            <a:endParaRPr lang="en-US"/>
          </a:p>
        </p:txBody>
      </p:sp>
    </p:spTree>
    <p:extLst>
      <p:ext uri="{BB962C8B-B14F-4D97-AF65-F5344CB8AC3E}">
        <p14:creationId xmlns:p14="http://schemas.microsoft.com/office/powerpoint/2010/main" val="57816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r>
              <a:rPr lang="en-US" dirty="0" smtClean="0"/>
              <a:t>What</a:t>
            </a:r>
            <a:r>
              <a:rPr lang="en-US" baseline="0" dirty="0" smtClean="0"/>
              <a:t> are they not.</a:t>
            </a:r>
            <a:endParaRPr lang="en-US" dirty="0"/>
          </a:p>
        </p:txBody>
      </p:sp>
      <p:sp>
        <p:nvSpPr>
          <p:cNvPr id="4" name="Slide Number Placeholder 3"/>
          <p:cNvSpPr>
            <a:spLocks noGrp="1"/>
          </p:cNvSpPr>
          <p:nvPr>
            <p:ph type="sldNum" sz="quarter" idx="10"/>
          </p:nvPr>
        </p:nvSpPr>
        <p:spPr/>
        <p:txBody>
          <a:bodyPr/>
          <a:lstStyle/>
          <a:p>
            <a:fld id="{A105F9AC-3C4F-4382-8A12-DD7FCA00A598}" type="slidenum">
              <a:rPr lang="en-US" smtClean="0"/>
              <a:t>4</a:t>
            </a:fld>
            <a:endParaRPr lang="en-US"/>
          </a:p>
        </p:txBody>
      </p:sp>
    </p:spTree>
    <p:extLst>
      <p:ext uri="{BB962C8B-B14F-4D97-AF65-F5344CB8AC3E}">
        <p14:creationId xmlns:p14="http://schemas.microsoft.com/office/powerpoint/2010/main" val="2989087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5</a:t>
            </a:fld>
            <a:endParaRPr lang="en-US"/>
          </a:p>
        </p:txBody>
      </p:sp>
    </p:spTree>
    <p:extLst>
      <p:ext uri="{BB962C8B-B14F-4D97-AF65-F5344CB8AC3E}">
        <p14:creationId xmlns:p14="http://schemas.microsoft.com/office/powerpoint/2010/main" val="204246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a:t>
            </a:r>
          </a:p>
          <a:p>
            <a:endParaRPr lang="en-US" dirty="0" smtClean="0"/>
          </a:p>
          <a:p>
            <a:r>
              <a:rPr lang="en-US" dirty="0" smtClean="0"/>
              <a:t>Regarding </a:t>
            </a:r>
            <a:r>
              <a:rPr lang="en-US" dirty="0"/>
              <a:t>IT support – know your agency’s retention schedule and develop a plan at the beginning for handling retention. If you do not, videos accumulate very quickly (as we’ve seen) and a PDR and video activity backlog will increase quickly. </a:t>
            </a:r>
          </a:p>
        </p:txBody>
      </p:sp>
      <p:sp>
        <p:nvSpPr>
          <p:cNvPr id="4" name="Slide Number Placeholder 3"/>
          <p:cNvSpPr>
            <a:spLocks noGrp="1"/>
          </p:cNvSpPr>
          <p:nvPr>
            <p:ph type="sldNum" sz="quarter" idx="5"/>
          </p:nvPr>
        </p:nvSpPr>
        <p:spPr/>
        <p:txBody>
          <a:bodyPr/>
          <a:lstStyle/>
          <a:p>
            <a:fld id="{A105F9AC-3C4F-4382-8A12-DD7FCA00A598}" type="slidenum">
              <a:rPr lang="en-US" smtClean="0"/>
              <a:t>6</a:t>
            </a:fld>
            <a:endParaRPr lang="en-US"/>
          </a:p>
        </p:txBody>
      </p:sp>
    </p:spTree>
    <p:extLst>
      <p:ext uri="{BB962C8B-B14F-4D97-AF65-F5344CB8AC3E}">
        <p14:creationId xmlns:p14="http://schemas.microsoft.com/office/powerpoint/2010/main" val="1881313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MBD What is the significance of the “incident”</a:t>
            </a:r>
            <a:r>
              <a:rPr lang="en-US" baseline="0" dirty="0" smtClean="0"/>
              <a:t> term used in 1 and 4. </a:t>
            </a:r>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7</a:t>
            </a:fld>
            <a:endParaRPr lang="en-US"/>
          </a:p>
        </p:txBody>
      </p:sp>
    </p:spTree>
    <p:extLst>
      <p:ext uri="{BB962C8B-B14F-4D97-AF65-F5344CB8AC3E}">
        <p14:creationId xmlns:p14="http://schemas.microsoft.com/office/powerpoint/2010/main" val="2959572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r>
              <a:rPr lang="en-US" dirty="0" smtClean="0"/>
              <a:t>All </a:t>
            </a:r>
            <a:r>
              <a:rPr lang="en-US" dirty="0"/>
              <a:t>videos include untagged/non-incident related videos. 2020 increase in volume due to civil demonstrations. Retention for SPD due to Consent Decree.</a:t>
            </a:r>
          </a:p>
          <a:p>
            <a:endParaRPr lang="en-US" dirty="0"/>
          </a:p>
          <a:p>
            <a:r>
              <a:rPr lang="en-US" dirty="0"/>
              <a:t>Redaction software used: E.com Adobe Creative Cloud. Tried </a:t>
            </a:r>
            <a:r>
              <a:rPr lang="en-US" dirty="0" err="1"/>
              <a:t>Veritone</a:t>
            </a:r>
            <a:r>
              <a:rPr lang="en-US" dirty="0"/>
              <a:t> and reviewed GovQA capabilities, but they weren’t the right fit for SPD.</a:t>
            </a:r>
          </a:p>
          <a:p>
            <a:endParaRPr lang="en-US" dirty="0"/>
          </a:p>
        </p:txBody>
      </p:sp>
      <p:sp>
        <p:nvSpPr>
          <p:cNvPr id="4" name="Slide Number Placeholder 3"/>
          <p:cNvSpPr>
            <a:spLocks noGrp="1"/>
          </p:cNvSpPr>
          <p:nvPr>
            <p:ph type="sldNum" sz="quarter" idx="5"/>
          </p:nvPr>
        </p:nvSpPr>
        <p:spPr/>
        <p:txBody>
          <a:bodyPr/>
          <a:lstStyle/>
          <a:p>
            <a:fld id="{A105F9AC-3C4F-4382-8A12-DD7FCA00A598}" type="slidenum">
              <a:rPr lang="en-US" smtClean="0"/>
              <a:t>8</a:t>
            </a:fld>
            <a:endParaRPr lang="en-US"/>
          </a:p>
        </p:txBody>
      </p:sp>
    </p:spTree>
    <p:extLst>
      <p:ext uri="{BB962C8B-B14F-4D97-AF65-F5344CB8AC3E}">
        <p14:creationId xmlns:p14="http://schemas.microsoft.com/office/powerpoint/2010/main" val="248491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TARA</a:t>
            </a:r>
          </a:p>
          <a:p>
            <a:r>
              <a:rPr lang="en-US" dirty="0" smtClean="0"/>
              <a:t>Each </a:t>
            </a:r>
            <a:r>
              <a:rPr lang="en-US" dirty="0"/>
              <a:t>time we have posted positions we have received a large pool of applicants. Any video editing experience was preferred, but experience in using Adobe Creative Cloud/Premiere is a specific bonus qualification.</a:t>
            </a:r>
          </a:p>
        </p:txBody>
      </p:sp>
      <p:sp>
        <p:nvSpPr>
          <p:cNvPr id="4" name="Slide Number Placeholder 3"/>
          <p:cNvSpPr>
            <a:spLocks noGrp="1"/>
          </p:cNvSpPr>
          <p:nvPr>
            <p:ph type="sldNum" sz="quarter" idx="5"/>
          </p:nvPr>
        </p:nvSpPr>
        <p:spPr/>
        <p:txBody>
          <a:bodyPr/>
          <a:lstStyle/>
          <a:p>
            <a:fld id="{A105F9AC-3C4F-4382-8A12-DD7FCA00A598}" type="slidenum">
              <a:rPr lang="en-US" smtClean="0"/>
              <a:t>9</a:t>
            </a:fld>
            <a:endParaRPr lang="en-US"/>
          </a:p>
        </p:txBody>
      </p:sp>
    </p:spTree>
    <p:extLst>
      <p:ext uri="{BB962C8B-B14F-4D97-AF65-F5344CB8AC3E}">
        <p14:creationId xmlns:p14="http://schemas.microsoft.com/office/powerpoint/2010/main" val="1048569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EB84F2F-42BA-42FF-9CBD-A204FE1FC342}" type="datetime1">
              <a:rPr lang="en-US" smtClean="0"/>
              <a:t>10/24/2022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218981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
        <p:nvSpPr>
          <p:cNvPr id="3" name="TextBox 2"/>
          <p:cNvSpPr txBox="1"/>
          <p:nvPr userDrawn="1"/>
        </p:nvSpPr>
        <p:spPr>
          <a:xfrm>
            <a:off x="1088571" y="1487714"/>
            <a:ext cx="10210800" cy="4608286"/>
          </a:xfrm>
          <a:prstGeom prst="rect">
            <a:avLst/>
          </a:prstGeom>
          <a:noFill/>
          <a:ln w="25400">
            <a:solidFill>
              <a:schemeClr val="accent6">
                <a:lumMod val="20000"/>
                <a:lumOff val="80000"/>
              </a:schemeClr>
            </a:solidFill>
          </a:ln>
        </p:spPr>
        <p:txBody>
          <a:bodyPr wrap="square" rtlCol="0">
            <a:spAutoFit/>
          </a:bodyPr>
          <a:lstStyle/>
          <a:p>
            <a:endParaRPr lang="en-US" dirty="0"/>
          </a:p>
        </p:txBody>
      </p:sp>
      <p:sp>
        <p:nvSpPr>
          <p:cNvPr id="6" name="Rectangle 5"/>
          <p:cNvSpPr/>
          <p:nvPr userDrawn="1"/>
        </p:nvSpPr>
        <p:spPr>
          <a:xfrm>
            <a:off x="1313543" y="1690914"/>
            <a:ext cx="9717314" cy="4151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311398" y="856343"/>
            <a:ext cx="7786914" cy="1088571"/>
          </a:xfrm>
          <a:prstGeom prst="rect">
            <a:avLst/>
          </a:prstGeom>
          <a:solidFill>
            <a:schemeClr val="accent6">
              <a:lumMod val="20000"/>
              <a:lumOff val="80000"/>
            </a:schemeClr>
          </a:solidFill>
          <a:ln w="76200" cmpd="thickThin">
            <a:solidFill>
              <a:schemeClr val="accent2">
                <a:lumMod val="50000"/>
              </a:schemeClr>
            </a:solidFill>
          </a:ln>
        </p:spPr>
        <p:txBody>
          <a:bodyPr wrap="square" rtlCol="0">
            <a:spAutoFit/>
          </a:bodyPr>
          <a:lstStyle/>
          <a:p>
            <a:endParaRPr lang="en-US" dirty="0"/>
          </a:p>
        </p:txBody>
      </p:sp>
      <p:sp>
        <p:nvSpPr>
          <p:cNvPr id="7" name="TextBox 6"/>
          <p:cNvSpPr txBox="1"/>
          <p:nvPr userDrawn="1"/>
        </p:nvSpPr>
        <p:spPr>
          <a:xfrm>
            <a:off x="1643742" y="2191657"/>
            <a:ext cx="9100457" cy="34036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175025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bg>
      <p:bgPr>
        <a:gradFill rotWithShape="1">
          <a:gsLst>
            <a:gs pos="0">
              <a:schemeClr val="accent6">
                <a:lumMod val="20000"/>
                <a:lumOff val="80000"/>
              </a:schemeClr>
            </a:gs>
            <a:gs pos="40000">
              <a:schemeClr val="accent2">
                <a:lumMod val="5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
        <p:nvSpPr>
          <p:cNvPr id="3" name="TextBox 2"/>
          <p:cNvSpPr txBox="1"/>
          <p:nvPr userDrawn="1"/>
        </p:nvSpPr>
        <p:spPr>
          <a:xfrm>
            <a:off x="1088571" y="1487714"/>
            <a:ext cx="10210800" cy="4608286"/>
          </a:xfrm>
          <a:prstGeom prst="rect">
            <a:avLst/>
          </a:prstGeom>
          <a:noFill/>
          <a:ln w="25400">
            <a:solidFill>
              <a:schemeClr val="accent6">
                <a:lumMod val="20000"/>
                <a:lumOff val="80000"/>
              </a:schemeClr>
            </a:solidFill>
          </a:ln>
        </p:spPr>
        <p:txBody>
          <a:bodyPr wrap="square" rtlCol="0">
            <a:spAutoFit/>
          </a:bodyPr>
          <a:lstStyle/>
          <a:p>
            <a:endParaRPr lang="en-US" dirty="0"/>
          </a:p>
        </p:txBody>
      </p:sp>
      <p:sp>
        <p:nvSpPr>
          <p:cNvPr id="6" name="Rectangle 5"/>
          <p:cNvSpPr/>
          <p:nvPr userDrawn="1"/>
        </p:nvSpPr>
        <p:spPr>
          <a:xfrm>
            <a:off x="1313542" y="3113314"/>
            <a:ext cx="4789715" cy="272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6299200" y="3113314"/>
            <a:ext cx="4775201" cy="272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1313543" y="2046514"/>
            <a:ext cx="9717314" cy="754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318655" y="856343"/>
            <a:ext cx="7786914" cy="1088571"/>
          </a:xfrm>
          <a:prstGeom prst="rect">
            <a:avLst/>
          </a:prstGeom>
          <a:solidFill>
            <a:schemeClr val="accent6">
              <a:lumMod val="20000"/>
              <a:lumOff val="80000"/>
            </a:schemeClr>
          </a:solidFill>
          <a:ln w="76200" cmpd="thickThin">
            <a:solidFill>
              <a:schemeClr val="accent2">
                <a:lumMod val="50000"/>
              </a:schemeClr>
            </a:solidFill>
          </a:ln>
        </p:spPr>
        <p:txBody>
          <a:bodyPr wrap="square" rtlCol="0">
            <a:spAutoFit/>
          </a:bodyPr>
          <a:lstStyle/>
          <a:p>
            <a:endParaRPr lang="en-US" dirty="0"/>
          </a:p>
        </p:txBody>
      </p:sp>
    </p:spTree>
    <p:extLst>
      <p:ext uri="{BB962C8B-B14F-4D97-AF65-F5344CB8AC3E}">
        <p14:creationId xmlns:p14="http://schemas.microsoft.com/office/powerpoint/2010/main" val="3959636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
        <p:nvSpPr>
          <p:cNvPr id="3" name="TextBox 2"/>
          <p:cNvSpPr txBox="1"/>
          <p:nvPr userDrawn="1"/>
        </p:nvSpPr>
        <p:spPr>
          <a:xfrm>
            <a:off x="1088571" y="1487714"/>
            <a:ext cx="10210800" cy="4608286"/>
          </a:xfrm>
          <a:prstGeom prst="rect">
            <a:avLst/>
          </a:prstGeom>
          <a:noFill/>
          <a:ln w="25400">
            <a:solidFill>
              <a:schemeClr val="accent6">
                <a:lumMod val="20000"/>
                <a:lumOff val="80000"/>
              </a:schemeClr>
            </a:solidFill>
          </a:ln>
        </p:spPr>
        <p:txBody>
          <a:bodyPr wrap="square" rtlCol="0">
            <a:spAutoFit/>
          </a:bodyPr>
          <a:lstStyle/>
          <a:p>
            <a:endParaRPr lang="en-US" dirty="0"/>
          </a:p>
        </p:txBody>
      </p:sp>
      <p:sp>
        <p:nvSpPr>
          <p:cNvPr id="2" name="TextBox 1"/>
          <p:cNvSpPr txBox="1"/>
          <p:nvPr userDrawn="1"/>
        </p:nvSpPr>
        <p:spPr>
          <a:xfrm>
            <a:off x="2318655" y="856343"/>
            <a:ext cx="7786914" cy="1088571"/>
          </a:xfrm>
          <a:prstGeom prst="rect">
            <a:avLst/>
          </a:prstGeom>
          <a:solidFill>
            <a:schemeClr val="accent6">
              <a:lumMod val="20000"/>
              <a:lumOff val="80000"/>
            </a:schemeClr>
          </a:solidFill>
          <a:ln w="76200" cmpd="thickThin">
            <a:solidFill>
              <a:schemeClr val="accent2">
                <a:lumMod val="50000"/>
              </a:schemeClr>
            </a:solidFill>
          </a:ln>
        </p:spPr>
        <p:txBody>
          <a:bodyPr wrap="square" rtlCol="0">
            <a:spAutoFit/>
          </a:bodyPr>
          <a:lstStyle/>
          <a:p>
            <a:endParaRPr lang="en-US" dirty="0"/>
          </a:p>
        </p:txBody>
      </p:sp>
    </p:spTree>
    <p:extLst>
      <p:ext uri="{BB962C8B-B14F-4D97-AF65-F5344CB8AC3E}">
        <p14:creationId xmlns:p14="http://schemas.microsoft.com/office/powerpoint/2010/main" val="4218026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
        <p:nvSpPr>
          <p:cNvPr id="3" name="TextBox 2"/>
          <p:cNvSpPr txBox="1"/>
          <p:nvPr userDrawn="1"/>
        </p:nvSpPr>
        <p:spPr>
          <a:xfrm>
            <a:off x="1088571" y="1487714"/>
            <a:ext cx="10210800" cy="4608286"/>
          </a:xfrm>
          <a:prstGeom prst="rect">
            <a:avLst/>
          </a:prstGeom>
          <a:solidFill>
            <a:schemeClr val="accent2">
              <a:lumMod val="50000"/>
            </a:schemeClr>
          </a:solidFill>
          <a:ln w="25400">
            <a:solidFill>
              <a:schemeClr val="accent2">
                <a:lumMod val="50000"/>
              </a:schemeClr>
            </a:solidFill>
          </a:ln>
        </p:spPr>
        <p:txBody>
          <a:bodyPr wrap="square" rtlCol="0">
            <a:spAutoFit/>
          </a:bodyPr>
          <a:lstStyle/>
          <a:p>
            <a:endParaRPr lang="en-US" dirty="0"/>
          </a:p>
        </p:txBody>
      </p:sp>
      <p:sp>
        <p:nvSpPr>
          <p:cNvPr id="2" name="TextBox 1"/>
          <p:cNvSpPr txBox="1"/>
          <p:nvPr userDrawn="1"/>
        </p:nvSpPr>
        <p:spPr>
          <a:xfrm>
            <a:off x="2318655" y="856343"/>
            <a:ext cx="7786914" cy="1088571"/>
          </a:xfrm>
          <a:prstGeom prst="rect">
            <a:avLst/>
          </a:prstGeom>
          <a:solidFill>
            <a:schemeClr val="accent6">
              <a:lumMod val="20000"/>
              <a:lumOff val="80000"/>
            </a:schemeClr>
          </a:solidFill>
          <a:ln w="76200" cmpd="thickThin">
            <a:solidFill>
              <a:schemeClr val="accent2">
                <a:lumMod val="50000"/>
              </a:schemeClr>
            </a:solidFill>
          </a:ln>
        </p:spPr>
        <p:txBody>
          <a:bodyPr wrap="square" rtlCol="0">
            <a:spAutoFit/>
          </a:bodyPr>
          <a:lstStyle/>
          <a:p>
            <a:endParaRPr lang="en-US" dirty="0"/>
          </a:p>
        </p:txBody>
      </p:sp>
    </p:spTree>
    <p:extLst>
      <p:ext uri="{BB962C8B-B14F-4D97-AF65-F5344CB8AC3E}">
        <p14:creationId xmlns:p14="http://schemas.microsoft.com/office/powerpoint/2010/main" val="2547008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07B88E0-B2FF-44C4-A95D-9239AA58227A}" type="datetime1">
              <a:rPr lang="en-US" smtClean="0"/>
              <a:t>10/24/2022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4087765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userDrawn="1"/>
        </p:nvSpPr>
        <p:spPr>
          <a:xfrm>
            <a:off x="6095999" y="0"/>
            <a:ext cx="6096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0" y="0"/>
            <a:ext cx="6095999"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10" name="Slide Number Placeholder 9"/>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135849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743AB-45D2-4B90-9E9C-9AF137CBDC82}" type="datetime1">
              <a:rPr lang="en-US" smtClean="0"/>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4163414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5AF09E-821B-40FB-9D69-8ECE68F3533E}" type="datetime1">
              <a:rPr lang="en-US" smtClean="0"/>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217054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gradFill rotWithShape="1">
          <a:gsLst>
            <a:gs pos="0">
              <a:schemeClr val="accent6">
                <a:lumMod val="20000"/>
                <a:lumOff val="80000"/>
              </a:schemeClr>
            </a:gs>
            <a:gs pos="85000">
              <a:schemeClr val="bg1">
                <a:lumMod val="3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4" name="Rectangle 3"/>
          <p:cNvSpPr/>
          <p:nvPr userDrawn="1"/>
        </p:nvSpPr>
        <p:spPr>
          <a:xfrm>
            <a:off x="0" y="4505670"/>
            <a:ext cx="12192000" cy="235233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bwMode="blackWhite">
          <a:xfrm>
            <a:off x="1600200" y="2386744"/>
            <a:ext cx="8991600" cy="1645920"/>
          </a:xfrm>
          <a:solidFill>
            <a:srgbClr val="FFFFFF"/>
          </a:solidFill>
          <a:ln w="38100">
            <a:solidFill>
              <a:schemeClr val="accent2">
                <a:lumMod val="50000"/>
              </a:schemeClr>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807375"/>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Slide Number Placeholder 8"/>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295985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E03CC-23E3-4A5C-A43E-5C5196320B67}" type="datetime1">
              <a:rPr lang="en-US" smtClean="0"/>
              <a:t>10/24/2022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2111238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0A3CE22-B89E-482C-939C-DBF97725C281}" type="datetime1">
              <a:rPr lang="en-US" smtClean="0"/>
              <a:t>10/24/2022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184402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C31F84C8-2686-4167-8492-207EBDF34EE1}" type="datetime1">
              <a:rPr lang="en-US" smtClean="0"/>
              <a:t>10/24/2022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727433-063D-47FE-B827-8EE147D0ED71}"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10945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69471" y="509861"/>
            <a:ext cx="6336808" cy="5406307"/>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a:xfrm>
            <a:off x="11635419" y="6322152"/>
            <a:ext cx="365760" cy="365760"/>
          </a:xfrm>
        </p:spPr>
        <p:txBody>
          <a:bodyPr/>
          <a:lstStyle/>
          <a:p>
            <a:fld id="{95727433-063D-47FE-B827-8EE147D0ED71}" type="slidenum">
              <a:rPr lang="en-US" smtClean="0"/>
              <a:t>‹#›</a:t>
            </a:fld>
            <a:endParaRPr lang="en-US" dirty="0"/>
          </a:p>
        </p:txBody>
      </p:sp>
      <p:sp>
        <p:nvSpPr>
          <p:cNvPr id="6" name="Rectangle 5"/>
          <p:cNvSpPr/>
          <p:nvPr userDrawn="1"/>
        </p:nvSpPr>
        <p:spPr>
          <a:xfrm>
            <a:off x="0" y="0"/>
            <a:ext cx="4069791"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4060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Rectangle 8"/>
          <p:cNvSpPr/>
          <p:nvPr userDrawn="1"/>
        </p:nvSpPr>
        <p:spPr>
          <a:xfrm>
            <a:off x="10996791" y="0"/>
            <a:ext cx="1277256"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a:xfrm>
            <a:off x="11635419" y="6322152"/>
            <a:ext cx="365760" cy="365760"/>
          </a:xfrm>
        </p:spPr>
        <p:txBody>
          <a:bodyPr/>
          <a:lstStyle/>
          <a:p>
            <a:fld id="{95727433-063D-47FE-B827-8EE147D0ED71}" type="slidenum">
              <a:rPr lang="en-US" smtClean="0"/>
              <a:t>‹#›</a:t>
            </a:fld>
            <a:endParaRPr lang="en-US" dirty="0"/>
          </a:p>
        </p:txBody>
      </p:sp>
      <p:sp>
        <p:nvSpPr>
          <p:cNvPr id="7" name="Rectangle 6"/>
          <p:cNvSpPr/>
          <p:nvPr userDrawn="1"/>
        </p:nvSpPr>
        <p:spPr>
          <a:xfrm>
            <a:off x="1" y="0"/>
            <a:ext cx="1277256"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81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66460C-F6FF-4337-8C5A-9C6297729C8F}" type="datetime1">
              <a:rPr lang="en-US" smtClean="0"/>
              <a:t>10/24/2022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107345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95727433-063D-47FE-B827-8EE147D0ED71}" type="slidenum">
              <a:rPr lang="en-US" smtClean="0"/>
              <a:t>‹#›</a:t>
            </a:fld>
            <a:endParaRPr lang="en-US"/>
          </a:p>
        </p:txBody>
      </p:sp>
    </p:spTree>
    <p:extLst>
      <p:ext uri="{BB962C8B-B14F-4D97-AF65-F5344CB8AC3E}">
        <p14:creationId xmlns:p14="http://schemas.microsoft.com/office/powerpoint/2010/main" val="207239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9273EBE-8A87-448D-8BBF-1B44D29D43CE}" type="datetime1">
              <a:rPr lang="en-US" smtClean="0"/>
              <a:t>10/24/2022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1564352" y="6303201"/>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5727433-063D-47FE-B827-8EE147D0ED71}" type="slidenum">
              <a:rPr lang="en-US" smtClean="0"/>
              <a:t>‹#›</a:t>
            </a:fld>
            <a:endParaRPr lang="en-US"/>
          </a:p>
        </p:txBody>
      </p:sp>
    </p:spTree>
    <p:extLst>
      <p:ext uri="{BB962C8B-B14F-4D97-AF65-F5344CB8AC3E}">
        <p14:creationId xmlns:p14="http://schemas.microsoft.com/office/powerpoint/2010/main" val="3156716679"/>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74" r:id="rId3"/>
    <p:sldLayoutId id="2147483676" r:id="rId4"/>
    <p:sldLayoutId id="2147483677" r:id="rId5"/>
    <p:sldLayoutId id="2147483678" r:id="rId6"/>
    <p:sldLayoutId id="2147483686" r:id="rId7"/>
    <p:sldLayoutId id="2147483679" r:id="rId8"/>
    <p:sldLayoutId id="2147483685" r:id="rId9"/>
    <p:sldLayoutId id="2147483687" r:id="rId10"/>
    <p:sldLayoutId id="2147483688" r:id="rId11"/>
    <p:sldLayoutId id="2147483689" r:id="rId12"/>
    <p:sldLayoutId id="2147483690" r:id="rId13"/>
    <p:sldLayoutId id="2147483680" r:id="rId14"/>
    <p:sldLayoutId id="2147483681" r:id="rId15"/>
    <p:sldLayoutId id="2147483682" r:id="rId16"/>
    <p:sldLayoutId id="2147483683" r:id="rId17"/>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86000">
              <a:schemeClr val="bg1">
                <a:lumMod val="5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EC2AE-8051-4802-9069-E3A401D0E2BB}"/>
              </a:ext>
            </a:extLst>
          </p:cNvPr>
          <p:cNvSpPr>
            <a:spLocks noGrp="1"/>
          </p:cNvSpPr>
          <p:nvPr>
            <p:ph type="ctrTitle"/>
          </p:nvPr>
        </p:nvSpPr>
        <p:spPr>
          <a:xfrm>
            <a:off x="1600200" y="1357086"/>
            <a:ext cx="8991600" cy="1956917"/>
          </a:xfrm>
          <a:ln w="177800" cmpd="thinThick"/>
        </p:spPr>
        <p:txBody>
          <a:bodyPr/>
          <a:lstStyle/>
          <a:p>
            <a:r>
              <a:rPr lang="en-US" b="1" dirty="0" smtClean="0">
                <a:latin typeface="Perpetua Titling MT" panose="02020502060505020804" pitchFamily="18" charset="0"/>
              </a:rPr>
              <a:t>Body Worn Camera Recordings</a:t>
            </a:r>
            <a:endParaRPr lang="en-US" b="1" dirty="0">
              <a:latin typeface="Perpetua Titling MT" panose="02020502060505020804" pitchFamily="18" charset="0"/>
            </a:endParaRPr>
          </a:p>
        </p:txBody>
      </p:sp>
      <p:sp>
        <p:nvSpPr>
          <p:cNvPr id="3" name="Subtitle 2">
            <a:extLst>
              <a:ext uri="{FF2B5EF4-FFF2-40B4-BE49-F238E27FC236}">
                <a16:creationId xmlns:a16="http://schemas.microsoft.com/office/drawing/2014/main" id="{6E51342D-8BDE-42AC-B854-234570687FD7}"/>
              </a:ext>
            </a:extLst>
          </p:cNvPr>
          <p:cNvSpPr>
            <a:spLocks noGrp="1"/>
          </p:cNvSpPr>
          <p:nvPr>
            <p:ph type="subTitle" idx="1"/>
          </p:nvPr>
        </p:nvSpPr>
        <p:spPr>
          <a:xfrm>
            <a:off x="2695194" y="5103589"/>
            <a:ext cx="6801612" cy="1239894"/>
          </a:xfrm>
        </p:spPr>
        <p:txBody>
          <a:bodyPr>
            <a:normAutofit fontScale="92500" lnSpcReduction="10000"/>
          </a:bodyPr>
          <a:lstStyle/>
          <a:p>
            <a:r>
              <a:rPr lang="en-US" sz="3000" b="1" dirty="0" smtClean="0">
                <a:solidFill>
                  <a:schemeClr val="bg1"/>
                </a:solidFill>
                <a:latin typeface="Perpetua Titling MT" panose="02020502060505020804" pitchFamily="18" charset="0"/>
              </a:rPr>
              <a:t>WAPRO FALL CONFERENCE</a:t>
            </a:r>
            <a:endParaRPr lang="en-US" sz="3000" b="1" dirty="0">
              <a:solidFill>
                <a:schemeClr val="bg1"/>
              </a:solidFill>
              <a:latin typeface="Perpetua Titling MT" panose="02020502060505020804" pitchFamily="18" charset="0"/>
            </a:endParaRPr>
          </a:p>
          <a:p>
            <a:r>
              <a:rPr lang="en-US" b="1" dirty="0" smtClean="0">
                <a:solidFill>
                  <a:schemeClr val="bg1"/>
                </a:solidFill>
                <a:latin typeface="Perpetua Titling MT" panose="02020502060505020804" pitchFamily="18" charset="0"/>
              </a:rPr>
              <a:t>October 27, </a:t>
            </a:r>
            <a:r>
              <a:rPr lang="en-US" b="1" dirty="0">
                <a:solidFill>
                  <a:schemeClr val="bg1"/>
                </a:solidFill>
                <a:latin typeface="Perpetua Titling MT" panose="02020502060505020804" pitchFamily="18" charset="0"/>
              </a:rPr>
              <a:t>2022</a:t>
            </a:r>
          </a:p>
          <a:p>
            <a:r>
              <a:rPr lang="en-US" b="1" dirty="0" smtClean="0">
                <a:solidFill>
                  <a:schemeClr val="bg1"/>
                </a:solidFill>
                <a:latin typeface="Perpetua Titling MT" panose="02020502060505020804" pitchFamily="18" charset="0"/>
              </a:rPr>
              <a:t>1:00 pm </a:t>
            </a:r>
            <a:r>
              <a:rPr lang="en-US" b="1" dirty="0">
                <a:solidFill>
                  <a:schemeClr val="bg1"/>
                </a:solidFill>
                <a:latin typeface="Perpetua Titling MT" panose="02020502060505020804" pitchFamily="18" charset="0"/>
              </a:rPr>
              <a:t>– </a:t>
            </a:r>
            <a:r>
              <a:rPr lang="en-US" b="1" dirty="0" smtClean="0">
                <a:solidFill>
                  <a:schemeClr val="bg1"/>
                </a:solidFill>
                <a:latin typeface="Perpetua Titling MT" panose="02020502060505020804" pitchFamily="18" charset="0"/>
              </a:rPr>
              <a:t>2:00 </a:t>
            </a:r>
            <a:r>
              <a:rPr lang="en-US" b="1" dirty="0">
                <a:solidFill>
                  <a:schemeClr val="bg1"/>
                </a:solidFill>
                <a:latin typeface="Perpetua Titling MT" panose="02020502060505020804" pitchFamily="18" charset="0"/>
              </a:rPr>
              <a:t>pm</a:t>
            </a:r>
          </a:p>
        </p:txBody>
      </p:sp>
    </p:spTree>
    <p:extLst>
      <p:ext uri="{BB962C8B-B14F-4D97-AF65-F5344CB8AC3E}">
        <p14:creationId xmlns:p14="http://schemas.microsoft.com/office/powerpoint/2010/main" val="2910232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solidFill>
            <a:srgbClr val="9BAEB3">
              <a:alpha val="70000"/>
            </a:srgbClr>
          </a:solidFill>
        </p:spPr>
        <p:txBody>
          <a:bodyPr/>
          <a:lstStyle/>
          <a:p>
            <a:fld id="{95727433-063D-47FE-B827-8EE147D0ED71}" type="slidenum">
              <a:rPr lang="en-US" smtClean="0"/>
              <a:t>10</a:t>
            </a:fld>
            <a:endParaRPr lang="en-US"/>
          </a:p>
        </p:txBody>
      </p:sp>
      <p:sp>
        <p:nvSpPr>
          <p:cNvPr id="5" name="Title 1">
            <a:extLst>
              <a:ext uri="{FF2B5EF4-FFF2-40B4-BE49-F238E27FC236}">
                <a16:creationId xmlns:a16="http://schemas.microsoft.com/office/drawing/2014/main" id="{51F46719-5C6F-45F9-9583-77AAEF76D3DB}"/>
              </a:ext>
            </a:extLst>
          </p:cNvPr>
          <p:cNvSpPr txBox="1">
            <a:spLocks/>
          </p:cNvSpPr>
          <p:nvPr/>
        </p:nvSpPr>
        <p:spPr>
          <a:xfrm>
            <a:off x="1894114" y="166914"/>
            <a:ext cx="8352972" cy="1531257"/>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Autofit/>
          </a:bodyPr>
          <a:lstStyle>
            <a:lvl1pPr algn="ctr" defTabSz="914400">
              <a:lnSpc>
                <a:spcPct val="90000"/>
              </a:lnSpc>
              <a:spcBef>
                <a:spcPct val="0"/>
              </a:spcBef>
              <a:buNone/>
              <a:defRPr sz="4000" b="1" cap="all" spc="200" baseline="0">
                <a:solidFill>
                  <a:schemeClr val="bg1"/>
                </a:solidFill>
                <a:latin typeface="Perpetua Titling MT" panose="02020502060505020804" pitchFamily="18" charset="0"/>
                <a:ea typeface="+mj-ea"/>
                <a:cs typeface="+mj-cs"/>
              </a:defRPr>
            </a:lvl1pPr>
          </a:lstStyle>
          <a:p>
            <a:pPr>
              <a:lnSpc>
                <a:spcPct val="110000"/>
              </a:lnSpc>
            </a:pPr>
            <a:r>
              <a:rPr lang="en-US" sz="3600" dirty="0"/>
              <a:t>SPD’s Process </a:t>
            </a:r>
            <a:endParaRPr lang="en-US" sz="3600" dirty="0" smtClean="0"/>
          </a:p>
          <a:p>
            <a:pPr>
              <a:lnSpc>
                <a:spcPct val="110000"/>
              </a:lnSpc>
            </a:pPr>
            <a:r>
              <a:rPr lang="en-US" sz="3600" dirty="0"/>
              <a:t>Pre-Recording</a:t>
            </a:r>
          </a:p>
        </p:txBody>
      </p:sp>
      <p:graphicFrame>
        <p:nvGraphicFramePr>
          <p:cNvPr id="6" name="Content Placeholder 2">
            <a:extLst>
              <a:ext uri="{FF2B5EF4-FFF2-40B4-BE49-F238E27FC236}">
                <a16:creationId xmlns:a16="http://schemas.microsoft.com/office/drawing/2014/main" id="{29D9FF5C-480C-6467-93D9-5ED4B34CBC05}"/>
              </a:ext>
            </a:extLst>
          </p:cNvPr>
          <p:cNvGraphicFramePr>
            <a:graphicFrameLocks/>
          </p:cNvGraphicFramePr>
          <p:nvPr>
            <p:extLst>
              <p:ext uri="{D42A27DB-BD31-4B8C-83A1-F6EECF244321}">
                <p14:modId xmlns:p14="http://schemas.microsoft.com/office/powerpoint/2010/main" val="3215066675"/>
              </p:ext>
            </p:extLst>
          </p:nvPr>
        </p:nvGraphicFramePr>
        <p:xfrm>
          <a:off x="1973943" y="2097314"/>
          <a:ext cx="8207830" cy="4339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1034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solidFill>
            <a:srgbClr val="9BAEB3">
              <a:alpha val="70000"/>
            </a:srgbClr>
          </a:solidFill>
        </p:spPr>
        <p:txBody>
          <a:bodyPr/>
          <a:lstStyle/>
          <a:p>
            <a:fld id="{95727433-063D-47FE-B827-8EE147D0ED71}" type="slidenum">
              <a:rPr lang="en-US" smtClean="0"/>
              <a:t>11</a:t>
            </a:fld>
            <a:endParaRPr lang="en-US" dirty="0"/>
          </a:p>
        </p:txBody>
      </p:sp>
      <p:sp>
        <p:nvSpPr>
          <p:cNvPr id="5" name="Title 1">
            <a:extLst>
              <a:ext uri="{FF2B5EF4-FFF2-40B4-BE49-F238E27FC236}">
                <a16:creationId xmlns:a16="http://schemas.microsoft.com/office/drawing/2014/main" id="{51F46719-5C6F-45F9-9583-77AAEF76D3DB}"/>
              </a:ext>
            </a:extLst>
          </p:cNvPr>
          <p:cNvSpPr txBox="1">
            <a:spLocks/>
          </p:cNvSpPr>
          <p:nvPr/>
        </p:nvSpPr>
        <p:spPr>
          <a:xfrm>
            <a:off x="1894114" y="123370"/>
            <a:ext cx="8352972" cy="1534957"/>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Autofit/>
          </a:bodyPr>
          <a:lstStyle>
            <a:lvl1pPr algn="ctr" defTabSz="914400">
              <a:lnSpc>
                <a:spcPct val="90000"/>
              </a:lnSpc>
              <a:spcBef>
                <a:spcPct val="0"/>
              </a:spcBef>
              <a:buNone/>
              <a:defRPr sz="4000" b="1" cap="all" spc="200" baseline="0">
                <a:solidFill>
                  <a:schemeClr val="bg1"/>
                </a:solidFill>
                <a:latin typeface="Perpetua Titling MT" panose="02020502060505020804" pitchFamily="18" charset="0"/>
                <a:ea typeface="+mj-ea"/>
                <a:cs typeface="+mj-cs"/>
              </a:defRPr>
            </a:lvl1pPr>
          </a:lstStyle>
          <a:p>
            <a:pPr>
              <a:lnSpc>
                <a:spcPct val="110000"/>
              </a:lnSpc>
            </a:pPr>
            <a:r>
              <a:rPr lang="en-US" sz="3600" dirty="0"/>
              <a:t>SPD’s Process </a:t>
            </a:r>
            <a:endParaRPr lang="en-US" sz="3600" dirty="0" smtClean="0"/>
          </a:p>
          <a:p>
            <a:pPr>
              <a:lnSpc>
                <a:spcPct val="110000"/>
              </a:lnSpc>
            </a:pPr>
            <a:r>
              <a:rPr lang="en-US" sz="3600" dirty="0" smtClean="0"/>
              <a:t>Post-Recording</a:t>
            </a:r>
            <a:endParaRPr lang="en-US" sz="3600" dirty="0"/>
          </a:p>
        </p:txBody>
      </p:sp>
      <p:sp>
        <p:nvSpPr>
          <p:cNvPr id="7" name="Content Placeholder 2">
            <a:extLst>
              <a:ext uri="{FF2B5EF4-FFF2-40B4-BE49-F238E27FC236}">
                <a16:creationId xmlns:a16="http://schemas.microsoft.com/office/drawing/2014/main" id="{0C268195-4FE6-4D91-8E32-BD3D8FC792BD}"/>
              </a:ext>
            </a:extLst>
          </p:cNvPr>
          <p:cNvSpPr txBox="1">
            <a:spLocks/>
          </p:cNvSpPr>
          <p:nvPr/>
        </p:nvSpPr>
        <p:spPr>
          <a:xfrm>
            <a:off x="2178406" y="1796214"/>
            <a:ext cx="8068680" cy="4891697"/>
          </a:xfrm>
          <a:prstGeom prst="rect">
            <a:avLst/>
          </a:prstGeom>
        </p:spPr>
        <p:txBody>
          <a:bodyPr>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nSpc>
                <a:spcPct val="90000"/>
              </a:lnSpc>
              <a:buClr>
                <a:schemeClr val="accent2">
                  <a:lumMod val="50000"/>
                </a:schemeClr>
              </a:buClr>
            </a:pPr>
            <a:r>
              <a:rPr lang="en-US" b="1" dirty="0" smtClean="0">
                <a:latin typeface="Garamond" panose="02020404030301010803" pitchFamily="18" charset="0"/>
              </a:rPr>
              <a:t>Receive </a:t>
            </a:r>
            <a:r>
              <a:rPr lang="en-US" b="1" dirty="0" smtClean="0">
                <a:latin typeface="Garamond" panose="02020404030301010803" pitchFamily="18" charset="0"/>
              </a:rPr>
              <a:t>request.</a:t>
            </a:r>
            <a:endParaRPr lang="en-US" b="1" dirty="0" smtClean="0">
              <a:latin typeface="Garamond" panose="02020404030301010803" pitchFamily="18" charset="0"/>
            </a:endParaRPr>
          </a:p>
          <a:p>
            <a:pPr>
              <a:lnSpc>
                <a:spcPct val="90000"/>
              </a:lnSpc>
              <a:buClr>
                <a:schemeClr val="accent2">
                  <a:lumMod val="50000"/>
                </a:schemeClr>
              </a:buClr>
            </a:pPr>
            <a:r>
              <a:rPr lang="en-US" b="1" dirty="0" smtClean="0">
                <a:latin typeface="Garamond" panose="02020404030301010803" pitchFamily="18" charset="0"/>
              </a:rPr>
              <a:t>Locate </a:t>
            </a:r>
            <a:r>
              <a:rPr lang="en-US" b="1" dirty="0" smtClean="0">
                <a:latin typeface="Garamond" panose="02020404030301010803" pitchFamily="18" charset="0"/>
              </a:rPr>
              <a:t>incident.</a:t>
            </a:r>
            <a:endParaRPr lang="en-US" b="1" dirty="0" smtClean="0">
              <a:latin typeface="Garamond" panose="02020404030301010803" pitchFamily="18" charset="0"/>
            </a:endParaRPr>
          </a:p>
          <a:p>
            <a:pPr>
              <a:lnSpc>
                <a:spcPct val="90000"/>
              </a:lnSpc>
              <a:buClr>
                <a:schemeClr val="accent2">
                  <a:lumMod val="50000"/>
                </a:schemeClr>
              </a:buClr>
            </a:pPr>
            <a:r>
              <a:rPr lang="en-US" b="1" dirty="0" smtClean="0">
                <a:latin typeface="Garamond" panose="02020404030301010803" pitchFamily="18" charset="0"/>
              </a:rPr>
              <a:t>Submit activity to video specialists to research and pull all responsive </a:t>
            </a:r>
            <a:r>
              <a:rPr lang="en-US" b="1" dirty="0" smtClean="0">
                <a:latin typeface="Garamond" panose="02020404030301010803" pitchFamily="18" charset="0"/>
              </a:rPr>
              <a:t>videos.</a:t>
            </a:r>
            <a:endParaRPr lang="en-US" b="1" dirty="0" smtClean="0">
              <a:latin typeface="Garamond" panose="02020404030301010803" pitchFamily="18" charset="0"/>
            </a:endParaRPr>
          </a:p>
          <a:p>
            <a:pPr>
              <a:lnSpc>
                <a:spcPct val="90000"/>
              </a:lnSpc>
              <a:buClr>
                <a:schemeClr val="accent2">
                  <a:lumMod val="50000"/>
                </a:schemeClr>
              </a:buClr>
            </a:pPr>
            <a:r>
              <a:rPr lang="en-US" b="1" dirty="0" smtClean="0">
                <a:latin typeface="Garamond" panose="02020404030301010803" pitchFamily="18" charset="0"/>
              </a:rPr>
              <a:t>PDOs review the videos and note time stamps for necessary redactions.</a:t>
            </a:r>
          </a:p>
          <a:p>
            <a:pPr>
              <a:lnSpc>
                <a:spcPct val="90000"/>
              </a:lnSpc>
              <a:buClr>
                <a:schemeClr val="accent2">
                  <a:lumMod val="50000"/>
                </a:schemeClr>
              </a:buClr>
            </a:pPr>
            <a:r>
              <a:rPr lang="en-US" b="1" dirty="0" smtClean="0">
                <a:latin typeface="Garamond" panose="02020404030301010803" pitchFamily="18" charset="0"/>
              </a:rPr>
              <a:t>If redactions are not needed, PDO would invoice the requestor for the videos.</a:t>
            </a:r>
          </a:p>
          <a:p>
            <a:pPr>
              <a:lnSpc>
                <a:spcPct val="90000"/>
              </a:lnSpc>
              <a:buClr>
                <a:schemeClr val="accent2">
                  <a:lumMod val="50000"/>
                </a:schemeClr>
              </a:buClr>
            </a:pPr>
            <a:r>
              <a:rPr lang="en-US" b="1" dirty="0" smtClean="0">
                <a:latin typeface="Garamond" panose="02020404030301010803" pitchFamily="18" charset="0"/>
              </a:rPr>
              <a:t>If redactions are needed, but the requestor is not required to pay the redactions fees, PDO would immediately submit a new activity to video specialists to redact the videos.</a:t>
            </a:r>
          </a:p>
          <a:p>
            <a:pPr>
              <a:lnSpc>
                <a:spcPct val="90000"/>
              </a:lnSpc>
              <a:buClr>
                <a:schemeClr val="accent2">
                  <a:lumMod val="50000"/>
                </a:schemeClr>
              </a:buClr>
            </a:pPr>
            <a:r>
              <a:rPr lang="en-US" b="1" dirty="0" smtClean="0">
                <a:latin typeface="Garamond" panose="02020404030301010803" pitchFamily="18" charset="0"/>
              </a:rPr>
              <a:t>If redactions are needed and requestor is someone we can recoup fees from, PDOs invoice requestors for 10% deposit of redaction fees</a:t>
            </a:r>
            <a:r>
              <a:rPr lang="en-US" b="1" dirty="0" smtClean="0">
                <a:latin typeface="Garamond" panose="02020404030301010803" pitchFamily="18" charset="0"/>
              </a:rPr>
              <a:t>. Once </a:t>
            </a:r>
            <a:r>
              <a:rPr lang="en-US" b="1" dirty="0" smtClean="0">
                <a:latin typeface="Garamond" panose="02020404030301010803" pitchFamily="18" charset="0"/>
              </a:rPr>
              <a:t>deposit payment is received, PDO submits a new activity to video specialists to redact the videos.</a:t>
            </a:r>
          </a:p>
          <a:p>
            <a:pPr>
              <a:lnSpc>
                <a:spcPct val="90000"/>
              </a:lnSpc>
              <a:buClr>
                <a:schemeClr val="accent2">
                  <a:lumMod val="50000"/>
                </a:schemeClr>
              </a:buClr>
            </a:pPr>
            <a:r>
              <a:rPr lang="en-US" b="1" dirty="0" smtClean="0">
                <a:latin typeface="Garamond" panose="02020404030301010803" pitchFamily="18" charset="0"/>
              </a:rPr>
              <a:t>Once redacted videos are received, PDO reviews the videos again for accuracy.</a:t>
            </a:r>
          </a:p>
          <a:p>
            <a:pPr>
              <a:lnSpc>
                <a:spcPct val="90000"/>
              </a:lnSpc>
              <a:buClr>
                <a:schemeClr val="accent2">
                  <a:lumMod val="50000"/>
                </a:schemeClr>
              </a:buClr>
            </a:pPr>
            <a:r>
              <a:rPr lang="en-US" b="1" dirty="0" smtClean="0">
                <a:latin typeface="Garamond" panose="02020404030301010803" pitchFamily="18" charset="0"/>
              </a:rPr>
              <a:t>PDOs invoice for remaining 90% of redaction fees and typical records release fees. </a:t>
            </a:r>
            <a:endParaRPr lang="en-US" b="1" dirty="0">
              <a:latin typeface="Garamond" panose="02020404030301010803" pitchFamily="18" charset="0"/>
            </a:endParaRPr>
          </a:p>
        </p:txBody>
      </p:sp>
    </p:spTree>
    <p:extLst>
      <p:ext uri="{BB962C8B-B14F-4D97-AF65-F5344CB8AC3E}">
        <p14:creationId xmlns:p14="http://schemas.microsoft.com/office/powerpoint/2010/main" val="2218194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4F5FA6-5429-4E34-BDE7-97BD060FBDA9}"/>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12</a:t>
            </a:fld>
            <a:endParaRPr lang="en-US"/>
          </a:p>
        </p:txBody>
      </p:sp>
      <p:sp>
        <p:nvSpPr>
          <p:cNvPr id="3" name="Content Placeholder 2">
            <a:extLst>
              <a:ext uri="{FF2B5EF4-FFF2-40B4-BE49-F238E27FC236}">
                <a16:creationId xmlns:a16="http://schemas.microsoft.com/office/drawing/2014/main" id="{69ED2719-D778-4992-A4DB-C668A6A3A558}"/>
              </a:ext>
            </a:extLst>
          </p:cNvPr>
          <p:cNvSpPr>
            <a:spLocks noGrp="1"/>
          </p:cNvSpPr>
          <p:nvPr>
            <p:ph idx="4294967295"/>
          </p:nvPr>
        </p:nvSpPr>
        <p:spPr>
          <a:xfrm>
            <a:off x="1582057" y="2232706"/>
            <a:ext cx="8778875" cy="2879725"/>
          </a:xfrm>
        </p:spPr>
        <p:txBody>
          <a:bodyPr>
            <a:noAutofit/>
          </a:bodyPr>
          <a:lstStyle/>
          <a:p>
            <a:pPr>
              <a:lnSpc>
                <a:spcPct val="90000"/>
              </a:lnSpc>
              <a:spcBef>
                <a:spcPts val="1200"/>
              </a:spcBef>
              <a:buClrTx/>
            </a:pPr>
            <a:r>
              <a:rPr lang="en-US" sz="2400" dirty="0">
                <a:solidFill>
                  <a:srgbClr val="404040"/>
                </a:solidFill>
                <a:latin typeface="Garamond" panose="02020404030301010803" pitchFamily="18" charset="0"/>
              </a:rPr>
              <a:t>A law enforcement or corrections agency </a:t>
            </a:r>
            <a:r>
              <a:rPr lang="en-US" sz="2400" b="1" dirty="0">
                <a:solidFill>
                  <a:srgbClr val="404040"/>
                </a:solidFill>
                <a:latin typeface="Garamond" panose="02020404030301010803" pitchFamily="18" charset="0"/>
              </a:rPr>
              <a:t>shall not disclose</a:t>
            </a:r>
            <a:r>
              <a:rPr lang="en-US" sz="2400" dirty="0">
                <a:solidFill>
                  <a:srgbClr val="404040"/>
                </a:solidFill>
                <a:latin typeface="Garamond" panose="02020404030301010803" pitchFamily="18" charset="0"/>
              </a:rPr>
              <a:t> a body worn camera recording to the extent the recording is exempt under this subsection.</a:t>
            </a:r>
          </a:p>
          <a:p>
            <a:pPr>
              <a:lnSpc>
                <a:spcPct val="90000"/>
              </a:lnSpc>
              <a:spcBef>
                <a:spcPts val="1200"/>
              </a:spcBef>
              <a:buClrTx/>
            </a:pPr>
            <a:r>
              <a:rPr lang="en-US" sz="2400" dirty="0">
                <a:solidFill>
                  <a:srgbClr val="404040"/>
                </a:solidFill>
                <a:latin typeface="Garamond" panose="02020404030301010803" pitchFamily="18" charset="0"/>
              </a:rPr>
              <a:t>Recordings are exempt to the extent nondisclosure is essential for the protection of any person's </a:t>
            </a:r>
            <a:r>
              <a:rPr lang="en-US" sz="2400" b="1" dirty="0">
                <a:solidFill>
                  <a:srgbClr val="404040"/>
                </a:solidFill>
                <a:latin typeface="Garamond" panose="02020404030301010803" pitchFamily="18" charset="0"/>
              </a:rPr>
              <a:t>right to privacy</a:t>
            </a:r>
            <a:r>
              <a:rPr lang="en-US" sz="2400" dirty="0">
                <a:solidFill>
                  <a:srgbClr val="404040"/>
                </a:solidFill>
                <a:latin typeface="Garamond" panose="02020404030301010803" pitchFamily="18" charset="0"/>
              </a:rPr>
              <a:t>.</a:t>
            </a:r>
          </a:p>
          <a:p>
            <a:pPr marL="573088" lvl="1" indent="0">
              <a:spcBef>
                <a:spcPts val="600"/>
              </a:spcBef>
              <a:buClrTx/>
              <a:buNone/>
            </a:pPr>
            <a:r>
              <a:rPr lang="en-US" sz="2000" dirty="0">
                <a:solidFill>
                  <a:srgbClr val="404040"/>
                </a:solidFill>
                <a:latin typeface="Garamond" panose="02020404030301010803" pitchFamily="18" charset="0"/>
              </a:rPr>
              <a:t>Highly offensive to a reasonable person. </a:t>
            </a:r>
          </a:p>
          <a:p>
            <a:pPr marL="411480" lvl="1" indent="0">
              <a:spcBef>
                <a:spcPts val="0"/>
              </a:spcBef>
              <a:buClrTx/>
              <a:buNone/>
            </a:pPr>
            <a:r>
              <a:rPr lang="en-US" sz="2000" dirty="0">
                <a:solidFill>
                  <a:srgbClr val="404040"/>
                </a:solidFill>
                <a:latin typeface="Garamond" panose="02020404030301010803" pitchFamily="18" charset="0"/>
              </a:rPr>
              <a:t>	</a:t>
            </a:r>
            <a:r>
              <a:rPr lang="en-US" sz="2000" dirty="0" smtClean="0">
                <a:solidFill>
                  <a:srgbClr val="404040"/>
                </a:solidFill>
                <a:latin typeface="Garamond" panose="02020404030301010803" pitchFamily="18" charset="0"/>
              </a:rPr>
              <a:t>	AND </a:t>
            </a:r>
            <a:endParaRPr lang="en-US" sz="2000" dirty="0">
              <a:solidFill>
                <a:srgbClr val="404040"/>
              </a:solidFill>
              <a:latin typeface="Garamond" panose="02020404030301010803" pitchFamily="18" charset="0"/>
            </a:endParaRPr>
          </a:p>
          <a:p>
            <a:pPr marL="573088" lvl="1" indent="0">
              <a:spcBef>
                <a:spcPts val="0"/>
              </a:spcBef>
              <a:buClrTx/>
              <a:buNone/>
            </a:pPr>
            <a:r>
              <a:rPr lang="en-US" sz="2000" dirty="0">
                <a:solidFill>
                  <a:srgbClr val="404040"/>
                </a:solidFill>
                <a:latin typeface="Garamond" panose="02020404030301010803" pitchFamily="18" charset="0"/>
              </a:rPr>
              <a:t>Not </a:t>
            </a:r>
            <a:r>
              <a:rPr lang="en-US" sz="2000" dirty="0">
                <a:solidFill>
                  <a:srgbClr val="404040"/>
                </a:solidFill>
                <a:latin typeface="Garamond" panose="02020404030301010803" pitchFamily="18" charset="0"/>
              </a:rPr>
              <a:t>of legitimate concern to the public.</a:t>
            </a:r>
          </a:p>
          <a:p>
            <a:pPr>
              <a:lnSpc>
                <a:spcPct val="90000"/>
              </a:lnSpc>
              <a:spcBef>
                <a:spcPts val="1200"/>
              </a:spcBef>
              <a:buClrTx/>
            </a:pPr>
            <a:r>
              <a:rPr lang="en-US" sz="2400" dirty="0">
                <a:solidFill>
                  <a:srgbClr val="404040"/>
                </a:solidFill>
                <a:latin typeface="Garamond" panose="02020404030301010803" pitchFamily="18" charset="0"/>
              </a:rPr>
              <a:t>More than one BWCR exemption may apply.</a:t>
            </a:r>
          </a:p>
        </p:txBody>
      </p:sp>
      <p:sp>
        <p:nvSpPr>
          <p:cNvPr id="10" name="Rectangle 9"/>
          <p:cNvSpPr/>
          <p:nvPr/>
        </p:nvSpPr>
        <p:spPr>
          <a:xfrm>
            <a:off x="4500955" y="1088962"/>
            <a:ext cx="3353803" cy="646331"/>
          </a:xfrm>
          <a:prstGeom prst="rect">
            <a:avLst/>
          </a:prstGeom>
        </p:spPr>
        <p:txBody>
          <a:bodyPr wrap="none" anchor="ctr">
            <a:spAutoFit/>
          </a:bodyPr>
          <a:lstStyle/>
          <a:p>
            <a:pPr algn="ctr"/>
            <a:r>
              <a:rPr lang="en-US" sz="3600" b="1" dirty="0">
                <a:latin typeface="Perpetua Titling MT" panose="02020502060505020804" pitchFamily="18" charset="0"/>
              </a:rPr>
              <a:t>Exemptions</a:t>
            </a:r>
          </a:p>
        </p:txBody>
      </p:sp>
    </p:spTree>
    <p:extLst>
      <p:ext uri="{BB962C8B-B14F-4D97-AF65-F5344CB8AC3E}">
        <p14:creationId xmlns:p14="http://schemas.microsoft.com/office/powerpoint/2010/main" val="1067436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4F5FA6-5429-4E34-BDE7-97BD060FBDA9}"/>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13</a:t>
            </a:fld>
            <a:endParaRPr lang="en-US" dirty="0"/>
          </a:p>
        </p:txBody>
      </p:sp>
      <p:sp>
        <p:nvSpPr>
          <p:cNvPr id="3" name="Content Placeholder 2">
            <a:extLst>
              <a:ext uri="{FF2B5EF4-FFF2-40B4-BE49-F238E27FC236}">
                <a16:creationId xmlns:a16="http://schemas.microsoft.com/office/drawing/2014/main" id="{69ED2719-D778-4992-A4DB-C668A6A3A558}"/>
              </a:ext>
            </a:extLst>
          </p:cNvPr>
          <p:cNvSpPr>
            <a:spLocks noGrp="1"/>
          </p:cNvSpPr>
          <p:nvPr>
            <p:ph idx="4294967295"/>
          </p:nvPr>
        </p:nvSpPr>
        <p:spPr>
          <a:xfrm>
            <a:off x="1582057" y="2232706"/>
            <a:ext cx="8778875" cy="1990951"/>
          </a:xfrm>
        </p:spPr>
        <p:txBody>
          <a:bodyPr>
            <a:noAutofit/>
          </a:bodyPr>
          <a:lstStyle/>
          <a:p>
            <a:pPr marL="571500" indent="-457200">
              <a:buClr>
                <a:schemeClr val="accent2">
                  <a:lumMod val="50000"/>
                </a:schemeClr>
              </a:buClr>
            </a:pPr>
            <a:r>
              <a:rPr lang="en-US" sz="2800" dirty="0">
                <a:latin typeface="Garamond" panose="02020404030301010803" pitchFamily="18" charset="0"/>
              </a:rPr>
              <a:t>Depictions of identified locations </a:t>
            </a:r>
            <a:r>
              <a:rPr lang="en-US" sz="2800" b="1" dirty="0">
                <a:latin typeface="Garamond" panose="02020404030301010803" pitchFamily="18" charset="0"/>
              </a:rPr>
              <a:t>presumed to be highly offensive</a:t>
            </a:r>
            <a:r>
              <a:rPr lang="en-US" sz="2800" dirty="0">
                <a:latin typeface="Garamond" panose="02020404030301010803" pitchFamily="18" charset="0"/>
              </a:rPr>
              <a:t>.</a:t>
            </a:r>
          </a:p>
          <a:p>
            <a:pPr marL="571500" indent="-457200">
              <a:buClr>
                <a:schemeClr val="accent2">
                  <a:lumMod val="50000"/>
                </a:schemeClr>
              </a:buClr>
            </a:pPr>
            <a:r>
              <a:rPr lang="en-US" sz="2800" dirty="0">
                <a:latin typeface="Garamond" panose="02020404030301010803" pitchFamily="18" charset="0"/>
              </a:rPr>
              <a:t>The presumption may be rebutted by specific evidence in individual cases. </a:t>
            </a:r>
          </a:p>
        </p:txBody>
      </p:sp>
      <p:sp>
        <p:nvSpPr>
          <p:cNvPr id="10" name="Rectangle 9"/>
          <p:cNvSpPr/>
          <p:nvPr/>
        </p:nvSpPr>
        <p:spPr>
          <a:xfrm>
            <a:off x="4306190" y="873518"/>
            <a:ext cx="3743332" cy="1077218"/>
          </a:xfrm>
          <a:prstGeom prst="rect">
            <a:avLst/>
          </a:prstGeom>
        </p:spPr>
        <p:txBody>
          <a:bodyPr wrap="none" anchor="ctr">
            <a:spAutoFit/>
          </a:bodyPr>
          <a:lstStyle/>
          <a:p>
            <a:pPr algn="ctr"/>
            <a:r>
              <a:rPr lang="en-US" sz="3200" b="1" dirty="0">
                <a:latin typeface="Perpetua Titling MT" panose="02020502060505020804" pitchFamily="18" charset="0"/>
              </a:rPr>
              <a:t>Privacy</a:t>
            </a:r>
            <a:br>
              <a:rPr lang="en-US" sz="3200" b="1" dirty="0">
                <a:latin typeface="Perpetua Titling MT" panose="02020502060505020804" pitchFamily="18" charset="0"/>
              </a:rPr>
            </a:br>
            <a:r>
              <a:rPr lang="en-US" sz="3200" dirty="0">
                <a:latin typeface="Perpetua" panose="02020502060401020303" pitchFamily="18" charset="0"/>
              </a:rPr>
              <a:t>RCW 42.56.240(14)(a)</a:t>
            </a:r>
          </a:p>
        </p:txBody>
      </p:sp>
      <p:sp>
        <p:nvSpPr>
          <p:cNvPr id="5" name="Title 1">
            <a:extLst>
              <a:ext uri="{FF2B5EF4-FFF2-40B4-BE49-F238E27FC236}">
                <a16:creationId xmlns:a16="http://schemas.microsoft.com/office/drawing/2014/main" id="{7439DACF-FA87-4AC8-A0D8-A05ECF93F1F5}"/>
              </a:ext>
            </a:extLst>
          </p:cNvPr>
          <p:cNvSpPr txBox="1">
            <a:spLocks/>
          </p:cNvSpPr>
          <p:nvPr/>
        </p:nvSpPr>
        <p:spPr bwMode="black">
          <a:xfrm>
            <a:off x="1582056" y="4505627"/>
            <a:ext cx="9274629" cy="1125916"/>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58738" indent="1588" algn="l"/>
            <a:r>
              <a:rPr lang="en-US" sz="2400" b="1" cap="none" dirty="0">
                <a:solidFill>
                  <a:schemeClr val="bg1"/>
                </a:solidFill>
                <a:latin typeface="Perpetua Titling MT" panose="02020502060505020804" pitchFamily="18" charset="0"/>
              </a:rPr>
              <a:t>SPD </a:t>
            </a:r>
            <a:r>
              <a:rPr lang="en-US" sz="2400" b="1" cap="none" dirty="0" smtClean="0">
                <a:solidFill>
                  <a:schemeClr val="bg1"/>
                </a:solidFill>
                <a:latin typeface="Perpetua Titling MT" panose="02020502060505020804" pitchFamily="18" charset="0"/>
              </a:rPr>
              <a:t>experience </a:t>
            </a:r>
            <a:r>
              <a:rPr lang="en-US" sz="2400" b="1" cap="none" dirty="0" smtClean="0">
                <a:solidFill>
                  <a:schemeClr val="bg1"/>
                </a:solidFill>
                <a:latin typeface="Garamond" panose="02020404030301010803" pitchFamily="18" charset="0"/>
              </a:rPr>
              <a:t>– PDO’s make </a:t>
            </a:r>
            <a:r>
              <a:rPr lang="en-US" sz="2400" b="1" cap="none" dirty="0" smtClean="0">
                <a:solidFill>
                  <a:schemeClr val="bg1"/>
                </a:solidFill>
                <a:latin typeface="Garamond" panose="02020404030301010803" pitchFamily="18" charset="0"/>
              </a:rPr>
              <a:t>the call regarding </a:t>
            </a:r>
            <a:r>
              <a:rPr lang="en-US" sz="2400" b="1" cap="none" dirty="0" smtClean="0">
                <a:solidFill>
                  <a:schemeClr val="bg1"/>
                </a:solidFill>
                <a:latin typeface="Garamond" panose="02020404030301010803" pitchFamily="18" charset="0"/>
              </a:rPr>
              <a:t>presumption of highly offensive.</a:t>
            </a:r>
            <a:endParaRPr lang="en-US" sz="2400" b="1" cap="none"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678257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7B671F-2867-4F9F-94AC-A83F19B7B042}"/>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14</a:t>
            </a:fld>
            <a:endParaRPr lang="en-US"/>
          </a:p>
        </p:txBody>
      </p:sp>
      <p:sp>
        <p:nvSpPr>
          <p:cNvPr id="3" name="Content Placeholder 2">
            <a:extLst>
              <a:ext uri="{FF2B5EF4-FFF2-40B4-BE49-F238E27FC236}">
                <a16:creationId xmlns:a16="http://schemas.microsoft.com/office/drawing/2014/main" id="{7ABD5969-2041-4335-A87D-7D5D21EC6509}"/>
              </a:ext>
            </a:extLst>
          </p:cNvPr>
          <p:cNvSpPr>
            <a:spLocks noGrp="1"/>
          </p:cNvSpPr>
          <p:nvPr>
            <p:ph idx="4294967295"/>
          </p:nvPr>
        </p:nvSpPr>
        <p:spPr>
          <a:xfrm>
            <a:off x="972457" y="2206884"/>
            <a:ext cx="10515600" cy="793750"/>
          </a:xfrm>
        </p:spPr>
        <p:txBody>
          <a:bodyPr>
            <a:noAutofit/>
          </a:bodyPr>
          <a:lstStyle/>
          <a:p>
            <a:pPr marL="0" indent="0" algn="ctr">
              <a:buNone/>
            </a:pPr>
            <a:r>
              <a:rPr lang="en-US" sz="2000" dirty="0">
                <a:latin typeface="Garamond" panose="02020404030301010803" pitchFamily="18" charset="0"/>
              </a:rPr>
              <a:t>The interior of a place of residence where a person has a reasonable expectation of privacy. </a:t>
            </a:r>
          </a:p>
        </p:txBody>
      </p:sp>
      <p:sp>
        <p:nvSpPr>
          <p:cNvPr id="5" name="TextBox 4">
            <a:extLst>
              <a:ext uri="{FF2B5EF4-FFF2-40B4-BE49-F238E27FC236}">
                <a16:creationId xmlns:a16="http://schemas.microsoft.com/office/drawing/2014/main" id="{E5382C85-CB81-478C-8542-F95ADECBF2DF}"/>
              </a:ext>
            </a:extLst>
          </p:cNvPr>
          <p:cNvSpPr txBox="1"/>
          <p:nvPr/>
        </p:nvSpPr>
        <p:spPr>
          <a:xfrm>
            <a:off x="1667528" y="3311082"/>
            <a:ext cx="4225271" cy="2277547"/>
          </a:xfrm>
          <a:prstGeom prst="rect">
            <a:avLst/>
          </a:prstGeom>
          <a:noFill/>
        </p:spPr>
        <p:txBody>
          <a:bodyPr wrap="square" rtlCol="0">
            <a:spAutoFit/>
          </a:bodyPr>
          <a:lstStyle/>
          <a:p>
            <a:r>
              <a:rPr lang="en-US" sz="2400" b="1" dirty="0">
                <a:latin typeface="Garamond" panose="02020404030301010803" pitchFamily="18" charset="0"/>
              </a:rPr>
              <a:t>BWV Action</a:t>
            </a:r>
          </a:p>
          <a:p>
            <a:pPr algn="ctr"/>
            <a:endParaRPr lang="en-US" b="1" dirty="0">
              <a:latin typeface="Garamond" panose="02020404030301010803" pitchFamily="18" charset="0"/>
            </a:endParaRPr>
          </a:p>
          <a:p>
            <a:pPr marL="285750" indent="-285750">
              <a:buFont typeface="Arial" panose="020B0604020202020204" pitchFamily="34" charset="0"/>
              <a:buChar char="•"/>
            </a:pPr>
            <a:r>
              <a:rPr lang="en-US" sz="2000" dirty="0">
                <a:latin typeface="Garamond" panose="02020404030301010803" pitchFamily="18" charset="0"/>
              </a:rPr>
              <a:t>Redact entire screen inside any residence including a house, apartment, tent, non-public area of a college dorm, etc. </a:t>
            </a:r>
          </a:p>
          <a:p>
            <a:pPr marL="285750" indent="-285750">
              <a:buFont typeface="Arial" panose="020B0604020202020204" pitchFamily="34" charset="0"/>
              <a:buChar char="•"/>
            </a:pPr>
            <a:r>
              <a:rPr lang="en-US" sz="2000" dirty="0">
                <a:latin typeface="Garamond" panose="02020404030301010803" pitchFamily="18" charset="0"/>
              </a:rPr>
              <a:t>Audio redaction likely not necessary</a:t>
            </a:r>
            <a:r>
              <a:rPr lang="en-US" dirty="0">
                <a:latin typeface="Garamond" panose="02020404030301010803" pitchFamily="18" charset="0"/>
              </a:rPr>
              <a:t>.</a:t>
            </a:r>
          </a:p>
        </p:txBody>
      </p:sp>
      <p:sp>
        <p:nvSpPr>
          <p:cNvPr id="6" name="TextBox 5">
            <a:extLst>
              <a:ext uri="{FF2B5EF4-FFF2-40B4-BE49-F238E27FC236}">
                <a16:creationId xmlns:a16="http://schemas.microsoft.com/office/drawing/2014/main" id="{FA31E14D-E226-4709-9D2B-C3A5F5C654F5}"/>
              </a:ext>
            </a:extLst>
          </p:cNvPr>
          <p:cNvSpPr txBox="1"/>
          <p:nvPr/>
        </p:nvSpPr>
        <p:spPr>
          <a:xfrm>
            <a:off x="6560457" y="3259666"/>
            <a:ext cx="4281714" cy="2308324"/>
          </a:xfrm>
          <a:prstGeom prst="rect">
            <a:avLst/>
          </a:prstGeom>
          <a:noFill/>
        </p:spPr>
        <p:txBody>
          <a:bodyPr wrap="square" rtlCol="0">
            <a:spAutoFit/>
          </a:bodyPr>
          <a:lstStyle/>
          <a:p>
            <a:r>
              <a:rPr lang="en-US" sz="2400" b="1" dirty="0">
                <a:latin typeface="Garamond" panose="02020404030301010803" pitchFamily="18" charset="0"/>
              </a:rPr>
              <a:t>Other PRA Exemptions</a:t>
            </a:r>
          </a:p>
          <a:p>
            <a:endParaRPr lang="en-US" sz="2000" b="1" dirty="0">
              <a:latin typeface="Garamond" panose="02020404030301010803" pitchFamily="18" charset="0"/>
            </a:endParaRPr>
          </a:p>
          <a:p>
            <a:pPr marL="285750" indent="-285750">
              <a:buFont typeface="Arial" panose="020B0604020202020204" pitchFamily="34" charset="0"/>
              <a:buChar char="•"/>
            </a:pPr>
            <a:r>
              <a:rPr lang="en-US" sz="2000" dirty="0">
                <a:latin typeface="Garamond" panose="02020404030301010803" pitchFamily="18" charset="0"/>
              </a:rPr>
              <a:t>Does record include information the nondisclosure of which is essential for the protection of a person’s right to privacy (RCW 42.56.240(1) as defined by RCW 42.56.050).</a:t>
            </a:r>
          </a:p>
        </p:txBody>
      </p:sp>
      <p:sp>
        <p:nvSpPr>
          <p:cNvPr id="7" name="Rectangle 6"/>
          <p:cNvSpPr/>
          <p:nvPr/>
        </p:nvSpPr>
        <p:spPr>
          <a:xfrm>
            <a:off x="2946400" y="870634"/>
            <a:ext cx="6096000" cy="1077218"/>
          </a:xfrm>
          <a:prstGeom prst="rect">
            <a:avLst/>
          </a:prstGeom>
        </p:spPr>
        <p:txBody>
          <a:bodyPr>
            <a:spAutoFit/>
          </a:bodyPr>
          <a:lstStyle/>
          <a:p>
            <a:pPr algn="ctr"/>
            <a:r>
              <a:rPr lang="en-US" sz="3200" b="1" dirty="0">
                <a:latin typeface="Perpetua Titling MT" panose="02020502060505020804" pitchFamily="18" charset="0"/>
              </a:rPr>
              <a:t>Interior of Residence</a:t>
            </a:r>
            <a:br>
              <a:rPr lang="en-US" sz="3200" b="1" dirty="0">
                <a:latin typeface="Perpetua Titling MT" panose="02020502060505020804" pitchFamily="18" charset="0"/>
              </a:rPr>
            </a:br>
            <a:r>
              <a:rPr lang="en-US" sz="3200" dirty="0">
                <a:latin typeface="Perpetua" panose="02020502060401020303" pitchFamily="18" charset="0"/>
              </a:rPr>
              <a:t>RCW 42.56.240(14)(a)(iii)</a:t>
            </a:r>
          </a:p>
        </p:txBody>
      </p:sp>
    </p:spTree>
    <p:extLst>
      <p:ext uri="{BB962C8B-B14F-4D97-AF65-F5344CB8AC3E}">
        <p14:creationId xmlns:p14="http://schemas.microsoft.com/office/powerpoint/2010/main" val="3714442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3" y="3881212"/>
            <a:ext cx="4868738" cy="207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800" y="3881212"/>
            <a:ext cx="4760686" cy="207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012357"/>
            <a:ext cx="9775371" cy="161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15</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392741" y="2090653"/>
            <a:ext cx="9638117" cy="1372702"/>
          </a:xfrm>
        </p:spPr>
        <p:txBody>
          <a:bodyPr>
            <a:normAutofit lnSpcReduction="10000"/>
          </a:bodyPr>
          <a:lstStyle/>
          <a:p>
            <a:pPr marL="114300" indent="0">
              <a:lnSpc>
                <a:spcPct val="90000"/>
              </a:lnSpc>
              <a:spcBef>
                <a:spcPts val="600"/>
              </a:spcBef>
              <a:buClrTx/>
              <a:buNone/>
            </a:pPr>
            <a:r>
              <a:rPr lang="en-US" dirty="0">
                <a:solidFill>
                  <a:schemeClr val="tx1"/>
                </a:solidFill>
                <a:latin typeface="Garamond" panose="02020404030301010803" pitchFamily="18" charset="0"/>
              </a:rPr>
              <a:t>Any areas of a medical facility, counseling, or therapeutic program office where: </a:t>
            </a:r>
          </a:p>
          <a:p>
            <a:pPr>
              <a:lnSpc>
                <a:spcPct val="90000"/>
              </a:lnSpc>
              <a:spcBef>
                <a:spcPts val="600"/>
              </a:spcBef>
              <a:buClrTx/>
            </a:pPr>
            <a:r>
              <a:rPr lang="en-US" dirty="0">
                <a:solidFill>
                  <a:schemeClr val="tx1"/>
                </a:solidFill>
                <a:latin typeface="Garamond" panose="02020404030301010803" pitchFamily="18" charset="0"/>
              </a:rPr>
              <a:t>A patient is registered to receive treatment, receiving treatment, waiting for treatment, or being transported in the course of treatment. </a:t>
            </a:r>
          </a:p>
          <a:p>
            <a:pPr>
              <a:lnSpc>
                <a:spcPct val="90000"/>
              </a:lnSpc>
              <a:spcBef>
                <a:spcPts val="600"/>
              </a:spcBef>
              <a:buClrTx/>
            </a:pPr>
            <a:r>
              <a:rPr lang="en-US" dirty="0">
                <a:solidFill>
                  <a:schemeClr val="tx1"/>
                </a:solidFill>
                <a:latin typeface="Garamond" panose="02020404030301010803" pitchFamily="18" charset="0"/>
              </a:rPr>
              <a:t>Health care information is shared with a patient, their families, or among the care team. </a:t>
            </a:r>
            <a:endParaRPr lang="en-US" dirty="0" smtClean="0">
              <a:solidFill>
                <a:schemeClr val="tx1"/>
              </a:solidFill>
              <a:latin typeface="Garamond" panose="02020404030301010803" pitchFamily="18" charset="0"/>
            </a:endParaRPr>
          </a:p>
          <a:p>
            <a:pPr marL="0" indent="0">
              <a:lnSpc>
                <a:spcPct val="90000"/>
              </a:lnSpc>
              <a:spcBef>
                <a:spcPts val="600"/>
              </a:spcBef>
              <a:buClrTx/>
              <a:buNone/>
            </a:pPr>
            <a:r>
              <a:rPr lang="en-US" b="1" dirty="0" smtClean="0">
                <a:solidFill>
                  <a:schemeClr val="tx1"/>
                </a:solidFill>
                <a:latin typeface="Garamond" panose="02020404030301010803" pitchFamily="18" charset="0"/>
              </a:rPr>
              <a:t>SPD Experience:</a:t>
            </a:r>
            <a:r>
              <a:rPr lang="en-US" dirty="0" smtClean="0">
                <a:solidFill>
                  <a:schemeClr val="tx1"/>
                </a:solidFill>
                <a:latin typeface="Garamond" panose="02020404030301010803" pitchFamily="18" charset="0"/>
              </a:rPr>
              <a:t> Officers audibly say they are entering a medical facility before turning off BWC.</a:t>
            </a:r>
            <a:endParaRPr lang="en-US" dirty="0">
              <a:solidFill>
                <a:schemeClr val="tx1"/>
              </a:solidFill>
              <a:latin typeface="Garamond" panose="02020404030301010803" pitchFamily="18" charset="0"/>
            </a:endParaRPr>
          </a:p>
          <a:p>
            <a:pPr marL="0" indent="0">
              <a:buNone/>
            </a:pPr>
            <a:endParaRPr lang="en-US" dirty="0">
              <a:solidFill>
                <a:schemeClr val="bg1"/>
              </a:solidFill>
              <a:latin typeface="Garamond" panose="02020404030301010803" pitchFamily="18" charset="0"/>
            </a:endParaRPr>
          </a:p>
        </p:txBody>
      </p:sp>
      <p:sp>
        <p:nvSpPr>
          <p:cNvPr id="4" name="TextBox 3">
            <a:extLst>
              <a:ext uri="{FF2B5EF4-FFF2-40B4-BE49-F238E27FC236}">
                <a16:creationId xmlns:a16="http://schemas.microsoft.com/office/drawing/2014/main" id="{1BEA993D-A4F6-4158-86B9-5AB9BAD5A9D1}"/>
              </a:ext>
            </a:extLst>
          </p:cNvPr>
          <p:cNvSpPr txBox="1"/>
          <p:nvPr/>
        </p:nvSpPr>
        <p:spPr>
          <a:xfrm>
            <a:off x="1521581" y="3881212"/>
            <a:ext cx="2777067" cy="461665"/>
          </a:xfrm>
          <a:prstGeom prst="rect">
            <a:avLst/>
          </a:prstGeom>
          <a:noFill/>
        </p:spPr>
        <p:txBody>
          <a:bodyPr wrap="square" rtlCol="0">
            <a:spAutoFit/>
          </a:bodyPr>
          <a:lstStyle/>
          <a:p>
            <a:r>
              <a:rPr lang="en-US" sz="2400" b="1" dirty="0">
                <a:latin typeface="Garamond" panose="02020404030301010803" pitchFamily="18" charset="0"/>
              </a:rPr>
              <a:t>BWV Action</a:t>
            </a:r>
          </a:p>
        </p:txBody>
      </p:sp>
      <p:sp>
        <p:nvSpPr>
          <p:cNvPr id="6" name="TextBox 5">
            <a:extLst>
              <a:ext uri="{FF2B5EF4-FFF2-40B4-BE49-F238E27FC236}">
                <a16:creationId xmlns:a16="http://schemas.microsoft.com/office/drawing/2014/main" id="{D2E6F88C-0CBD-4D4B-AAD6-721295236569}"/>
              </a:ext>
            </a:extLst>
          </p:cNvPr>
          <p:cNvSpPr txBox="1"/>
          <p:nvPr/>
        </p:nvSpPr>
        <p:spPr>
          <a:xfrm>
            <a:off x="1521581" y="4294086"/>
            <a:ext cx="4407505" cy="920380"/>
          </a:xfrm>
          <a:prstGeom prst="rect">
            <a:avLst/>
          </a:prstGeom>
          <a:noFill/>
        </p:spPr>
        <p:txBody>
          <a:bodyPr wrap="square" rtlCol="0">
            <a:spAutoFit/>
          </a:bodyPr>
          <a:lstStyle/>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Blur/redact entire screen inside the facility. </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Redact audio that would contain medical information.</a:t>
            </a:r>
          </a:p>
        </p:txBody>
      </p:sp>
      <p:sp>
        <p:nvSpPr>
          <p:cNvPr id="7" name="TextBox 6">
            <a:extLst>
              <a:ext uri="{FF2B5EF4-FFF2-40B4-BE49-F238E27FC236}">
                <a16:creationId xmlns:a16="http://schemas.microsoft.com/office/drawing/2014/main" id="{D59E344E-0584-4853-BB99-795B603E315C}"/>
              </a:ext>
            </a:extLst>
          </p:cNvPr>
          <p:cNvSpPr txBox="1"/>
          <p:nvPr/>
        </p:nvSpPr>
        <p:spPr>
          <a:xfrm>
            <a:off x="6262106" y="3889540"/>
            <a:ext cx="4768752" cy="461665"/>
          </a:xfrm>
          <a:prstGeom prst="rect">
            <a:avLst/>
          </a:prstGeom>
          <a:noFill/>
        </p:spPr>
        <p:txBody>
          <a:bodyPr wrap="square" rtlCol="0">
            <a:spAutoFit/>
          </a:bodyPr>
          <a:lstStyle/>
          <a:p>
            <a:r>
              <a:rPr lang="en-US" sz="2400" b="1" dirty="0">
                <a:latin typeface="Garamond" panose="02020404030301010803" pitchFamily="18" charset="0"/>
              </a:rPr>
              <a:t>Other PRA Exemptions</a:t>
            </a:r>
          </a:p>
        </p:txBody>
      </p:sp>
      <p:sp>
        <p:nvSpPr>
          <p:cNvPr id="8" name="TextBox 7">
            <a:extLst>
              <a:ext uri="{FF2B5EF4-FFF2-40B4-BE49-F238E27FC236}">
                <a16:creationId xmlns:a16="http://schemas.microsoft.com/office/drawing/2014/main" id="{DEA69C81-6D43-4CD7-95E5-E1DD36A27506}"/>
              </a:ext>
            </a:extLst>
          </p:cNvPr>
          <p:cNvSpPr txBox="1"/>
          <p:nvPr/>
        </p:nvSpPr>
        <p:spPr>
          <a:xfrm>
            <a:off x="6252027" y="4342744"/>
            <a:ext cx="4887686" cy="1852815"/>
          </a:xfrm>
          <a:prstGeom prst="rect">
            <a:avLst/>
          </a:prstGeom>
          <a:noFill/>
        </p:spPr>
        <p:txBody>
          <a:bodyPr wrap="square" rtlCol="0">
            <a:spAutoFit/>
          </a:bodyPr>
          <a:lstStyle/>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Medical and Mental Health Information Disclosure of Which Would Violate Privacy - RCW 42.56.230(3), RCW 42.56.240(14)(a)(</a:t>
            </a:r>
            <a:r>
              <a:rPr lang="en-US" dirty="0" err="1">
                <a:latin typeface="Garamond" panose="02020404030301010803" pitchFamily="18" charset="0"/>
              </a:rPr>
              <a:t>i</a:t>
            </a:r>
            <a:r>
              <a:rPr lang="en-US" dirty="0">
                <a:latin typeface="Garamond" panose="02020404030301010803" pitchFamily="18" charset="0"/>
              </a:rPr>
              <a:t>)(B). </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Medical Care and Mental Health Care Records - RCW 70.02.020(1), RCW 71.05, RCW 42.56.360(2). 	</a:t>
            </a:r>
          </a:p>
          <a:p>
            <a:endParaRPr lang="en-US" dirty="0"/>
          </a:p>
        </p:txBody>
      </p:sp>
      <p:sp>
        <p:nvSpPr>
          <p:cNvPr id="9" name="Rectangle 8"/>
          <p:cNvSpPr/>
          <p:nvPr/>
        </p:nvSpPr>
        <p:spPr>
          <a:xfrm>
            <a:off x="3228622" y="823889"/>
            <a:ext cx="6096000" cy="1077218"/>
          </a:xfrm>
          <a:prstGeom prst="rect">
            <a:avLst/>
          </a:prstGeom>
        </p:spPr>
        <p:txBody>
          <a:bodyPr>
            <a:spAutoFit/>
          </a:bodyPr>
          <a:lstStyle/>
          <a:p>
            <a:pPr algn="ctr"/>
            <a:r>
              <a:rPr lang="en-US" sz="3200" b="1" dirty="0">
                <a:latin typeface="Perpetua Titling MT" panose="02020502060505020804" pitchFamily="18" charset="0"/>
              </a:rPr>
              <a:t>Medical Facility</a:t>
            </a:r>
            <a:br>
              <a:rPr lang="en-US" sz="3200" b="1" dirty="0">
                <a:latin typeface="Perpetua Titling MT" panose="02020502060505020804" pitchFamily="18" charset="0"/>
              </a:rPr>
            </a:br>
            <a:r>
              <a:rPr lang="en-US" sz="3200" dirty="0">
                <a:latin typeface="Perpetua" panose="02020502060401020303" pitchFamily="18" charset="0"/>
              </a:rPr>
              <a:t>RCW 42.56.240(14)(a)(i)(A)</a:t>
            </a:r>
          </a:p>
        </p:txBody>
      </p:sp>
    </p:spTree>
    <p:extLst>
      <p:ext uri="{BB962C8B-B14F-4D97-AF65-F5344CB8AC3E}">
        <p14:creationId xmlns:p14="http://schemas.microsoft.com/office/powerpoint/2010/main" val="1190376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3" y="3365955"/>
            <a:ext cx="4868738" cy="207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800" y="3365955"/>
            <a:ext cx="4760686" cy="207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153599"/>
            <a:ext cx="9775371" cy="868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16</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2253342" y="2229346"/>
            <a:ext cx="7932058" cy="848491"/>
          </a:xfrm>
        </p:spPr>
        <p:txBody>
          <a:bodyPr>
            <a:normAutofit lnSpcReduction="10000"/>
          </a:bodyPr>
          <a:lstStyle/>
          <a:p>
            <a:pPr marL="114300" indent="0" algn="ctr">
              <a:lnSpc>
                <a:spcPct val="90000"/>
              </a:lnSpc>
              <a:spcBef>
                <a:spcPts val="600"/>
              </a:spcBef>
              <a:buClrTx/>
              <a:buNone/>
            </a:pPr>
            <a:r>
              <a:rPr lang="en-US" sz="2400" dirty="0">
                <a:solidFill>
                  <a:schemeClr val="tx1"/>
                </a:solidFill>
                <a:latin typeface="Garamond" panose="02020404030301010803" pitchFamily="18" charset="0"/>
              </a:rPr>
              <a:t>Information that meets the definition of protected health information for purposes of HIPAA or 70.02 RCW. </a:t>
            </a:r>
            <a:r>
              <a:rPr lang="en-US" dirty="0">
                <a:solidFill>
                  <a:schemeClr val="tx1"/>
                </a:solidFill>
                <a:latin typeface="Garamond" panose="02020404030301010803" pitchFamily="18" charset="0"/>
              </a:rPr>
              <a:t>	</a:t>
            </a:r>
          </a:p>
          <a:p>
            <a:pPr marL="0" indent="0">
              <a:buNone/>
            </a:pPr>
            <a:endParaRPr lang="en-US" dirty="0">
              <a:solidFill>
                <a:schemeClr val="bg1"/>
              </a:solidFill>
              <a:latin typeface="Garamond" panose="02020404030301010803" pitchFamily="18" charset="0"/>
            </a:endParaRPr>
          </a:p>
        </p:txBody>
      </p:sp>
      <p:sp>
        <p:nvSpPr>
          <p:cNvPr id="4" name="TextBox 3">
            <a:extLst>
              <a:ext uri="{FF2B5EF4-FFF2-40B4-BE49-F238E27FC236}">
                <a16:creationId xmlns:a16="http://schemas.microsoft.com/office/drawing/2014/main" id="{1BEA993D-A4F6-4158-86B9-5AB9BAD5A9D1}"/>
              </a:ext>
            </a:extLst>
          </p:cNvPr>
          <p:cNvSpPr txBox="1"/>
          <p:nvPr/>
        </p:nvSpPr>
        <p:spPr>
          <a:xfrm>
            <a:off x="1521581" y="3365955"/>
            <a:ext cx="2777067" cy="461665"/>
          </a:xfrm>
          <a:prstGeom prst="rect">
            <a:avLst/>
          </a:prstGeom>
          <a:noFill/>
        </p:spPr>
        <p:txBody>
          <a:bodyPr wrap="square" rtlCol="0">
            <a:spAutoFit/>
          </a:bodyPr>
          <a:lstStyle/>
          <a:p>
            <a:r>
              <a:rPr lang="en-US" sz="2400" b="1" dirty="0">
                <a:latin typeface="Garamond" panose="02020404030301010803" pitchFamily="18" charset="0"/>
              </a:rPr>
              <a:t>BWV Action</a:t>
            </a:r>
          </a:p>
        </p:txBody>
      </p:sp>
      <p:sp>
        <p:nvSpPr>
          <p:cNvPr id="6" name="TextBox 5">
            <a:extLst>
              <a:ext uri="{FF2B5EF4-FFF2-40B4-BE49-F238E27FC236}">
                <a16:creationId xmlns:a16="http://schemas.microsoft.com/office/drawing/2014/main" id="{D2E6F88C-0CBD-4D4B-AAD6-721295236569}"/>
              </a:ext>
            </a:extLst>
          </p:cNvPr>
          <p:cNvSpPr txBox="1"/>
          <p:nvPr/>
        </p:nvSpPr>
        <p:spPr>
          <a:xfrm>
            <a:off x="1521581" y="3786086"/>
            <a:ext cx="4465562" cy="1575816"/>
          </a:xfrm>
          <a:prstGeom prst="rect">
            <a:avLst/>
          </a:prstGeom>
          <a:noFill/>
        </p:spPr>
        <p:txBody>
          <a:bodyPr wrap="square" rtlCol="0">
            <a:spAutoFit/>
          </a:bodyPr>
          <a:lstStyle/>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Redact images and audio that would disclose health information. This may require redaction of the entire screen showing interaction with a healthcare provider. </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May include ambulance/EMT staff recorded on camera. </a:t>
            </a:r>
          </a:p>
        </p:txBody>
      </p:sp>
      <p:sp>
        <p:nvSpPr>
          <p:cNvPr id="7" name="TextBox 6">
            <a:extLst>
              <a:ext uri="{FF2B5EF4-FFF2-40B4-BE49-F238E27FC236}">
                <a16:creationId xmlns:a16="http://schemas.microsoft.com/office/drawing/2014/main" id="{D59E344E-0584-4853-BB99-795B603E315C}"/>
              </a:ext>
            </a:extLst>
          </p:cNvPr>
          <p:cNvSpPr txBox="1"/>
          <p:nvPr/>
        </p:nvSpPr>
        <p:spPr>
          <a:xfrm>
            <a:off x="6262106" y="3374283"/>
            <a:ext cx="4151894" cy="461665"/>
          </a:xfrm>
          <a:prstGeom prst="rect">
            <a:avLst/>
          </a:prstGeom>
          <a:noFill/>
        </p:spPr>
        <p:txBody>
          <a:bodyPr wrap="square" rtlCol="0">
            <a:spAutoFit/>
          </a:bodyPr>
          <a:lstStyle/>
          <a:p>
            <a:r>
              <a:rPr lang="en-US" sz="2400" b="1" dirty="0">
                <a:latin typeface="Garamond" panose="02020404030301010803" pitchFamily="18" charset="0"/>
              </a:rPr>
              <a:t>Other PRA Exemptions</a:t>
            </a:r>
          </a:p>
        </p:txBody>
      </p:sp>
      <p:sp>
        <p:nvSpPr>
          <p:cNvPr id="8" name="TextBox 7">
            <a:extLst>
              <a:ext uri="{FF2B5EF4-FFF2-40B4-BE49-F238E27FC236}">
                <a16:creationId xmlns:a16="http://schemas.microsoft.com/office/drawing/2014/main" id="{DEA69C81-6D43-4CD7-95E5-E1DD36A27506}"/>
              </a:ext>
            </a:extLst>
          </p:cNvPr>
          <p:cNvSpPr txBox="1"/>
          <p:nvPr/>
        </p:nvSpPr>
        <p:spPr>
          <a:xfrm>
            <a:off x="6252027" y="3820230"/>
            <a:ext cx="4887686" cy="1852815"/>
          </a:xfrm>
          <a:prstGeom prst="rect">
            <a:avLst/>
          </a:prstGeom>
          <a:noFill/>
        </p:spPr>
        <p:txBody>
          <a:bodyPr wrap="square" rtlCol="0">
            <a:spAutoFit/>
          </a:bodyPr>
          <a:lstStyle/>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Medical and Mental Health Information Disclosure of Which Would Violate Privacy - RCW 42.56.230(3).</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Medical Care and Mental Health Care Records - RCW 70.02.020(1), RCW 71.05, RCW 42.56.360(2).</a:t>
            </a:r>
          </a:p>
          <a:p>
            <a:endParaRPr lang="en-US" dirty="0"/>
          </a:p>
        </p:txBody>
      </p:sp>
      <p:sp>
        <p:nvSpPr>
          <p:cNvPr id="9" name="Rectangle 8"/>
          <p:cNvSpPr/>
          <p:nvPr/>
        </p:nvSpPr>
        <p:spPr>
          <a:xfrm>
            <a:off x="2416629" y="823889"/>
            <a:ext cx="7605485" cy="1015663"/>
          </a:xfrm>
          <a:prstGeom prst="rect">
            <a:avLst/>
          </a:prstGeom>
        </p:spPr>
        <p:txBody>
          <a:bodyPr wrap="square">
            <a:spAutoFit/>
          </a:bodyPr>
          <a:lstStyle/>
          <a:p>
            <a:pPr algn="ctr"/>
            <a:r>
              <a:rPr lang="en-US" sz="2800" b="1" dirty="0" smtClean="0">
                <a:latin typeface="Perpetua Titling MT" panose="02020502060505020804" pitchFamily="18" charset="0"/>
              </a:rPr>
              <a:t>Protected health information</a:t>
            </a:r>
          </a:p>
          <a:p>
            <a:pPr algn="ctr"/>
            <a:r>
              <a:rPr lang="en-US" sz="2800" dirty="0" smtClean="0">
                <a:latin typeface="Perpetua Titling MT" panose="02020502060505020804" pitchFamily="18" charset="0"/>
              </a:rPr>
              <a:t> </a:t>
            </a:r>
            <a:r>
              <a:rPr lang="en-US" sz="3200" dirty="0" smtClean="0">
                <a:latin typeface="Perpetua" panose="02020502060401020303" pitchFamily="18" charset="0"/>
              </a:rPr>
              <a:t>RCW </a:t>
            </a:r>
            <a:r>
              <a:rPr lang="en-US" sz="3200" dirty="0">
                <a:latin typeface="Perpetua" panose="02020502060401020303" pitchFamily="18" charset="0"/>
              </a:rPr>
              <a:t>42.56.240(14)(a)(i</a:t>
            </a:r>
            <a:r>
              <a:rPr lang="en-US" sz="3200" dirty="0" smtClean="0">
                <a:latin typeface="Perpetua" panose="02020502060401020303" pitchFamily="18" charset="0"/>
              </a:rPr>
              <a:t>)(B)</a:t>
            </a:r>
            <a:endParaRPr lang="en-US" sz="3200" dirty="0">
              <a:latin typeface="Perpetua" panose="02020502060401020303" pitchFamily="18" charset="0"/>
            </a:endParaRPr>
          </a:p>
        </p:txBody>
      </p:sp>
    </p:spTree>
    <p:extLst>
      <p:ext uri="{BB962C8B-B14F-4D97-AF65-F5344CB8AC3E}">
        <p14:creationId xmlns:p14="http://schemas.microsoft.com/office/powerpoint/2010/main" val="2486723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3" y="3419813"/>
            <a:ext cx="4868738" cy="249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800" y="3419813"/>
            <a:ext cx="4760686" cy="249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012357"/>
            <a:ext cx="9775371" cy="1173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p:txBody>
          <a:bodyPr/>
          <a:lstStyle/>
          <a:p>
            <a:fld id="{95727433-063D-47FE-B827-8EE147D0ED71}" type="slidenum">
              <a:rPr lang="en-US" smtClean="0"/>
              <a:t>17</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392741" y="2090653"/>
            <a:ext cx="9638117" cy="1000890"/>
          </a:xfrm>
        </p:spPr>
        <p:txBody>
          <a:bodyPr>
            <a:normAutofit lnSpcReduction="10000"/>
          </a:bodyPr>
          <a:lstStyle/>
          <a:p>
            <a:pPr marL="0" indent="0" algn="ctr">
              <a:buNone/>
            </a:pPr>
            <a:r>
              <a:rPr lang="en-US" dirty="0">
                <a:solidFill>
                  <a:schemeClr val="tx1"/>
                </a:solidFill>
                <a:latin typeface="Garamond" panose="02020404030301010803" pitchFamily="18" charset="0"/>
              </a:rPr>
              <a:t>Identifiable location information of a community-based domestic violence program or emergency shelter.</a:t>
            </a:r>
          </a:p>
          <a:p>
            <a:pPr marL="0" indent="0" algn="ctr">
              <a:buNone/>
            </a:pPr>
            <a:r>
              <a:rPr lang="en-US" b="1" dirty="0">
                <a:latin typeface="Garamond" panose="02020404030301010803" pitchFamily="18" charset="0"/>
              </a:rPr>
              <a:t>SPD experience: </a:t>
            </a:r>
            <a:r>
              <a:rPr lang="en-US" dirty="0">
                <a:latin typeface="Garamond" panose="02020404030301010803" pitchFamily="18" charset="0"/>
              </a:rPr>
              <a:t>images and audio that is redacted in BWV can be released </a:t>
            </a:r>
            <a:r>
              <a:rPr lang="en-US" dirty="0" err="1">
                <a:latin typeface="Garamond" panose="02020404030301010803" pitchFamily="18" charset="0"/>
              </a:rPr>
              <a:t>unredacted</a:t>
            </a:r>
            <a:r>
              <a:rPr lang="en-US" dirty="0">
                <a:latin typeface="Garamond" panose="02020404030301010803" pitchFamily="18" charset="0"/>
              </a:rPr>
              <a:t> in the corresponding in-car video. This is a BWV specific exemption. </a:t>
            </a:r>
          </a:p>
          <a:p>
            <a:pPr marL="0" indent="0" algn="ctr">
              <a:buNone/>
            </a:pPr>
            <a:endParaRPr lang="en-US" dirty="0">
              <a:solidFill>
                <a:schemeClr val="tx1"/>
              </a:solidFill>
              <a:latin typeface="Garamond" panose="02020404030301010803" pitchFamily="18" charset="0"/>
            </a:endParaRPr>
          </a:p>
        </p:txBody>
      </p:sp>
      <p:sp>
        <p:nvSpPr>
          <p:cNvPr id="9" name="Rectangle 8"/>
          <p:cNvSpPr/>
          <p:nvPr/>
        </p:nvSpPr>
        <p:spPr>
          <a:xfrm>
            <a:off x="2409370" y="856512"/>
            <a:ext cx="7598229" cy="938719"/>
          </a:xfrm>
          <a:prstGeom prst="rect">
            <a:avLst/>
          </a:prstGeom>
        </p:spPr>
        <p:txBody>
          <a:bodyPr wrap="square">
            <a:spAutoFit/>
          </a:bodyPr>
          <a:lstStyle/>
          <a:p>
            <a:pPr algn="ctr"/>
            <a:r>
              <a:rPr lang="en-US" sz="2700" b="1" dirty="0" err="1">
                <a:latin typeface="Perpetua Titling MT" panose="02020502060505020804" pitchFamily="18" charset="0"/>
              </a:rPr>
              <a:t>Dv</a:t>
            </a:r>
            <a:r>
              <a:rPr lang="en-US" sz="2700" b="1" dirty="0">
                <a:latin typeface="Perpetua Titling MT" panose="02020502060505020804" pitchFamily="18" charset="0"/>
              </a:rPr>
              <a:t> program or emergency shelter</a:t>
            </a:r>
          </a:p>
          <a:p>
            <a:pPr algn="ctr"/>
            <a:r>
              <a:rPr lang="en-US" sz="2800" dirty="0">
                <a:latin typeface="Perpetua" panose="02020502060401020303" pitchFamily="18" charset="0"/>
              </a:rPr>
              <a:t>RCW 42.56.240(14)(a)(vii)</a:t>
            </a:r>
          </a:p>
        </p:txBody>
      </p:sp>
      <p:sp>
        <p:nvSpPr>
          <p:cNvPr id="13" name="TextBox 12">
            <a:extLst>
              <a:ext uri="{FF2B5EF4-FFF2-40B4-BE49-F238E27FC236}">
                <a16:creationId xmlns:a16="http://schemas.microsoft.com/office/drawing/2014/main" id="{E5382C85-CB81-478C-8542-F95ADECBF2DF}"/>
              </a:ext>
            </a:extLst>
          </p:cNvPr>
          <p:cNvSpPr txBox="1"/>
          <p:nvPr/>
        </p:nvSpPr>
        <p:spPr>
          <a:xfrm>
            <a:off x="1484486" y="3401562"/>
            <a:ext cx="4501044" cy="2542234"/>
          </a:xfrm>
          <a:prstGeom prst="rect">
            <a:avLst/>
          </a:prstGeom>
          <a:noFill/>
        </p:spPr>
        <p:txBody>
          <a:bodyPr wrap="square" rtlCol="0">
            <a:spAutoFit/>
          </a:bodyPr>
          <a:lstStyle/>
          <a:p>
            <a:r>
              <a:rPr lang="en-US" sz="2400" b="1" dirty="0">
                <a:latin typeface="Garamond" panose="02020404030301010803" pitchFamily="18" charset="0"/>
              </a:rPr>
              <a:t>BWV Action</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Redact images that would indicate the address or other information that would reveal the location of a community-based domestic violence program or emergency shelter.	</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May mean redacting images approaching location, redaction of address or other identifying information.</a:t>
            </a:r>
          </a:p>
        </p:txBody>
      </p:sp>
      <p:sp>
        <p:nvSpPr>
          <p:cNvPr id="14" name="TextBox 13">
            <a:extLst>
              <a:ext uri="{FF2B5EF4-FFF2-40B4-BE49-F238E27FC236}">
                <a16:creationId xmlns:a16="http://schemas.microsoft.com/office/drawing/2014/main" id="{FA31E14D-E226-4709-9D2B-C3A5F5C654F5}"/>
              </a:ext>
            </a:extLst>
          </p:cNvPr>
          <p:cNvSpPr txBox="1"/>
          <p:nvPr/>
        </p:nvSpPr>
        <p:spPr>
          <a:xfrm>
            <a:off x="6405636" y="3399521"/>
            <a:ext cx="4625221" cy="2320635"/>
          </a:xfrm>
          <a:prstGeom prst="rect">
            <a:avLst/>
          </a:prstGeom>
          <a:noFill/>
        </p:spPr>
        <p:txBody>
          <a:bodyPr wrap="square" rtlCol="0">
            <a:spAutoFit/>
          </a:bodyPr>
          <a:lstStyle/>
          <a:p>
            <a:r>
              <a:rPr lang="en-US" sz="2400" b="1" dirty="0">
                <a:latin typeface="Garamond" panose="02020404030301010803" pitchFamily="18" charset="0"/>
              </a:rPr>
              <a:t>Other PRA Exemptions</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Record includes information the nondisclosure of which is essential for the protection of a person’s right to privacy. (RCW 42.56.240(1) as defined by RCW 42.56.050). </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Disclosure of the information would endanger a person's life, physical safety, or property. (RCW 42.56.240(2)).</a:t>
            </a:r>
          </a:p>
        </p:txBody>
      </p:sp>
    </p:spTree>
    <p:extLst>
      <p:ext uri="{BB962C8B-B14F-4D97-AF65-F5344CB8AC3E}">
        <p14:creationId xmlns:p14="http://schemas.microsoft.com/office/powerpoint/2010/main" val="1624380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2" y="3419813"/>
            <a:ext cx="4868739" cy="249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800" y="3419813"/>
            <a:ext cx="4760686" cy="249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012357"/>
            <a:ext cx="9775371" cy="1333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18</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392741" y="2090653"/>
            <a:ext cx="9638117" cy="1000890"/>
          </a:xfrm>
        </p:spPr>
        <p:txBody>
          <a:bodyPr>
            <a:normAutofit lnSpcReduction="10000"/>
          </a:bodyPr>
          <a:lstStyle/>
          <a:p>
            <a:pPr marL="0" indent="0" algn="ctr">
              <a:buNone/>
            </a:pPr>
            <a:r>
              <a:rPr lang="en-US" dirty="0">
                <a:solidFill>
                  <a:schemeClr val="tx1"/>
                </a:solidFill>
                <a:latin typeface="Garamond" panose="02020404030301010803" pitchFamily="18" charset="0"/>
              </a:rPr>
              <a:t>The identity of, or communications from, a victim or witness of an incident involving domestic violence (RCW 10.99.020) or sexual assault (77.123.020).</a:t>
            </a:r>
          </a:p>
          <a:p>
            <a:pPr marL="0" indent="0" algn="ctr">
              <a:buNone/>
            </a:pPr>
            <a:r>
              <a:rPr lang="en-US" b="1" dirty="0">
                <a:solidFill>
                  <a:schemeClr val="tx1"/>
                </a:solidFill>
                <a:latin typeface="Garamond" panose="02020404030301010803" pitchFamily="18" charset="0"/>
              </a:rPr>
              <a:t>SPD experience</a:t>
            </a:r>
            <a:r>
              <a:rPr lang="en-US" dirty="0">
                <a:solidFill>
                  <a:schemeClr val="tx1"/>
                </a:solidFill>
                <a:latin typeface="Garamond" panose="02020404030301010803" pitchFamily="18" charset="0"/>
              </a:rPr>
              <a:t>: images and audio that is redacted in BWV can be released </a:t>
            </a:r>
            <a:r>
              <a:rPr lang="en-US" dirty="0" err="1">
                <a:solidFill>
                  <a:schemeClr val="tx1"/>
                </a:solidFill>
                <a:latin typeface="Garamond" panose="02020404030301010803" pitchFamily="18" charset="0"/>
              </a:rPr>
              <a:t>unredacted</a:t>
            </a:r>
            <a:r>
              <a:rPr lang="en-US" dirty="0">
                <a:solidFill>
                  <a:schemeClr val="tx1"/>
                </a:solidFill>
                <a:latin typeface="Garamond" panose="02020404030301010803" pitchFamily="18" charset="0"/>
              </a:rPr>
              <a:t> in the corresponding in-car video. This is a BWV specific exemption. </a:t>
            </a:r>
          </a:p>
        </p:txBody>
      </p:sp>
      <p:sp>
        <p:nvSpPr>
          <p:cNvPr id="9" name="Rectangle 8"/>
          <p:cNvSpPr/>
          <p:nvPr/>
        </p:nvSpPr>
        <p:spPr>
          <a:xfrm>
            <a:off x="2409370" y="856512"/>
            <a:ext cx="7598229" cy="954107"/>
          </a:xfrm>
          <a:prstGeom prst="rect">
            <a:avLst/>
          </a:prstGeom>
        </p:spPr>
        <p:txBody>
          <a:bodyPr wrap="square">
            <a:spAutoFit/>
          </a:bodyPr>
          <a:lstStyle/>
          <a:p>
            <a:pPr algn="ctr"/>
            <a:r>
              <a:rPr lang="en-US" sz="2800" b="1" dirty="0" err="1">
                <a:latin typeface="Perpetua Titling MT" panose="02020502060505020804" pitchFamily="18" charset="0"/>
              </a:rPr>
              <a:t>Dv</a:t>
            </a:r>
            <a:r>
              <a:rPr lang="en-US" sz="2800" b="1" dirty="0">
                <a:latin typeface="Perpetua Titling MT" panose="02020502060505020804" pitchFamily="18" charset="0"/>
              </a:rPr>
              <a:t> </a:t>
            </a:r>
            <a:r>
              <a:rPr lang="en-US" sz="2800" b="1" dirty="0" smtClean="0">
                <a:latin typeface="Perpetua Titling MT" panose="02020502060505020804" pitchFamily="18" charset="0"/>
              </a:rPr>
              <a:t>and sexual assault</a:t>
            </a:r>
            <a:endParaRPr lang="en-US" sz="2800" b="1" dirty="0">
              <a:latin typeface="Perpetua Titling MT" panose="02020502060505020804" pitchFamily="18" charset="0"/>
            </a:endParaRPr>
          </a:p>
          <a:p>
            <a:pPr algn="ctr"/>
            <a:r>
              <a:rPr lang="en-US" sz="2800" dirty="0">
                <a:latin typeface="Perpetua" panose="02020502060401020303" pitchFamily="18" charset="0"/>
              </a:rPr>
              <a:t>RCW 42.56.240(14)(a)(</a:t>
            </a:r>
            <a:r>
              <a:rPr lang="en-US" sz="2800" dirty="0" smtClean="0">
                <a:latin typeface="Perpetua" panose="02020502060401020303" pitchFamily="18" charset="0"/>
              </a:rPr>
              <a:t>vi</a:t>
            </a:r>
            <a:r>
              <a:rPr lang="en-US" sz="2800" dirty="0">
                <a:latin typeface="Perpetua" panose="02020502060401020303" pitchFamily="18" charset="0"/>
              </a:rPr>
              <a:t>)</a:t>
            </a:r>
          </a:p>
        </p:txBody>
      </p:sp>
      <p:sp>
        <p:nvSpPr>
          <p:cNvPr id="13" name="TextBox 12">
            <a:extLst>
              <a:ext uri="{FF2B5EF4-FFF2-40B4-BE49-F238E27FC236}">
                <a16:creationId xmlns:a16="http://schemas.microsoft.com/office/drawing/2014/main" id="{E5382C85-CB81-478C-8542-F95ADECBF2DF}"/>
              </a:ext>
            </a:extLst>
          </p:cNvPr>
          <p:cNvSpPr txBox="1"/>
          <p:nvPr/>
        </p:nvSpPr>
        <p:spPr>
          <a:xfrm>
            <a:off x="1484486" y="3481389"/>
            <a:ext cx="4501044" cy="2099036"/>
          </a:xfrm>
          <a:prstGeom prst="rect">
            <a:avLst/>
          </a:prstGeom>
          <a:noFill/>
        </p:spPr>
        <p:txBody>
          <a:bodyPr wrap="square" rtlCol="0">
            <a:spAutoFit/>
          </a:bodyPr>
          <a:lstStyle/>
          <a:p>
            <a:r>
              <a:rPr lang="en-US" sz="2400" b="1" dirty="0">
                <a:latin typeface="Garamond" panose="02020404030301010803" pitchFamily="18" charset="0"/>
              </a:rPr>
              <a:t>BWV Action</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Redact images of victim/witness and redact all audio from victim or witness. 	</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If at the time of recording the victim or witness indicates a desire for disclosure or nondisclosure of the recorded identity or communications, such desire shall govern. </a:t>
            </a:r>
          </a:p>
        </p:txBody>
      </p:sp>
      <p:sp>
        <p:nvSpPr>
          <p:cNvPr id="14" name="TextBox 13">
            <a:extLst>
              <a:ext uri="{FF2B5EF4-FFF2-40B4-BE49-F238E27FC236}">
                <a16:creationId xmlns:a16="http://schemas.microsoft.com/office/drawing/2014/main" id="{FA31E14D-E226-4709-9D2B-C3A5F5C654F5}"/>
              </a:ext>
            </a:extLst>
          </p:cNvPr>
          <p:cNvSpPr txBox="1"/>
          <p:nvPr/>
        </p:nvSpPr>
        <p:spPr>
          <a:xfrm>
            <a:off x="6456436" y="3443063"/>
            <a:ext cx="4677630" cy="2499146"/>
          </a:xfrm>
          <a:prstGeom prst="rect">
            <a:avLst/>
          </a:prstGeom>
          <a:noFill/>
        </p:spPr>
        <p:txBody>
          <a:bodyPr wrap="square" rtlCol="0">
            <a:spAutoFit/>
          </a:bodyPr>
          <a:lstStyle/>
          <a:p>
            <a:r>
              <a:rPr lang="en-US" sz="2400" b="1" dirty="0">
                <a:latin typeface="Garamond" panose="02020404030301010803" pitchFamily="18" charset="0"/>
              </a:rPr>
              <a:t>Other PRA Exemptions</a:t>
            </a:r>
          </a:p>
          <a:p>
            <a:pPr marL="285750" indent="-285750">
              <a:lnSpc>
                <a:spcPct val="80000"/>
              </a:lnSpc>
              <a:spcBef>
                <a:spcPts val="1200"/>
              </a:spcBef>
              <a:buFont typeface="Arial" panose="020B0604020202020204" pitchFamily="34" charset="0"/>
              <a:buChar char="•"/>
            </a:pPr>
            <a:r>
              <a:rPr lang="en-US" sz="1600" dirty="0">
                <a:latin typeface="Garamond" panose="02020404030301010803" pitchFamily="18" charset="0"/>
              </a:rPr>
              <a:t>Medical Care and Mental Health Care Records - RCW 70.02.020(1), RCW 71.05, RCW 42.56.360(2). </a:t>
            </a:r>
          </a:p>
          <a:p>
            <a:pPr marL="285750" indent="-285750">
              <a:lnSpc>
                <a:spcPct val="80000"/>
              </a:lnSpc>
              <a:spcBef>
                <a:spcPts val="1200"/>
              </a:spcBef>
              <a:buFont typeface="Arial" panose="020B0604020202020204" pitchFamily="34" charset="0"/>
              <a:buChar char="•"/>
            </a:pPr>
            <a:r>
              <a:rPr lang="en-US" sz="1600" dirty="0">
                <a:latin typeface="Garamond" panose="02020404030301010803" pitchFamily="18" charset="0"/>
              </a:rPr>
              <a:t>Medical and Mental Health Information Disclosure of Which Would Violate Privacy - RCW 42.56.230(3), RCW 42.56.240(1).</a:t>
            </a:r>
          </a:p>
          <a:p>
            <a:pPr marL="285750" indent="-285750">
              <a:lnSpc>
                <a:spcPct val="80000"/>
              </a:lnSpc>
              <a:spcBef>
                <a:spcPts val="1200"/>
              </a:spcBef>
              <a:buFont typeface="Arial" panose="020B0604020202020204" pitchFamily="34" charset="0"/>
              <a:buChar char="•"/>
            </a:pPr>
            <a:r>
              <a:rPr lang="en-US" sz="1600" dirty="0">
                <a:latin typeface="Garamond" panose="02020404030301010803" pitchFamily="18" charset="0"/>
              </a:rPr>
              <a:t>Information revealing victim/witness if disclosure endangers life or property. Preference at the time of complaint governs. – RCW 42.56.240(2).</a:t>
            </a:r>
          </a:p>
        </p:txBody>
      </p:sp>
    </p:spTree>
    <p:extLst>
      <p:ext uri="{BB962C8B-B14F-4D97-AF65-F5344CB8AC3E}">
        <p14:creationId xmlns:p14="http://schemas.microsoft.com/office/powerpoint/2010/main" val="12424616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4996943" y="3104526"/>
            <a:ext cx="6099227" cy="2744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800" y="3104526"/>
            <a:ext cx="3575804" cy="2744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055899"/>
            <a:ext cx="9775371" cy="897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19</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392741" y="2090653"/>
            <a:ext cx="9638117" cy="1000890"/>
          </a:xfrm>
        </p:spPr>
        <p:txBody>
          <a:bodyPr>
            <a:normAutofit lnSpcReduction="10000"/>
          </a:bodyPr>
          <a:lstStyle/>
          <a:p>
            <a:pPr marL="0" indent="0" algn="ctr">
              <a:buNone/>
            </a:pPr>
            <a:r>
              <a:rPr lang="en-US" sz="2400" dirty="0" smtClean="0">
                <a:solidFill>
                  <a:schemeClr val="tx1"/>
                </a:solidFill>
                <a:latin typeface="Garamond" panose="02020404030301010803" pitchFamily="18" charset="0"/>
              </a:rPr>
              <a:t>A minor.</a:t>
            </a:r>
          </a:p>
          <a:p>
            <a:pPr marL="0" indent="0" algn="ctr">
              <a:buNone/>
            </a:pPr>
            <a:r>
              <a:rPr lang="en-US" sz="2400" b="1" dirty="0" smtClean="0">
                <a:solidFill>
                  <a:schemeClr val="tx1"/>
                </a:solidFill>
                <a:latin typeface="Garamond" panose="02020404030301010803" pitchFamily="18" charset="0"/>
              </a:rPr>
              <a:t>SPD experience</a:t>
            </a:r>
            <a:r>
              <a:rPr lang="en-US" sz="2400" dirty="0" smtClean="0">
                <a:solidFill>
                  <a:schemeClr val="tx1"/>
                </a:solidFill>
                <a:latin typeface="Garamond" panose="02020404030301010803" pitchFamily="18" charset="0"/>
              </a:rPr>
              <a:t>: an </a:t>
            </a:r>
            <a:r>
              <a:rPr lang="en-US" sz="2400" i="1" dirty="0" smtClean="0">
                <a:solidFill>
                  <a:schemeClr val="tx1"/>
                </a:solidFill>
                <a:latin typeface="Garamond" panose="02020404030301010803" pitchFamily="18" charset="0"/>
              </a:rPr>
              <a:t>identifiable minor.</a:t>
            </a:r>
            <a:endParaRPr lang="en-US" sz="2400" dirty="0">
              <a:solidFill>
                <a:schemeClr val="tx1"/>
              </a:solidFill>
              <a:latin typeface="Garamond" panose="02020404030301010803" pitchFamily="18" charset="0"/>
            </a:endParaRPr>
          </a:p>
        </p:txBody>
      </p:sp>
      <p:sp>
        <p:nvSpPr>
          <p:cNvPr id="9" name="Rectangle 8"/>
          <p:cNvSpPr/>
          <p:nvPr/>
        </p:nvSpPr>
        <p:spPr>
          <a:xfrm>
            <a:off x="2409370" y="856512"/>
            <a:ext cx="7598229" cy="954107"/>
          </a:xfrm>
          <a:prstGeom prst="rect">
            <a:avLst/>
          </a:prstGeom>
        </p:spPr>
        <p:txBody>
          <a:bodyPr wrap="square">
            <a:spAutoFit/>
          </a:bodyPr>
          <a:lstStyle/>
          <a:p>
            <a:pPr algn="ctr"/>
            <a:r>
              <a:rPr lang="en-US" sz="2800" b="1" dirty="0" smtClean="0">
                <a:latin typeface="Perpetua Titling MT" panose="02020502060505020804" pitchFamily="18" charset="0"/>
              </a:rPr>
              <a:t>juveniles</a:t>
            </a:r>
            <a:endParaRPr lang="en-US" sz="2800" b="1" dirty="0">
              <a:latin typeface="Perpetua Titling MT" panose="02020502060505020804" pitchFamily="18" charset="0"/>
            </a:endParaRPr>
          </a:p>
          <a:p>
            <a:pPr algn="ctr"/>
            <a:r>
              <a:rPr lang="en-US" sz="2800" dirty="0">
                <a:latin typeface="Perpetua" panose="02020502060401020303" pitchFamily="18" charset="0"/>
              </a:rPr>
              <a:t>RCW 42.56.240(14)(a</a:t>
            </a:r>
            <a:r>
              <a:rPr lang="en-US" sz="2800" dirty="0" smtClean="0">
                <a:latin typeface="Perpetua" panose="02020502060401020303" pitchFamily="18" charset="0"/>
              </a:rPr>
              <a:t>)(iv)</a:t>
            </a:r>
            <a:endParaRPr lang="en-US" sz="2800" dirty="0">
              <a:latin typeface="Perpetua" panose="02020502060401020303" pitchFamily="18" charset="0"/>
            </a:endParaRPr>
          </a:p>
        </p:txBody>
      </p:sp>
      <p:sp>
        <p:nvSpPr>
          <p:cNvPr id="13" name="TextBox 12">
            <a:extLst>
              <a:ext uri="{FF2B5EF4-FFF2-40B4-BE49-F238E27FC236}">
                <a16:creationId xmlns:a16="http://schemas.microsoft.com/office/drawing/2014/main" id="{E5382C85-CB81-478C-8542-F95ADECBF2DF}"/>
              </a:ext>
            </a:extLst>
          </p:cNvPr>
          <p:cNvSpPr txBox="1"/>
          <p:nvPr/>
        </p:nvSpPr>
        <p:spPr>
          <a:xfrm>
            <a:off x="1475214" y="3140305"/>
            <a:ext cx="3203628" cy="1501950"/>
          </a:xfrm>
          <a:prstGeom prst="rect">
            <a:avLst/>
          </a:prstGeom>
          <a:noFill/>
        </p:spPr>
        <p:txBody>
          <a:bodyPr wrap="square" rtlCol="0">
            <a:spAutoFit/>
          </a:bodyPr>
          <a:lstStyle/>
          <a:p>
            <a:r>
              <a:rPr lang="en-US" sz="2400" b="1" dirty="0">
                <a:latin typeface="Garamond" panose="02020404030301010803" pitchFamily="18" charset="0"/>
              </a:rPr>
              <a:t>BWV Action</a:t>
            </a:r>
          </a:p>
          <a:p>
            <a:pPr marL="285750" indent="-285750">
              <a:lnSpc>
                <a:spcPct val="80000"/>
              </a:lnSpc>
              <a:spcBef>
                <a:spcPts val="1200"/>
              </a:spcBef>
              <a:buClrTx/>
              <a:buFont typeface="Arial" panose="020B0604020202020204" pitchFamily="34" charset="0"/>
              <a:buChar char="•"/>
            </a:pPr>
            <a:r>
              <a:rPr lang="en-US" dirty="0">
                <a:latin typeface="Garamond" panose="02020404030301010803" pitchFamily="18" charset="0"/>
              </a:rPr>
              <a:t>Redact images of any minor identified in the incident or who could be readily identified from circumstances.</a:t>
            </a:r>
          </a:p>
        </p:txBody>
      </p:sp>
      <p:sp>
        <p:nvSpPr>
          <p:cNvPr id="14" name="TextBox 13">
            <a:extLst>
              <a:ext uri="{FF2B5EF4-FFF2-40B4-BE49-F238E27FC236}">
                <a16:creationId xmlns:a16="http://schemas.microsoft.com/office/drawing/2014/main" id="{FA31E14D-E226-4709-9D2B-C3A5F5C654F5}"/>
              </a:ext>
            </a:extLst>
          </p:cNvPr>
          <p:cNvSpPr txBox="1"/>
          <p:nvPr/>
        </p:nvSpPr>
        <p:spPr>
          <a:xfrm>
            <a:off x="5074757" y="3126297"/>
            <a:ext cx="6021413" cy="2628412"/>
          </a:xfrm>
          <a:prstGeom prst="rect">
            <a:avLst/>
          </a:prstGeom>
          <a:noFill/>
        </p:spPr>
        <p:txBody>
          <a:bodyPr wrap="square" rtlCol="0">
            <a:spAutoFit/>
          </a:bodyPr>
          <a:lstStyle/>
          <a:p>
            <a:r>
              <a:rPr lang="en-US" sz="2400" b="1" dirty="0">
                <a:latin typeface="Garamond" panose="02020404030301010803" pitchFamily="18" charset="0"/>
              </a:rPr>
              <a:t>Other PRA Exemptions</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Juvenile Crime Victims and Witnesses - RCW 7.69A.030(4).</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Identifying Information of Juveniles - RCW 13.50.050, RCW 13.50.100(3). RCW 13.50.100(4)(a) &amp; (b).</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Record includes information the nondisclosure of which is essential for the protection of a person’s right to privacy. (RCW 42.56.240(1) as defined by RCW 42.56.050).</a:t>
            </a:r>
          </a:p>
          <a:p>
            <a:pPr marL="285750" indent="-285750">
              <a:lnSpc>
                <a:spcPct val="80000"/>
              </a:lnSpc>
              <a:spcBef>
                <a:spcPts val="1200"/>
              </a:spcBef>
              <a:buFont typeface="Arial" panose="020B0604020202020204" pitchFamily="34" charset="0"/>
              <a:buChar char="•"/>
            </a:pPr>
            <a:r>
              <a:rPr lang="en-US" dirty="0">
                <a:latin typeface="Garamond" panose="02020404030301010803" pitchFamily="18" charset="0"/>
              </a:rPr>
              <a:t>Child Victim Sex Crime - RCW 10.97.130, RCW 42.56.240(5).</a:t>
            </a:r>
          </a:p>
        </p:txBody>
      </p:sp>
    </p:spTree>
    <p:extLst>
      <p:ext uri="{BB962C8B-B14F-4D97-AF65-F5344CB8AC3E}">
        <p14:creationId xmlns:p14="http://schemas.microsoft.com/office/powerpoint/2010/main" val="3377327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52400" cmpd="dbl">
            <a:solidFill>
              <a:schemeClr val="bg1"/>
            </a:solidFill>
          </a:ln>
        </p:spPr>
        <p:txBody>
          <a:bodyPr/>
          <a:lstStyle/>
          <a:p>
            <a:r>
              <a:rPr lang="en-US" sz="4000" b="1" dirty="0" smtClean="0">
                <a:latin typeface="Perpetua Titling MT" panose="02020502060505020804" pitchFamily="18" charset="0"/>
              </a:rPr>
              <a:t>PRESENTERS</a:t>
            </a:r>
            <a:endParaRPr lang="en-US" b="1" dirty="0">
              <a:latin typeface="Perpetua Titling MT" panose="02020502060505020804" pitchFamily="18" charset="0"/>
            </a:endParaRPr>
          </a:p>
        </p:txBody>
      </p:sp>
      <p:sp>
        <p:nvSpPr>
          <p:cNvPr id="5" name="Slide Number Placeholder 4"/>
          <p:cNvSpPr>
            <a:spLocks noGrp="1"/>
          </p:cNvSpPr>
          <p:nvPr>
            <p:ph type="sldNum" sz="quarter" idx="12"/>
          </p:nvPr>
        </p:nvSpPr>
        <p:spPr/>
        <p:txBody>
          <a:bodyPr/>
          <a:lstStyle/>
          <a:p>
            <a:fld id="{95727433-063D-47FE-B827-8EE147D0ED71}" type="slidenum">
              <a:rPr lang="en-US" smtClean="0"/>
              <a:t>2</a:t>
            </a:fld>
            <a:endParaRPr lang="en-US"/>
          </a:p>
        </p:txBody>
      </p:sp>
      <p:sp>
        <p:nvSpPr>
          <p:cNvPr id="7" name="TextBox 6"/>
          <p:cNvSpPr txBox="1"/>
          <p:nvPr/>
        </p:nvSpPr>
        <p:spPr>
          <a:xfrm>
            <a:off x="6667500" y="622937"/>
            <a:ext cx="4951185" cy="5863144"/>
          </a:xfrm>
          <a:prstGeom prst="rect">
            <a:avLst/>
          </a:prstGeom>
          <a:noFill/>
        </p:spPr>
        <p:txBody>
          <a:bodyPr wrap="square" rtlCol="0">
            <a:spAutoFit/>
          </a:bodyPr>
          <a:lstStyle/>
          <a:p>
            <a:pPr>
              <a:lnSpc>
                <a:spcPct val="90000"/>
              </a:lnSpc>
              <a:spcBef>
                <a:spcPts val="1800"/>
              </a:spcBef>
            </a:pPr>
            <a:r>
              <a:rPr lang="en-US" sz="2000" b="1" dirty="0" smtClean="0">
                <a:latin typeface="Garamond" panose="02020404030301010803" pitchFamily="18" charset="0"/>
              </a:rPr>
              <a:t>Tara Collings</a:t>
            </a:r>
            <a:r>
              <a:rPr lang="en-US" sz="2000" dirty="0" smtClean="0">
                <a:latin typeface="Garamond" panose="02020404030301010803" pitchFamily="18" charset="0"/>
              </a:rPr>
              <a:t>: </a:t>
            </a:r>
            <a:r>
              <a:rPr lang="en-US" sz="2000" dirty="0">
                <a:latin typeface="Garamond" panose="02020404030301010803" pitchFamily="18" charset="0"/>
                <a:ea typeface="Calibri" panose="020F0502020204030204" pitchFamily="34" charset="0"/>
              </a:rPr>
              <a:t>Began working for the Seattle Police Department (SPD) Legal Unit in 2016, where she currently holds the position of Senior Public Disclosure Advisor.  Tara has been with the Department since the inception of the Body-Worn Video Program, and over the past five years, she has processed Body-Worn Videos for Criminal &amp; Civil Discovery and Litigation, and Public Disclosure Requests. </a:t>
            </a:r>
            <a:r>
              <a:rPr lang="en-US" sz="2000" u="sng" dirty="0">
                <a:latin typeface="Garamond" panose="02020404030301010803" pitchFamily="18" charset="0"/>
                <a:ea typeface="Calibri" panose="020F0502020204030204" pitchFamily="34" charset="0"/>
              </a:rPr>
              <a:t>tara.collings@seattle.gov</a:t>
            </a:r>
            <a:r>
              <a:rPr lang="en-US" sz="2000" dirty="0">
                <a:latin typeface="Garamond" panose="02020404030301010803" pitchFamily="18" charset="0"/>
                <a:ea typeface="Calibri" panose="020F0502020204030204" pitchFamily="34" charset="0"/>
              </a:rPr>
              <a:t> </a:t>
            </a:r>
            <a:endParaRPr lang="en-US" sz="2000" dirty="0">
              <a:latin typeface="Garamond" panose="02020404030301010803" pitchFamily="18" charset="0"/>
            </a:endParaRPr>
          </a:p>
          <a:p>
            <a:pPr>
              <a:lnSpc>
                <a:spcPct val="90000"/>
              </a:lnSpc>
              <a:spcBef>
                <a:spcPts val="1800"/>
              </a:spcBef>
            </a:pPr>
            <a:r>
              <a:rPr lang="en-US" sz="2000" b="1" dirty="0">
                <a:latin typeface="Garamond" panose="02020404030301010803" pitchFamily="18" charset="0"/>
              </a:rPr>
              <a:t>Morgan Damerow</a:t>
            </a:r>
            <a:r>
              <a:rPr lang="en-US" sz="2000" dirty="0">
                <a:latin typeface="Garamond" panose="02020404030301010803" pitchFamily="18" charset="0"/>
              </a:rPr>
              <a:t>: Began </a:t>
            </a:r>
            <a:r>
              <a:rPr lang="en-US" sz="2000" dirty="0">
                <a:latin typeface="Garamond" panose="02020404030301010803" pitchFamily="18" charset="0"/>
                <a:ea typeface="Calibri" panose="020F0502020204030204" pitchFamily="34" charset="0"/>
              </a:rPr>
              <a:t>working for the Attorney General’s Office (AGO) in 2003. In 2018 he started the Local Government PRA Consultation Program which serves as a resource for local governments by identifying resources, providing training and technical assistance with PRA issues. In 2022 he was appointed as the Open Government Ombuds for the AGO. </a:t>
            </a:r>
            <a:r>
              <a:rPr lang="en-US" sz="2000" u="sng" dirty="0">
                <a:latin typeface="Garamond" panose="02020404030301010803" pitchFamily="18" charset="0"/>
                <a:ea typeface="Calibri" panose="020F0502020204030204" pitchFamily="34" charset="0"/>
              </a:rPr>
              <a:t>morgan.damerow@atg.wa.gov</a:t>
            </a:r>
            <a:r>
              <a:rPr lang="en-US" sz="2000" dirty="0">
                <a:latin typeface="Garamond" panose="02020404030301010803" pitchFamily="18" charset="0"/>
                <a:ea typeface="Calibri" panose="020F0502020204030204" pitchFamily="34" charset="0"/>
              </a:rPr>
              <a:t> </a:t>
            </a:r>
            <a:endParaRPr lang="en-US" sz="2000" dirty="0">
              <a:latin typeface="Garamond" panose="02020404030301010803" pitchFamily="18" charset="0"/>
            </a:endParaRPr>
          </a:p>
          <a:p>
            <a:r>
              <a:rPr lang="en-US" dirty="0" smtClean="0"/>
              <a:t>  </a:t>
            </a:r>
            <a:endParaRPr lang="en-US" dirty="0"/>
          </a:p>
        </p:txBody>
      </p:sp>
    </p:spTree>
    <p:extLst>
      <p:ext uri="{BB962C8B-B14F-4D97-AF65-F5344CB8AC3E}">
        <p14:creationId xmlns:p14="http://schemas.microsoft.com/office/powerpoint/2010/main" val="363185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2" y="3869760"/>
            <a:ext cx="4868739" cy="1892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799" y="3869760"/>
            <a:ext cx="4803425" cy="1892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055899"/>
            <a:ext cx="9775371" cy="1413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20</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408373" y="2096824"/>
            <a:ext cx="9638117" cy="1000890"/>
          </a:xfrm>
        </p:spPr>
        <p:txBody>
          <a:bodyPr>
            <a:noAutofit/>
          </a:bodyPr>
          <a:lstStyle/>
          <a:p>
            <a:pPr marL="0" indent="0" algn="ctr">
              <a:buNone/>
            </a:pPr>
            <a:r>
              <a:rPr lang="en-US" sz="2000" dirty="0">
                <a:solidFill>
                  <a:schemeClr val="tx1"/>
                </a:solidFill>
                <a:latin typeface="Garamond" panose="02020404030301010803" pitchFamily="18" charset="0"/>
              </a:rPr>
              <a:t>An intimate image: an individual or individuals engaged in sexual activity, including sexual intercourse as defined in RCW 9A.44.010 and masturbation, or an individual's intimate body parts, whether nude or visible through less than opaque clothing, including the genitals, pubic area, anus, or post-pubescent female nipple.</a:t>
            </a:r>
          </a:p>
        </p:txBody>
      </p:sp>
      <p:sp>
        <p:nvSpPr>
          <p:cNvPr id="9" name="Rectangle 8"/>
          <p:cNvSpPr/>
          <p:nvPr/>
        </p:nvSpPr>
        <p:spPr>
          <a:xfrm>
            <a:off x="2409370" y="856512"/>
            <a:ext cx="7598229" cy="954107"/>
          </a:xfrm>
          <a:prstGeom prst="rect">
            <a:avLst/>
          </a:prstGeom>
        </p:spPr>
        <p:txBody>
          <a:bodyPr wrap="square">
            <a:spAutoFit/>
          </a:bodyPr>
          <a:lstStyle/>
          <a:p>
            <a:pPr algn="ctr"/>
            <a:r>
              <a:rPr lang="en-US" sz="2800" b="1" dirty="0" smtClean="0">
                <a:latin typeface="Perpetua Titling MT" panose="02020502060505020804" pitchFamily="18" charset="0"/>
              </a:rPr>
              <a:t>Intimate images</a:t>
            </a:r>
            <a:endParaRPr lang="en-US" sz="2800" b="1" dirty="0">
              <a:latin typeface="Perpetua Titling MT" panose="02020502060505020804" pitchFamily="18" charset="0"/>
            </a:endParaRPr>
          </a:p>
          <a:p>
            <a:pPr algn="ctr"/>
            <a:r>
              <a:rPr lang="en-US" sz="2800" dirty="0">
                <a:latin typeface="Perpetua" panose="02020502060401020303" pitchFamily="18" charset="0"/>
              </a:rPr>
              <a:t>RCW 42.56.240(14)(a</a:t>
            </a:r>
            <a:r>
              <a:rPr lang="en-US" sz="2800" dirty="0" smtClean="0">
                <a:latin typeface="Perpetua" panose="02020502060401020303" pitchFamily="18" charset="0"/>
              </a:rPr>
              <a:t>)(iii) &amp; 14(a)(vi)</a:t>
            </a:r>
            <a:endParaRPr lang="en-US" sz="2800" dirty="0">
              <a:latin typeface="Perpetua" panose="02020502060401020303" pitchFamily="18" charset="0"/>
            </a:endParaRPr>
          </a:p>
        </p:txBody>
      </p:sp>
      <p:sp>
        <p:nvSpPr>
          <p:cNvPr id="13" name="TextBox 12">
            <a:extLst>
              <a:ext uri="{FF2B5EF4-FFF2-40B4-BE49-F238E27FC236}">
                <a16:creationId xmlns:a16="http://schemas.microsoft.com/office/drawing/2014/main" id="{E5382C85-CB81-478C-8542-F95ADECBF2DF}"/>
              </a:ext>
            </a:extLst>
          </p:cNvPr>
          <p:cNvSpPr txBox="1"/>
          <p:nvPr/>
        </p:nvSpPr>
        <p:spPr>
          <a:xfrm>
            <a:off x="1484486" y="3931335"/>
            <a:ext cx="4501044" cy="1354217"/>
          </a:xfrm>
          <a:prstGeom prst="rect">
            <a:avLst/>
          </a:prstGeom>
          <a:noFill/>
        </p:spPr>
        <p:txBody>
          <a:bodyPr wrap="square" rtlCol="0">
            <a:spAutoFit/>
          </a:bodyPr>
          <a:lstStyle/>
          <a:p>
            <a:r>
              <a:rPr lang="en-US" sz="2400" b="1" dirty="0">
                <a:latin typeface="Garamond" panose="02020404030301010803" pitchFamily="18" charset="0"/>
              </a:rPr>
              <a:t>BWV Action</a:t>
            </a:r>
          </a:p>
          <a:p>
            <a:pPr marL="285750" indent="-285750">
              <a:lnSpc>
                <a:spcPct val="80000"/>
              </a:lnSpc>
              <a:spcBef>
                <a:spcPts val="1200"/>
              </a:spcBef>
              <a:buClrTx/>
              <a:buFont typeface="Arial" panose="020B0604020202020204" pitchFamily="34" charset="0"/>
              <a:buChar char="•"/>
            </a:pPr>
            <a:r>
              <a:rPr lang="en-US" sz="2000" dirty="0">
                <a:latin typeface="Garamond" panose="02020404030301010803" pitchFamily="18" charset="0"/>
              </a:rPr>
              <a:t>Redact qualifying portions of images. Do not redact identifying details unless other exemption(s) apply.</a:t>
            </a:r>
          </a:p>
        </p:txBody>
      </p:sp>
      <p:sp>
        <p:nvSpPr>
          <p:cNvPr id="14" name="TextBox 13">
            <a:extLst>
              <a:ext uri="{FF2B5EF4-FFF2-40B4-BE49-F238E27FC236}">
                <a16:creationId xmlns:a16="http://schemas.microsoft.com/office/drawing/2014/main" id="{FA31E14D-E226-4709-9D2B-C3A5F5C654F5}"/>
              </a:ext>
            </a:extLst>
          </p:cNvPr>
          <p:cNvSpPr txBox="1"/>
          <p:nvPr/>
        </p:nvSpPr>
        <p:spPr>
          <a:xfrm>
            <a:off x="6456436" y="3893009"/>
            <a:ext cx="4677630" cy="1846659"/>
          </a:xfrm>
          <a:prstGeom prst="rect">
            <a:avLst/>
          </a:prstGeom>
          <a:noFill/>
        </p:spPr>
        <p:txBody>
          <a:bodyPr wrap="square" rtlCol="0">
            <a:spAutoFit/>
          </a:bodyPr>
          <a:lstStyle/>
          <a:p>
            <a:r>
              <a:rPr lang="en-US" sz="2400" b="1" dirty="0">
                <a:latin typeface="Garamond" panose="02020404030301010803" pitchFamily="18" charset="0"/>
              </a:rPr>
              <a:t>Other PRA Exemptions</a:t>
            </a:r>
          </a:p>
          <a:p>
            <a:pPr marL="285750" indent="-285750">
              <a:lnSpc>
                <a:spcPct val="80000"/>
              </a:lnSpc>
              <a:spcBef>
                <a:spcPts val="1200"/>
              </a:spcBef>
              <a:buFont typeface="Arial" panose="020B0604020202020204" pitchFamily="34" charset="0"/>
              <a:buChar char="•"/>
            </a:pPr>
            <a:r>
              <a:rPr lang="en-US" sz="2000" dirty="0">
                <a:latin typeface="Garamond" panose="02020404030301010803" pitchFamily="18" charset="0"/>
              </a:rPr>
              <a:t>Record includes information the nondisclosure of which is essential for the protection of a person’s right to privacy. (RCW 42.56.240(1) as defined by RCW 42.56.050).</a:t>
            </a:r>
          </a:p>
        </p:txBody>
      </p:sp>
    </p:spTree>
    <p:extLst>
      <p:ext uri="{BB962C8B-B14F-4D97-AF65-F5344CB8AC3E}">
        <p14:creationId xmlns:p14="http://schemas.microsoft.com/office/powerpoint/2010/main" val="11927211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2" name="Rectangle 11"/>
          <p:cNvSpPr/>
          <p:nvPr/>
        </p:nvSpPr>
        <p:spPr>
          <a:xfrm>
            <a:off x="6227432" y="3158558"/>
            <a:ext cx="4868739" cy="2197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20799" y="3158557"/>
            <a:ext cx="4803425" cy="2197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20800" y="2193787"/>
            <a:ext cx="9775371" cy="62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22936F-EB05-430D-80FC-F5E180619C57}"/>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21</a:t>
            </a:fld>
            <a:endParaRPr lang="en-US"/>
          </a:p>
        </p:txBody>
      </p:sp>
      <p:sp>
        <p:nvSpPr>
          <p:cNvPr id="3" name="Content Placeholder 2">
            <a:extLst>
              <a:ext uri="{FF2B5EF4-FFF2-40B4-BE49-F238E27FC236}">
                <a16:creationId xmlns:a16="http://schemas.microsoft.com/office/drawing/2014/main" id="{AE9081E1-7732-4FDD-8BB3-AEDA35BF43D8}"/>
              </a:ext>
            </a:extLst>
          </p:cNvPr>
          <p:cNvSpPr>
            <a:spLocks noGrp="1"/>
          </p:cNvSpPr>
          <p:nvPr>
            <p:ph idx="4294967295"/>
          </p:nvPr>
        </p:nvSpPr>
        <p:spPr>
          <a:xfrm>
            <a:off x="1392741" y="2330139"/>
            <a:ext cx="9638117" cy="485634"/>
          </a:xfrm>
        </p:spPr>
        <p:txBody>
          <a:bodyPr>
            <a:normAutofit lnSpcReduction="10000"/>
          </a:bodyPr>
          <a:lstStyle/>
          <a:p>
            <a:pPr marL="0" indent="0" algn="ctr">
              <a:buNone/>
            </a:pPr>
            <a:r>
              <a:rPr lang="en-US" sz="2400" dirty="0" smtClean="0">
                <a:solidFill>
                  <a:schemeClr val="tx1"/>
                </a:solidFill>
                <a:latin typeface="Garamond" panose="02020404030301010803" pitchFamily="18" charset="0"/>
              </a:rPr>
              <a:t>The body of a deceased person.</a:t>
            </a:r>
            <a:endParaRPr lang="en-US" sz="2400" dirty="0">
              <a:solidFill>
                <a:schemeClr val="tx1"/>
              </a:solidFill>
              <a:latin typeface="Garamond" panose="02020404030301010803" pitchFamily="18" charset="0"/>
            </a:endParaRPr>
          </a:p>
        </p:txBody>
      </p:sp>
      <p:sp>
        <p:nvSpPr>
          <p:cNvPr id="9" name="Rectangle 8"/>
          <p:cNvSpPr/>
          <p:nvPr/>
        </p:nvSpPr>
        <p:spPr>
          <a:xfrm>
            <a:off x="2409370" y="856512"/>
            <a:ext cx="7598229" cy="954107"/>
          </a:xfrm>
          <a:prstGeom prst="rect">
            <a:avLst/>
          </a:prstGeom>
        </p:spPr>
        <p:txBody>
          <a:bodyPr wrap="square">
            <a:spAutoFit/>
          </a:bodyPr>
          <a:lstStyle/>
          <a:p>
            <a:pPr algn="ctr"/>
            <a:r>
              <a:rPr lang="en-US" sz="2800" b="1" dirty="0" smtClean="0">
                <a:latin typeface="Perpetua Titling MT" panose="02020502060505020804" pitchFamily="18" charset="0"/>
              </a:rPr>
              <a:t>Deceased persons</a:t>
            </a:r>
            <a:endParaRPr lang="en-US" sz="2800" b="1" dirty="0">
              <a:latin typeface="Perpetua Titling MT" panose="02020502060505020804" pitchFamily="18" charset="0"/>
            </a:endParaRPr>
          </a:p>
          <a:p>
            <a:pPr algn="ctr"/>
            <a:r>
              <a:rPr lang="en-US" sz="2800" dirty="0">
                <a:latin typeface="Perpetua" panose="02020502060401020303" pitchFamily="18" charset="0"/>
              </a:rPr>
              <a:t>RCW 42.56.240(14)(a</a:t>
            </a:r>
            <a:r>
              <a:rPr lang="en-US" sz="2800" dirty="0" smtClean="0">
                <a:latin typeface="Perpetua" panose="02020502060401020303" pitchFamily="18" charset="0"/>
              </a:rPr>
              <a:t>)(v)</a:t>
            </a:r>
            <a:endParaRPr lang="en-US" sz="2800" dirty="0">
              <a:latin typeface="Perpetua" panose="02020502060401020303" pitchFamily="18" charset="0"/>
            </a:endParaRPr>
          </a:p>
        </p:txBody>
      </p:sp>
      <p:sp>
        <p:nvSpPr>
          <p:cNvPr id="13" name="TextBox 12">
            <a:extLst>
              <a:ext uri="{FF2B5EF4-FFF2-40B4-BE49-F238E27FC236}">
                <a16:creationId xmlns:a16="http://schemas.microsoft.com/office/drawing/2014/main" id="{E5382C85-CB81-478C-8542-F95ADECBF2DF}"/>
              </a:ext>
            </a:extLst>
          </p:cNvPr>
          <p:cNvSpPr txBox="1"/>
          <p:nvPr/>
        </p:nvSpPr>
        <p:spPr>
          <a:xfrm>
            <a:off x="1484486" y="3220133"/>
            <a:ext cx="4501044" cy="1218988"/>
          </a:xfrm>
          <a:prstGeom prst="rect">
            <a:avLst/>
          </a:prstGeom>
          <a:noFill/>
        </p:spPr>
        <p:txBody>
          <a:bodyPr wrap="square" rtlCol="0">
            <a:spAutoFit/>
          </a:bodyPr>
          <a:lstStyle/>
          <a:p>
            <a:r>
              <a:rPr lang="en-US" sz="2400" b="1" dirty="0">
                <a:latin typeface="Garamond" panose="02020404030301010803" pitchFamily="18" charset="0"/>
              </a:rPr>
              <a:t>BWV Action</a:t>
            </a:r>
          </a:p>
          <a:p>
            <a:pPr marL="285750" indent="-285750">
              <a:lnSpc>
                <a:spcPct val="80000"/>
              </a:lnSpc>
              <a:spcBef>
                <a:spcPts val="1200"/>
              </a:spcBef>
              <a:buClrTx/>
              <a:buFont typeface="Arial" panose="020B0604020202020204" pitchFamily="34" charset="0"/>
              <a:buChar char="•"/>
            </a:pPr>
            <a:r>
              <a:rPr lang="en-US" sz="2400" dirty="0">
                <a:latin typeface="Garamond" panose="02020404030301010803" pitchFamily="18" charset="0"/>
              </a:rPr>
              <a:t>Redact images of a body including partial images.</a:t>
            </a:r>
          </a:p>
        </p:txBody>
      </p:sp>
      <p:sp>
        <p:nvSpPr>
          <p:cNvPr id="14" name="TextBox 13">
            <a:extLst>
              <a:ext uri="{FF2B5EF4-FFF2-40B4-BE49-F238E27FC236}">
                <a16:creationId xmlns:a16="http://schemas.microsoft.com/office/drawing/2014/main" id="{FA31E14D-E226-4709-9D2B-C3A5F5C654F5}"/>
              </a:ext>
            </a:extLst>
          </p:cNvPr>
          <p:cNvSpPr txBox="1"/>
          <p:nvPr/>
        </p:nvSpPr>
        <p:spPr>
          <a:xfrm>
            <a:off x="6456436" y="3181807"/>
            <a:ext cx="4677630" cy="2105385"/>
          </a:xfrm>
          <a:prstGeom prst="rect">
            <a:avLst/>
          </a:prstGeom>
          <a:noFill/>
        </p:spPr>
        <p:txBody>
          <a:bodyPr wrap="square" rtlCol="0">
            <a:spAutoFit/>
          </a:bodyPr>
          <a:lstStyle/>
          <a:p>
            <a:r>
              <a:rPr lang="en-US" sz="2400" b="1" dirty="0">
                <a:latin typeface="Garamond" panose="02020404030301010803" pitchFamily="18" charset="0"/>
              </a:rPr>
              <a:t>Other PRA Exemptions</a:t>
            </a:r>
          </a:p>
          <a:p>
            <a:pPr marL="285750" indent="-285750">
              <a:lnSpc>
                <a:spcPct val="80000"/>
              </a:lnSpc>
              <a:spcBef>
                <a:spcPts val="1200"/>
              </a:spcBef>
              <a:buFont typeface="Arial" panose="020B0604020202020204" pitchFamily="34" charset="0"/>
              <a:buChar char="•"/>
            </a:pPr>
            <a:r>
              <a:rPr lang="en-US" sz="2400" dirty="0">
                <a:latin typeface="Garamond" panose="02020404030301010803" pitchFamily="18" charset="0"/>
              </a:rPr>
              <a:t>Decedent images that show victim’s fear and distress from imminent death or images of a decedent's body. - RCW 42.56.240(1). </a:t>
            </a:r>
          </a:p>
        </p:txBody>
      </p:sp>
    </p:spTree>
    <p:extLst>
      <p:ext uri="{BB962C8B-B14F-4D97-AF65-F5344CB8AC3E}">
        <p14:creationId xmlns:p14="http://schemas.microsoft.com/office/powerpoint/2010/main" val="2846846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2">
                <a:lumMod val="40000"/>
                <a:lumOff val="60000"/>
              </a:schemeClr>
            </a:gs>
            <a:gs pos="88000">
              <a:srgbClr val="C7CACA"/>
            </a:gs>
            <a:gs pos="52000">
              <a:schemeClr val="accent2">
                <a:lumMod val="50000"/>
              </a:schemeClr>
            </a:gs>
          </a:gsLst>
          <a:lin ang="162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7F26-F599-417D-B4B6-56A363B7C530}"/>
              </a:ext>
            </a:extLst>
          </p:cNvPr>
          <p:cNvSpPr>
            <a:spLocks noGrp="1"/>
          </p:cNvSpPr>
          <p:nvPr>
            <p:ph type="title"/>
          </p:nvPr>
        </p:nvSpPr>
        <p:spPr>
          <a:xfrm>
            <a:off x="965249" y="624114"/>
            <a:ext cx="10261499" cy="1529298"/>
          </a:xfr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p>
            <a:r>
              <a:rPr lang="en-US" sz="4000" b="1" dirty="0">
                <a:solidFill>
                  <a:schemeClr val="bg1"/>
                </a:solidFill>
                <a:latin typeface="Perpetua Titling MT" panose="02020502060505020804" pitchFamily="18" charset="0"/>
              </a:rPr>
              <a:t>Nested records</a:t>
            </a:r>
            <a:br>
              <a:rPr lang="en-US" sz="4000" b="1" dirty="0">
                <a:solidFill>
                  <a:schemeClr val="bg1"/>
                </a:solidFill>
                <a:latin typeface="Perpetua Titling MT" panose="02020502060505020804" pitchFamily="18" charset="0"/>
              </a:rPr>
            </a:br>
            <a:r>
              <a:rPr lang="en-US" sz="4000" b="1" cap="none" dirty="0">
                <a:solidFill>
                  <a:schemeClr val="bg1"/>
                </a:solidFill>
                <a:latin typeface="Perpetua" panose="02020502060401020303" pitchFamily="18" charset="0"/>
              </a:rPr>
              <a:t>(Records within Records)</a:t>
            </a:r>
          </a:p>
        </p:txBody>
      </p:sp>
      <p:sp>
        <p:nvSpPr>
          <p:cNvPr id="6" name="Freeform 5"/>
          <p:cNvSpPr/>
          <p:nvPr/>
        </p:nvSpPr>
        <p:spPr>
          <a:xfrm>
            <a:off x="965250" y="2497689"/>
            <a:ext cx="4795093" cy="613294"/>
          </a:xfrm>
          <a:custGeom>
            <a:avLst/>
            <a:gdLst>
              <a:gd name="connsiteX0" fmla="*/ 0 w 4795093"/>
              <a:gd name="connsiteY0" fmla="*/ 0 h 489600"/>
              <a:gd name="connsiteX1" fmla="*/ 4795093 w 4795093"/>
              <a:gd name="connsiteY1" fmla="*/ 0 h 489600"/>
              <a:gd name="connsiteX2" fmla="*/ 4795093 w 4795093"/>
              <a:gd name="connsiteY2" fmla="*/ 489600 h 489600"/>
              <a:gd name="connsiteX3" fmla="*/ 0 w 4795093"/>
              <a:gd name="connsiteY3" fmla="*/ 489600 h 489600"/>
              <a:gd name="connsiteX4" fmla="*/ 0 w 4795093"/>
              <a:gd name="connsiteY4" fmla="*/ 0 h 4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489600">
                <a:moveTo>
                  <a:pt x="0" y="0"/>
                </a:moveTo>
                <a:lnTo>
                  <a:pt x="4795093" y="0"/>
                </a:lnTo>
                <a:lnTo>
                  <a:pt x="4795093" y="489600"/>
                </a:lnTo>
                <a:lnTo>
                  <a:pt x="0" y="489600"/>
                </a:lnTo>
                <a:lnTo>
                  <a:pt x="0" y="0"/>
                </a:lnTo>
                <a:close/>
              </a:path>
            </a:pathLst>
          </a:custGeom>
          <a:solidFill>
            <a:schemeClr val="accent2">
              <a:lumMod val="50000"/>
            </a:schemeClr>
          </a:solidFill>
          <a:ln>
            <a:noFill/>
          </a:ln>
        </p:spPr>
        <p:style>
          <a:lnRef idx="2">
            <a:schemeClr val="accent2">
              <a:hueOff val="-10351888"/>
              <a:satOff val="45859"/>
              <a:lumOff val="-16864"/>
              <a:alphaOff val="0"/>
            </a:schemeClr>
          </a:lnRef>
          <a:fillRef idx="1">
            <a:scrgbClr r="0" g="0" b="0"/>
          </a:fillRef>
          <a:effectRef idx="0">
            <a:schemeClr val="accent2">
              <a:hueOff val="-10351888"/>
              <a:satOff val="45859"/>
              <a:lumOff val="-16864"/>
              <a:alphaOff val="0"/>
            </a:schemeClr>
          </a:effectRef>
          <a:fontRef idx="minor">
            <a:schemeClr val="lt1"/>
          </a:fontRef>
        </p:style>
        <p:txBody>
          <a:bodyPr spcFirstLastPara="0" vert="horz" wrap="square" lIns="120904" tIns="69088" rIns="120904" bIns="69088" numCol="1" spcCol="1270" anchor="ctr" anchorCtr="0">
            <a:noAutofit/>
          </a:bodyPr>
          <a:lstStyle/>
          <a:p>
            <a:pPr algn="ctr" defTabSz="755650">
              <a:lnSpc>
                <a:spcPct val="90000"/>
              </a:lnSpc>
              <a:spcBef>
                <a:spcPct val="0"/>
              </a:spcBef>
              <a:spcAft>
                <a:spcPct val="35000"/>
              </a:spcAft>
            </a:pPr>
            <a:r>
              <a:rPr lang="en-US" sz="2000" b="1" dirty="0">
                <a:latin typeface="Garamond" panose="02020404030301010803" pitchFamily="18" charset="0"/>
              </a:rPr>
              <a:t>Places and things to watch for.</a:t>
            </a:r>
          </a:p>
        </p:txBody>
      </p:sp>
      <p:sp>
        <p:nvSpPr>
          <p:cNvPr id="7" name="Freeform 6"/>
          <p:cNvSpPr/>
          <p:nvPr/>
        </p:nvSpPr>
        <p:spPr>
          <a:xfrm>
            <a:off x="965250" y="3110980"/>
            <a:ext cx="4795093" cy="3311253"/>
          </a:xfrm>
          <a:custGeom>
            <a:avLst/>
            <a:gdLst>
              <a:gd name="connsiteX0" fmla="*/ 0 w 4795093"/>
              <a:gd name="connsiteY0" fmla="*/ 0 h 2406164"/>
              <a:gd name="connsiteX1" fmla="*/ 4795093 w 4795093"/>
              <a:gd name="connsiteY1" fmla="*/ 0 h 2406164"/>
              <a:gd name="connsiteX2" fmla="*/ 4795093 w 4795093"/>
              <a:gd name="connsiteY2" fmla="*/ 2406164 h 2406164"/>
              <a:gd name="connsiteX3" fmla="*/ 0 w 4795093"/>
              <a:gd name="connsiteY3" fmla="*/ 2406164 h 2406164"/>
              <a:gd name="connsiteX4" fmla="*/ 0 w 4795093"/>
              <a:gd name="connsiteY4" fmla="*/ 0 h 240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2406164">
                <a:moveTo>
                  <a:pt x="0" y="0"/>
                </a:moveTo>
                <a:lnTo>
                  <a:pt x="4795093" y="0"/>
                </a:lnTo>
                <a:lnTo>
                  <a:pt x="4795093" y="2406164"/>
                </a:lnTo>
                <a:lnTo>
                  <a:pt x="0" y="2406164"/>
                </a:lnTo>
                <a:lnTo>
                  <a:pt x="0" y="0"/>
                </a:lnTo>
                <a:close/>
              </a:path>
            </a:pathLst>
          </a:custGeom>
          <a:solidFill>
            <a:schemeClr val="bg1"/>
          </a:solid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341313" lvl="1" indent="-285750">
              <a:buFont typeface="Arial" panose="020B0604020202020204" pitchFamily="34" charset="0"/>
              <a:buChar char="•"/>
            </a:pPr>
            <a:r>
              <a:rPr lang="en-US" dirty="0" smtClean="0">
                <a:latin typeface="Garamond" panose="02020404030301010803" pitchFamily="18" charset="0"/>
              </a:rPr>
              <a:t>MDT </a:t>
            </a:r>
            <a:r>
              <a:rPr lang="en-US" dirty="0">
                <a:latin typeface="Garamond" panose="02020404030301010803" pitchFamily="18" charset="0"/>
              </a:rPr>
              <a:t>Screen.</a:t>
            </a:r>
          </a:p>
          <a:p>
            <a:pPr marL="341313" lvl="1" indent="-285750">
              <a:buFont typeface="Arial" panose="020B0604020202020204" pitchFamily="34" charset="0"/>
              <a:buChar char="•"/>
            </a:pPr>
            <a:r>
              <a:rPr lang="en-US" dirty="0">
                <a:latin typeface="Garamond" panose="02020404030301010803" pitchFamily="18" charset="0"/>
              </a:rPr>
              <a:t>Department Computers.</a:t>
            </a:r>
          </a:p>
          <a:p>
            <a:pPr marL="341313" lvl="1" indent="-285750">
              <a:buFont typeface="Arial" panose="020B0604020202020204" pitchFamily="34" charset="0"/>
              <a:buChar char="•"/>
            </a:pPr>
            <a:r>
              <a:rPr lang="en-US" dirty="0">
                <a:latin typeface="Garamond" panose="02020404030301010803" pitchFamily="18" charset="0"/>
              </a:rPr>
              <a:t>Private Devices (Employee and Public).</a:t>
            </a:r>
          </a:p>
          <a:p>
            <a:pPr marL="341313" lvl="1" indent="-285750">
              <a:buFont typeface="Arial" panose="020B0604020202020204" pitchFamily="34" charset="0"/>
              <a:buChar char="•"/>
            </a:pPr>
            <a:r>
              <a:rPr lang="en-US" dirty="0">
                <a:latin typeface="Garamond" panose="02020404030301010803" pitchFamily="18" charset="0"/>
              </a:rPr>
              <a:t>Officer typing passwords into terminals.</a:t>
            </a:r>
          </a:p>
          <a:p>
            <a:pPr marL="341313" lvl="1" indent="-285750">
              <a:buFont typeface="Arial" panose="020B0604020202020204" pitchFamily="34" charset="0"/>
              <a:buChar char="•"/>
            </a:pPr>
            <a:r>
              <a:rPr lang="en-US" dirty="0">
                <a:latin typeface="Garamond" panose="02020404030301010803" pitchFamily="18" charset="0"/>
              </a:rPr>
              <a:t>Officer walking around station while camera is </a:t>
            </a:r>
            <a:r>
              <a:rPr lang="en-US" dirty="0" smtClean="0">
                <a:latin typeface="Garamond" panose="02020404030301010803" pitchFamily="18" charset="0"/>
              </a:rPr>
              <a:t>running.</a:t>
            </a:r>
            <a:endParaRPr lang="en-US" dirty="0">
              <a:latin typeface="Garamond" panose="02020404030301010803" pitchFamily="18" charset="0"/>
            </a:endParaRPr>
          </a:p>
          <a:p>
            <a:pPr marL="341313" lvl="2" indent="-285750">
              <a:buFont typeface="Arial" panose="020B0604020202020204" pitchFamily="34" charset="0"/>
              <a:buChar char="•"/>
            </a:pPr>
            <a:r>
              <a:rPr lang="en-US" dirty="0">
                <a:latin typeface="Garamond" panose="02020404030301010803" pitchFamily="18" charset="0"/>
              </a:rPr>
              <a:t>Security </a:t>
            </a:r>
            <a:r>
              <a:rPr lang="en-US" dirty="0" smtClean="0">
                <a:latin typeface="Garamond" panose="02020404030301010803" pitchFamily="18" charset="0"/>
              </a:rPr>
              <a:t>concerns.</a:t>
            </a:r>
            <a:endParaRPr lang="en-US" dirty="0">
              <a:latin typeface="Garamond" panose="02020404030301010803" pitchFamily="18" charset="0"/>
            </a:endParaRPr>
          </a:p>
          <a:p>
            <a:pPr marL="341313" lvl="2" indent="-285750">
              <a:buFont typeface="Arial" panose="020B0604020202020204" pitchFamily="34" charset="0"/>
              <a:buChar char="•"/>
            </a:pPr>
            <a:r>
              <a:rPr lang="en-US" dirty="0">
                <a:latin typeface="Garamond" panose="02020404030301010803" pitchFamily="18" charset="0"/>
              </a:rPr>
              <a:t>Possibility of picking up information from other </a:t>
            </a:r>
            <a:r>
              <a:rPr lang="en-US" dirty="0" smtClean="0">
                <a:latin typeface="Garamond" panose="02020404030301010803" pitchFamily="18" charset="0"/>
              </a:rPr>
              <a:t>investigations.</a:t>
            </a:r>
            <a:endParaRPr lang="en-US" dirty="0">
              <a:latin typeface="Garamond" panose="02020404030301010803" pitchFamily="18" charset="0"/>
            </a:endParaRPr>
          </a:p>
        </p:txBody>
      </p:sp>
      <p:sp>
        <p:nvSpPr>
          <p:cNvPr id="8" name="Freeform 7"/>
          <p:cNvSpPr/>
          <p:nvPr/>
        </p:nvSpPr>
        <p:spPr>
          <a:xfrm>
            <a:off x="6431656" y="2497689"/>
            <a:ext cx="4795093" cy="613294"/>
          </a:xfrm>
          <a:custGeom>
            <a:avLst/>
            <a:gdLst>
              <a:gd name="connsiteX0" fmla="*/ 0 w 4795093"/>
              <a:gd name="connsiteY0" fmla="*/ 0 h 489600"/>
              <a:gd name="connsiteX1" fmla="*/ 4795093 w 4795093"/>
              <a:gd name="connsiteY1" fmla="*/ 0 h 489600"/>
              <a:gd name="connsiteX2" fmla="*/ 4795093 w 4795093"/>
              <a:gd name="connsiteY2" fmla="*/ 489600 h 489600"/>
              <a:gd name="connsiteX3" fmla="*/ 0 w 4795093"/>
              <a:gd name="connsiteY3" fmla="*/ 489600 h 489600"/>
              <a:gd name="connsiteX4" fmla="*/ 0 w 4795093"/>
              <a:gd name="connsiteY4" fmla="*/ 0 h 4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489600">
                <a:moveTo>
                  <a:pt x="0" y="0"/>
                </a:moveTo>
                <a:lnTo>
                  <a:pt x="4795093" y="0"/>
                </a:lnTo>
                <a:lnTo>
                  <a:pt x="4795093" y="489600"/>
                </a:lnTo>
                <a:lnTo>
                  <a:pt x="0" y="489600"/>
                </a:lnTo>
                <a:lnTo>
                  <a:pt x="0" y="0"/>
                </a:lnTo>
                <a:close/>
              </a:path>
            </a:pathLst>
          </a:custGeom>
          <a:solidFill>
            <a:schemeClr val="accent2">
              <a:lumMod val="50000"/>
            </a:schemeClr>
          </a:solidFill>
          <a:ln>
            <a:noFill/>
          </a:ln>
        </p:spPr>
        <p:style>
          <a:lnRef idx="2">
            <a:schemeClr val="accent2">
              <a:hueOff val="-10351888"/>
              <a:satOff val="45859"/>
              <a:lumOff val="-16864"/>
              <a:alphaOff val="0"/>
            </a:schemeClr>
          </a:lnRef>
          <a:fillRef idx="1">
            <a:scrgbClr r="0" g="0" b="0"/>
          </a:fillRef>
          <a:effectRef idx="0">
            <a:schemeClr val="accent2">
              <a:hueOff val="-10351888"/>
              <a:satOff val="45859"/>
              <a:lumOff val="-16864"/>
              <a:alphaOff val="0"/>
            </a:schemeClr>
          </a:effectRef>
          <a:fontRef idx="minor">
            <a:schemeClr val="lt1"/>
          </a:fontRef>
        </p:style>
        <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2000" b="1" kern="1200" dirty="0" smtClean="0">
                <a:latin typeface="Garamond" panose="02020404030301010803" pitchFamily="18" charset="0"/>
              </a:rPr>
              <a:t>Possible Exemptions</a:t>
            </a:r>
            <a:endParaRPr lang="en-US" sz="2000" b="1" kern="1200" dirty="0">
              <a:latin typeface="Garamond" panose="02020404030301010803" pitchFamily="18" charset="0"/>
            </a:endParaRPr>
          </a:p>
        </p:txBody>
      </p:sp>
      <p:sp>
        <p:nvSpPr>
          <p:cNvPr id="9" name="Freeform 8"/>
          <p:cNvSpPr/>
          <p:nvPr/>
        </p:nvSpPr>
        <p:spPr>
          <a:xfrm>
            <a:off x="6431656" y="3110980"/>
            <a:ext cx="4795093" cy="3311254"/>
          </a:xfrm>
          <a:custGeom>
            <a:avLst/>
            <a:gdLst>
              <a:gd name="connsiteX0" fmla="*/ 0 w 4795093"/>
              <a:gd name="connsiteY0" fmla="*/ 0 h 2406164"/>
              <a:gd name="connsiteX1" fmla="*/ 4795093 w 4795093"/>
              <a:gd name="connsiteY1" fmla="*/ 0 h 2406164"/>
              <a:gd name="connsiteX2" fmla="*/ 4795093 w 4795093"/>
              <a:gd name="connsiteY2" fmla="*/ 2406164 h 2406164"/>
              <a:gd name="connsiteX3" fmla="*/ 0 w 4795093"/>
              <a:gd name="connsiteY3" fmla="*/ 2406164 h 2406164"/>
              <a:gd name="connsiteX4" fmla="*/ 0 w 4795093"/>
              <a:gd name="connsiteY4" fmla="*/ 0 h 240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2406164">
                <a:moveTo>
                  <a:pt x="0" y="0"/>
                </a:moveTo>
                <a:lnTo>
                  <a:pt x="4795093" y="0"/>
                </a:lnTo>
                <a:lnTo>
                  <a:pt x="4795093" y="2406164"/>
                </a:lnTo>
                <a:lnTo>
                  <a:pt x="0" y="2406164"/>
                </a:lnTo>
                <a:lnTo>
                  <a:pt x="0" y="0"/>
                </a:lnTo>
                <a:close/>
              </a:path>
            </a:pathLst>
          </a:custGeom>
          <a:solidFill>
            <a:schemeClr val="bg1"/>
          </a:solid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341313" lvl="1" indent="-285750">
              <a:buFont typeface="Arial" panose="020B0604020202020204" pitchFamily="34" charset="0"/>
              <a:buChar char="•"/>
            </a:pPr>
            <a:r>
              <a:rPr lang="en-US" sz="1700" dirty="0">
                <a:latin typeface="Garamond" panose="02020404030301010803" pitchFamily="18" charset="0"/>
              </a:rPr>
              <a:t>WACIC Information - RCW 42.56.070, 28 USC § 534, 28 CFR 20.38, RCW 43.43.710. </a:t>
            </a:r>
          </a:p>
          <a:p>
            <a:pPr marL="341313" lvl="1" indent="-285750">
              <a:buFont typeface="Arial" panose="020B0604020202020204" pitchFamily="34" charset="0"/>
              <a:buChar char="•"/>
            </a:pPr>
            <a:r>
              <a:rPr lang="en-US" sz="1700" dirty="0">
                <a:latin typeface="Garamond" panose="02020404030301010803" pitchFamily="18" charset="0"/>
              </a:rPr>
              <a:t>Information Received Directly from Dept. of Licensing - RCW 46.12.635, 18 UCS § 2721, RCW 42.56.070. </a:t>
            </a:r>
          </a:p>
          <a:p>
            <a:pPr marL="341313" lvl="1" indent="-285750">
              <a:buFont typeface="Arial" panose="020B0604020202020204" pitchFamily="34" charset="0"/>
              <a:buChar char="•"/>
            </a:pPr>
            <a:r>
              <a:rPr lang="en-US" sz="1700" dirty="0">
                <a:latin typeface="Garamond" panose="02020404030301010803" pitchFamily="18" charset="0"/>
              </a:rPr>
              <a:t>Record includes information nondisclosure of which is essential to effective law enforcement. (RCW 42.56.240(1)). </a:t>
            </a:r>
          </a:p>
          <a:p>
            <a:pPr marL="341313" lvl="1" indent="-285750">
              <a:buFont typeface="Arial" panose="020B0604020202020204" pitchFamily="34" charset="0"/>
              <a:buChar char="•"/>
            </a:pPr>
            <a:r>
              <a:rPr lang="en-US" sz="1700" dirty="0">
                <a:latin typeface="Garamond" panose="02020404030301010803" pitchFamily="18" charset="0"/>
              </a:rPr>
              <a:t>Record includes information the nondisclosure of which is essential for the protection of a person’s right to privacy. (RCW 42.56.240(1) as defined by RCW 42.56.050).</a:t>
            </a:r>
          </a:p>
        </p:txBody>
      </p:sp>
      <p:sp>
        <p:nvSpPr>
          <p:cNvPr id="3" name="Slide Number Placeholder 2">
            <a:extLst>
              <a:ext uri="{FF2B5EF4-FFF2-40B4-BE49-F238E27FC236}">
                <a16:creationId xmlns:a16="http://schemas.microsoft.com/office/drawing/2014/main" id="{375CCA4A-2C52-44AF-9671-CFB9E00441EC}"/>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22</a:t>
            </a:fld>
            <a:endParaRPr lang="en-US" dirty="0"/>
          </a:p>
        </p:txBody>
      </p:sp>
    </p:spTree>
    <p:extLst>
      <p:ext uri="{BB962C8B-B14F-4D97-AF65-F5344CB8AC3E}">
        <p14:creationId xmlns:p14="http://schemas.microsoft.com/office/powerpoint/2010/main" val="38518101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1130082" y="2104571"/>
            <a:ext cx="3794760" cy="2075543"/>
          </a:xfrm>
          <a:solidFill>
            <a:srgbClr val="FFFFFF"/>
          </a:solidFill>
          <a:ln w="152400" cap="sq" cmpd="dbl">
            <a:solidFill>
              <a:schemeClr val="bg1"/>
            </a:solidFill>
            <a:miter lim="800000"/>
          </a:ln>
        </p:spPr>
        <p:txBody>
          <a:bodyPr vert="horz" lIns="182880" tIns="182880" rIns="182880" bIns="182880" rtlCol="0" anchor="ctr" anchorCtr="1">
            <a:noAutofit/>
          </a:bodyPr>
          <a:lstStyle/>
          <a:p>
            <a:pPr>
              <a:lnSpc>
                <a:spcPct val="90000"/>
              </a:lnSpc>
              <a:spcBef>
                <a:spcPct val="0"/>
              </a:spcBef>
            </a:pPr>
            <a:r>
              <a:rPr lang="en-US" sz="3200" b="1" cap="all" spc="200" dirty="0">
                <a:solidFill>
                  <a:srgbClr val="262626"/>
                </a:solidFill>
                <a:latin typeface="Perpetua Titling MT" panose="02020502060505020804" pitchFamily="18" charset="0"/>
                <a:ea typeface="+mj-ea"/>
                <a:cs typeface="+mj-cs"/>
              </a:rPr>
              <a:t>Redaction</a:t>
            </a:r>
          </a:p>
          <a:p>
            <a:pPr>
              <a:lnSpc>
                <a:spcPct val="90000"/>
              </a:lnSpc>
              <a:spcBef>
                <a:spcPct val="0"/>
              </a:spcBef>
            </a:pPr>
            <a:r>
              <a:rPr lang="en-US" sz="3200" b="1" cap="all" spc="200" dirty="0">
                <a:solidFill>
                  <a:srgbClr val="262626"/>
                </a:solidFill>
                <a:latin typeface="Perpetua Titling MT" panose="02020502060505020804" pitchFamily="18" charset="0"/>
                <a:ea typeface="+mj-ea"/>
                <a:cs typeface="+mj-cs"/>
              </a:rPr>
              <a:t>fees</a:t>
            </a:r>
          </a:p>
        </p:txBody>
      </p:sp>
      <p:sp>
        <p:nvSpPr>
          <p:cNvPr id="4" name="Slide Number Placeholder 3">
            <a:extLst>
              <a:ext uri="{FF2B5EF4-FFF2-40B4-BE49-F238E27FC236}">
                <a16:creationId xmlns:a16="http://schemas.microsoft.com/office/drawing/2014/main" id="{90990C95-C8F4-4ADE-AC4B-5B529C967926}"/>
              </a:ext>
            </a:extLst>
          </p:cNvPr>
          <p:cNvSpPr>
            <a:spLocks noGrp="1"/>
          </p:cNvSpPr>
          <p:nvPr>
            <p:ph type="sldNum" sz="quarter" idx="12"/>
          </p:nvPr>
        </p:nvSpPr>
        <p:spPr/>
        <p:txBody>
          <a:bodyPr/>
          <a:lstStyle/>
          <a:p>
            <a:fld id="{95727433-063D-47FE-B827-8EE147D0ED71}" type="slidenum">
              <a:rPr lang="en-US" smtClean="0"/>
              <a:t>23</a:t>
            </a:fld>
            <a:endParaRPr lang="en-US"/>
          </a:p>
        </p:txBody>
      </p:sp>
      <p:graphicFrame>
        <p:nvGraphicFramePr>
          <p:cNvPr id="6" name="Content Placeholder 2">
            <a:extLst>
              <a:ext uri="{FF2B5EF4-FFF2-40B4-BE49-F238E27FC236}">
                <a16:creationId xmlns:a16="http://schemas.microsoft.com/office/drawing/2014/main" id="{E9F6838D-AF2C-2E1F-4B10-2B2AEDE006C6}"/>
              </a:ext>
            </a:extLst>
          </p:cNvPr>
          <p:cNvGraphicFramePr>
            <a:graphicFrameLocks/>
          </p:cNvGraphicFramePr>
          <p:nvPr>
            <p:extLst>
              <p:ext uri="{D42A27DB-BD31-4B8C-83A1-F6EECF244321}">
                <p14:modId xmlns:p14="http://schemas.microsoft.com/office/powerpoint/2010/main" val="3347398457"/>
              </p:ext>
            </p:extLst>
          </p:nvPr>
        </p:nvGraphicFramePr>
        <p:xfrm>
          <a:off x="6410779" y="678542"/>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9214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775785" y="2386351"/>
            <a:ext cx="10678981" cy="4094277"/>
          </a:xfrm>
          <a:prstGeom prst="rect">
            <a:avLst/>
          </a:prstGeom>
          <a:solidFill>
            <a:schemeClr val="bg1"/>
          </a:solidFill>
          <a:ln w="196850" cmpd="tri">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5232F8F-94AA-42BD-BA80-2FB30EF9491E}"/>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24</a:t>
            </a:fld>
            <a:endParaRPr lang="en-US"/>
          </a:p>
        </p:txBody>
      </p:sp>
      <p:sp>
        <p:nvSpPr>
          <p:cNvPr id="2" name="Title 1">
            <a:extLst>
              <a:ext uri="{FF2B5EF4-FFF2-40B4-BE49-F238E27FC236}">
                <a16:creationId xmlns:a16="http://schemas.microsoft.com/office/drawing/2014/main" id="{1F85208F-8AA5-4B58-92A5-684544AB783C}"/>
              </a:ext>
            </a:extLst>
          </p:cNvPr>
          <p:cNvSpPr>
            <a:spLocks noGrp="1"/>
          </p:cNvSpPr>
          <p:nvPr>
            <p:ph type="title" idx="4294967295"/>
          </p:nvPr>
        </p:nvSpPr>
        <p:spPr>
          <a:xfrm>
            <a:off x="2249714" y="870857"/>
            <a:ext cx="7731125" cy="1187450"/>
          </a:xfrm>
          <a:noFill/>
          <a:ln w="50800">
            <a:solidFill>
              <a:schemeClr val="bg1"/>
            </a:solidFill>
          </a:ln>
        </p:spPr>
        <p:txBody>
          <a:bodyPr vert="horz" lIns="91440" tIns="45720" rIns="91440" bIns="45720" rtlCol="0" anchor="ctr" anchorCtr="1">
            <a:normAutofit/>
          </a:bodyPr>
          <a:lstStyle/>
          <a:p>
            <a:pPr>
              <a:buClr>
                <a:schemeClr val="accent2"/>
              </a:buClr>
              <a:buFont typeface="Arial" panose="020B0604020202020204" pitchFamily="34" charset="0"/>
            </a:pPr>
            <a:r>
              <a:rPr lang="en-US" sz="4000" b="1" dirty="0" smtClean="0">
                <a:solidFill>
                  <a:schemeClr val="bg1"/>
                </a:solidFill>
                <a:latin typeface="Perpetua Titling MT" panose="02020502060505020804" pitchFamily="18" charset="0"/>
              </a:rPr>
              <a:t>Redaction costs</a:t>
            </a:r>
            <a:r>
              <a:rPr lang="en-US" sz="2400" b="1" dirty="0">
                <a:solidFill>
                  <a:schemeClr val="bg1"/>
                </a:solidFill>
                <a:latin typeface="Perpetua Titling MT" panose="02020502060505020804" pitchFamily="18" charset="0"/>
              </a:rPr>
              <a:t>	</a:t>
            </a:r>
          </a:p>
        </p:txBody>
      </p:sp>
      <p:sp>
        <p:nvSpPr>
          <p:cNvPr id="7" name="Rectangle 6"/>
          <p:cNvSpPr/>
          <p:nvPr/>
        </p:nvSpPr>
        <p:spPr>
          <a:xfrm>
            <a:off x="1088571" y="2558988"/>
            <a:ext cx="10116458" cy="3751796"/>
          </a:xfrm>
          <a:prstGeom prst="rect">
            <a:avLst/>
          </a:prstGeom>
        </p:spPr>
        <p:txBody>
          <a:bodyPr wrap="square">
            <a:spAutoFit/>
          </a:bodyPr>
          <a:lstStyle/>
          <a:p>
            <a:r>
              <a:rPr lang="en-US" b="1" dirty="0">
                <a:latin typeface="Garamond" panose="02020404030301010803" pitchFamily="18" charset="0"/>
              </a:rPr>
              <a:t>General Rule: You may charge reasonable redaction costs to requestors. Must be least costly commercially available method of redaction, to the extent possible and reasonable. </a:t>
            </a:r>
          </a:p>
          <a:p>
            <a:endParaRPr lang="en-US" b="1" dirty="0">
              <a:latin typeface="Garamond" panose="02020404030301010803" pitchFamily="18" charset="0"/>
            </a:endParaRPr>
          </a:p>
          <a:p>
            <a:r>
              <a:rPr lang="en-US" b="1" dirty="0">
                <a:latin typeface="Garamond" panose="02020404030301010803" pitchFamily="18" charset="0"/>
              </a:rPr>
              <a:t>Exception to the Rule: </a:t>
            </a:r>
            <a:r>
              <a:rPr lang="en-US" b="1" dirty="0" smtClean="0">
                <a:latin typeface="Garamond" panose="02020404030301010803" pitchFamily="18" charset="0"/>
              </a:rPr>
              <a:t> You </a:t>
            </a:r>
            <a:r>
              <a:rPr lang="en-US" b="1" dirty="0">
                <a:latin typeface="Garamond" panose="02020404030301010803" pitchFamily="18" charset="0"/>
              </a:rPr>
              <a:t>may not charge requesters that fall into one of the following categories: </a:t>
            </a:r>
          </a:p>
          <a:p>
            <a:pPr marL="285750" indent="-285750">
              <a:lnSpc>
                <a:spcPct val="90000"/>
              </a:lnSpc>
              <a:spcBef>
                <a:spcPts val="600"/>
              </a:spcBef>
              <a:buFont typeface="Arial" panose="020B0604020202020204" pitchFamily="34" charset="0"/>
              <a:buChar char="•"/>
            </a:pPr>
            <a:r>
              <a:rPr lang="en-US" b="1" dirty="0">
                <a:latin typeface="Garamond" panose="02020404030301010803" pitchFamily="18" charset="0"/>
              </a:rPr>
              <a:t>Persons directly involved in the incident recorded or their attorneys. </a:t>
            </a:r>
          </a:p>
          <a:p>
            <a:pPr marL="285750" indent="-285750">
              <a:lnSpc>
                <a:spcPct val="90000"/>
              </a:lnSpc>
              <a:spcBef>
                <a:spcPts val="600"/>
              </a:spcBef>
              <a:buFont typeface="Arial" panose="020B0604020202020204" pitchFamily="34" charset="0"/>
              <a:buChar char="•"/>
            </a:pPr>
            <a:r>
              <a:rPr lang="en-US" b="1" dirty="0">
                <a:latin typeface="Garamond" panose="02020404030301010803" pitchFamily="18" charset="0"/>
              </a:rPr>
              <a:t>A person or his/her attorney who requests a recording relevant to a criminal case involving that person. </a:t>
            </a:r>
          </a:p>
          <a:p>
            <a:pPr marL="285750" indent="-285750">
              <a:lnSpc>
                <a:spcPct val="90000"/>
              </a:lnSpc>
              <a:spcBef>
                <a:spcPts val="600"/>
              </a:spcBef>
              <a:buFont typeface="Arial" panose="020B0604020202020204" pitchFamily="34" charset="0"/>
              <a:buChar char="•"/>
            </a:pPr>
            <a:r>
              <a:rPr lang="en-US" b="1" dirty="0">
                <a:latin typeface="Garamond" panose="02020404030301010803" pitchFamily="18" charset="0"/>
              </a:rPr>
              <a:t>An executive director from either the Washington state commission on African American Affairs, Asian Pacific American Affairs, Hispanic affairs. </a:t>
            </a:r>
          </a:p>
          <a:p>
            <a:pPr marL="285750" indent="-285750">
              <a:lnSpc>
                <a:spcPct val="90000"/>
              </a:lnSpc>
              <a:spcBef>
                <a:spcPts val="600"/>
              </a:spcBef>
              <a:buFont typeface="Arial" panose="020B0604020202020204" pitchFamily="34" charset="0"/>
              <a:buChar char="•"/>
            </a:pPr>
            <a:r>
              <a:rPr lang="en-US" b="1" dirty="0">
                <a:latin typeface="Garamond" panose="02020404030301010803" pitchFamily="18" charset="0"/>
              </a:rPr>
              <a:t>An attorney who represents a person regarding a potential or existing civil cause of action involving the denial of civil rights under the federal or state constitution or a violation of a U.S. D.O.J. settlement (The attorney must explain the relevancy and request relief from redaction costs). </a:t>
            </a:r>
          </a:p>
        </p:txBody>
      </p:sp>
    </p:spTree>
    <p:extLst>
      <p:ext uri="{BB962C8B-B14F-4D97-AF65-F5344CB8AC3E}">
        <p14:creationId xmlns:p14="http://schemas.microsoft.com/office/powerpoint/2010/main" val="1386221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BDC22-5D9E-42ED-82FD-9C825F2BA08C}"/>
              </a:ext>
            </a:extLst>
          </p:cNvPr>
          <p:cNvSpPr>
            <a:spLocks noGrp="1"/>
          </p:cNvSpPr>
          <p:nvPr>
            <p:ph type="title"/>
          </p:nvPr>
        </p:nvSpPr>
        <p:spPr>
          <a:xfrm>
            <a:off x="652225" y="1595598"/>
            <a:ext cx="4979318" cy="3387497"/>
          </a:xfr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p>
            <a:r>
              <a:rPr lang="en-US" sz="4000" b="1" dirty="0">
                <a:solidFill>
                  <a:schemeClr val="bg1"/>
                </a:solidFill>
                <a:latin typeface="Perpetua Titling MT" panose="02020502060505020804" pitchFamily="18" charset="0"/>
              </a:rPr>
              <a:t>Penalties</a:t>
            </a:r>
            <a:br>
              <a:rPr lang="en-US" sz="4000" b="1" dirty="0">
                <a:solidFill>
                  <a:schemeClr val="bg1"/>
                </a:solidFill>
                <a:latin typeface="Perpetua Titling MT" panose="02020502060505020804" pitchFamily="18" charset="0"/>
              </a:rPr>
            </a:br>
            <a:r>
              <a:rPr lang="en-US" sz="4000" b="1" dirty="0">
                <a:solidFill>
                  <a:schemeClr val="bg1"/>
                </a:solidFill>
                <a:latin typeface="Perpetua Titling MT" panose="02020502060505020804" pitchFamily="18" charset="0"/>
              </a:rPr>
              <a:t/>
            </a:r>
            <a:br>
              <a:rPr lang="en-US" sz="4000" b="1" dirty="0">
                <a:solidFill>
                  <a:schemeClr val="bg1"/>
                </a:solidFill>
                <a:latin typeface="Perpetua Titling MT" panose="02020502060505020804" pitchFamily="18" charset="0"/>
              </a:rPr>
            </a:br>
            <a:r>
              <a:rPr lang="en-US" sz="4000" b="1" dirty="0">
                <a:solidFill>
                  <a:schemeClr val="bg1"/>
                </a:solidFill>
                <a:latin typeface="Perpetua Titling MT" panose="02020502060505020804" pitchFamily="18" charset="0"/>
              </a:rPr>
              <a:t>RCW </a:t>
            </a:r>
            <a:r>
              <a:rPr lang="en-US" sz="4000" b="1" cap="none" dirty="0">
                <a:solidFill>
                  <a:schemeClr val="bg1"/>
                </a:solidFill>
                <a:latin typeface="Perpetua" panose="02020502060401020303" pitchFamily="18" charset="0"/>
              </a:rPr>
              <a:t>42.56.240(14)(</a:t>
            </a:r>
            <a:r>
              <a:rPr lang="en-US" sz="4000" b="1" cap="none" dirty="0" smtClean="0">
                <a:solidFill>
                  <a:schemeClr val="bg1"/>
                </a:solidFill>
                <a:latin typeface="Perpetua" panose="02020502060401020303" pitchFamily="18" charset="0"/>
              </a:rPr>
              <a:t>c)</a:t>
            </a:r>
            <a:endParaRPr lang="en-US" sz="4000" b="1" cap="none" dirty="0">
              <a:solidFill>
                <a:schemeClr val="bg1"/>
              </a:solidFill>
              <a:latin typeface="Perpetua" panose="02020502060401020303" pitchFamily="18" charset="0"/>
            </a:endParaRPr>
          </a:p>
        </p:txBody>
      </p:sp>
      <p:sp>
        <p:nvSpPr>
          <p:cNvPr id="3" name="Content Placeholder 2">
            <a:extLst>
              <a:ext uri="{FF2B5EF4-FFF2-40B4-BE49-F238E27FC236}">
                <a16:creationId xmlns:a16="http://schemas.microsoft.com/office/drawing/2014/main" id="{9406ECC0-EF8E-4A02-9CC5-7FBCE3685030}"/>
              </a:ext>
            </a:extLst>
          </p:cNvPr>
          <p:cNvSpPr>
            <a:spLocks noGrp="1"/>
          </p:cNvSpPr>
          <p:nvPr>
            <p:ph idx="1"/>
          </p:nvPr>
        </p:nvSpPr>
        <p:spPr>
          <a:xfrm>
            <a:off x="5957485" y="1825138"/>
            <a:ext cx="5972627" cy="3349206"/>
          </a:xfrm>
        </p:spPr>
        <p:txBody>
          <a:bodyPr anchor="ctr">
            <a:normAutofit/>
          </a:bodyPr>
          <a:lstStyle/>
          <a:p>
            <a:pPr marL="0" indent="0">
              <a:buNone/>
            </a:pPr>
            <a:r>
              <a:rPr lang="en-US" sz="2400" b="1" dirty="0">
                <a:latin typeface="Garamond" panose="02020404030301010803" pitchFamily="18" charset="0"/>
              </a:rPr>
              <a:t>A person who prevails against a law enforcement or corrections agency that withholds or discloses all or part of a body worn camera recording pursuant to (a) of this subsection is not entitled to fees, costs, or awards pursuant to RCW 42.56.550 unless it is shown that the law enforcement or corrections agency acted in </a:t>
            </a:r>
            <a:r>
              <a:rPr lang="en-US" sz="2800" b="1" dirty="0">
                <a:latin typeface="Garamond" panose="02020404030301010803" pitchFamily="18" charset="0"/>
              </a:rPr>
              <a:t>bad faith or with gross negligence</a:t>
            </a:r>
            <a:r>
              <a:rPr lang="en-US" sz="2400" b="1" dirty="0">
                <a:latin typeface="Garamond" panose="02020404030301010803" pitchFamily="18" charset="0"/>
              </a:rPr>
              <a:t>.</a:t>
            </a:r>
          </a:p>
          <a:p>
            <a:pPr marL="0" indent="0">
              <a:buNone/>
            </a:pPr>
            <a:endParaRPr lang="en-US" sz="2000" dirty="0"/>
          </a:p>
        </p:txBody>
      </p:sp>
      <p:sp>
        <p:nvSpPr>
          <p:cNvPr id="4" name="Slide Number Placeholder 3">
            <a:extLst>
              <a:ext uri="{FF2B5EF4-FFF2-40B4-BE49-F238E27FC236}">
                <a16:creationId xmlns:a16="http://schemas.microsoft.com/office/drawing/2014/main" id="{43F8B89C-E38A-4FB9-8957-B663CD9254FD}"/>
              </a:ext>
            </a:extLst>
          </p:cNvPr>
          <p:cNvSpPr>
            <a:spLocks noGrp="1"/>
          </p:cNvSpPr>
          <p:nvPr>
            <p:ph type="sldNum" sz="quarter" idx="12"/>
          </p:nvPr>
        </p:nvSpPr>
        <p:spPr/>
        <p:txBody>
          <a:bodyPr/>
          <a:lstStyle/>
          <a:p>
            <a:fld id="{95727433-063D-47FE-B827-8EE147D0ED71}" type="slidenum">
              <a:rPr lang="en-US" smtClean="0"/>
              <a:t>25</a:t>
            </a:fld>
            <a:endParaRPr lang="en-US"/>
          </a:p>
        </p:txBody>
      </p:sp>
    </p:spTree>
    <p:extLst>
      <p:ext uri="{BB962C8B-B14F-4D97-AF65-F5344CB8AC3E}">
        <p14:creationId xmlns:p14="http://schemas.microsoft.com/office/powerpoint/2010/main" val="3142067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727433-063D-47FE-B827-8EE147D0ED71}" type="slidenum">
              <a:rPr lang="en-US" smtClean="0"/>
              <a:t>26</a:t>
            </a:fld>
            <a:endParaRPr lang="en-US"/>
          </a:p>
        </p:txBody>
      </p:sp>
      <p:sp>
        <p:nvSpPr>
          <p:cNvPr id="6" name="Rectangle 5"/>
          <p:cNvSpPr/>
          <p:nvPr/>
        </p:nvSpPr>
        <p:spPr>
          <a:xfrm>
            <a:off x="1349829" y="2214301"/>
            <a:ext cx="9768114" cy="3559949"/>
          </a:xfrm>
          <a:prstGeom prst="rect">
            <a:avLst/>
          </a:prstGeom>
        </p:spPr>
        <p:txBody>
          <a:bodyPr wrap="square">
            <a:spAutoFit/>
          </a:bodyPr>
          <a:lstStyle/>
          <a:p>
            <a:pPr marL="228600" lvl="0" indent="-228600" defTabSz="914400">
              <a:spcBef>
                <a:spcPts val="1000"/>
              </a:spcBef>
              <a:buClr>
                <a:schemeClr val="bg1"/>
              </a:buClr>
              <a:buFont typeface="Arial" panose="020B0604020202020204" pitchFamily="34" charset="0"/>
              <a:buChar char="•"/>
            </a:pPr>
            <a:r>
              <a:rPr lang="en-US" sz="2400" b="1" dirty="0">
                <a:solidFill>
                  <a:schemeClr val="bg1"/>
                </a:solidFill>
                <a:latin typeface="Garamond" panose="02020404030301010803" pitchFamily="18" charset="0"/>
              </a:rPr>
              <a:t>Records are much more graphic than in-car </a:t>
            </a:r>
            <a:r>
              <a:rPr lang="en-US" sz="2400" b="1" dirty="0" smtClean="0">
                <a:solidFill>
                  <a:schemeClr val="bg1"/>
                </a:solidFill>
                <a:latin typeface="Garamond" panose="02020404030301010803" pitchFamily="18" charset="0"/>
              </a:rPr>
              <a:t>videos.</a:t>
            </a:r>
            <a:endParaRPr lang="en-US" sz="2400" b="1" dirty="0">
              <a:solidFill>
                <a:schemeClr val="bg1"/>
              </a:solidFill>
              <a:latin typeface="Garamond" panose="02020404030301010803" pitchFamily="18" charset="0"/>
            </a:endParaRPr>
          </a:p>
          <a:p>
            <a:pPr marL="228600" lvl="0" indent="-228600" defTabSz="914400">
              <a:spcBef>
                <a:spcPts val="1000"/>
              </a:spcBef>
              <a:buClr>
                <a:schemeClr val="bg1"/>
              </a:buClr>
              <a:buFont typeface="Arial" panose="020B0604020202020204" pitchFamily="34" charset="0"/>
              <a:buChar char="•"/>
            </a:pPr>
            <a:r>
              <a:rPr lang="en-US" sz="2400" b="1" dirty="0">
                <a:solidFill>
                  <a:schemeClr val="bg1"/>
                </a:solidFill>
                <a:latin typeface="Garamond" panose="02020404030301010803" pitchFamily="18" charset="0"/>
              </a:rPr>
              <a:t>PDOs likely not trained the same as uniformed officers on how to deal with traumatic images/incidents.</a:t>
            </a:r>
          </a:p>
          <a:p>
            <a:pPr marL="228600" lvl="0" indent="-228600" defTabSz="914400">
              <a:spcBef>
                <a:spcPts val="1000"/>
              </a:spcBef>
              <a:buClr>
                <a:schemeClr val="bg1"/>
              </a:buClr>
              <a:buFont typeface="Arial" panose="020B0604020202020204" pitchFamily="34" charset="0"/>
              <a:buChar char="•"/>
            </a:pPr>
            <a:r>
              <a:rPr lang="en-US" sz="2400" b="1" dirty="0">
                <a:solidFill>
                  <a:schemeClr val="bg1"/>
                </a:solidFill>
                <a:latin typeface="Garamond" panose="02020404030301010803" pitchFamily="18" charset="0"/>
              </a:rPr>
              <a:t>Ensure you train staff on what to expect and what resources are available should they need them.</a:t>
            </a:r>
          </a:p>
          <a:p>
            <a:pPr marL="228600" lvl="0" indent="-228600" defTabSz="914400">
              <a:spcBef>
                <a:spcPts val="1000"/>
              </a:spcBef>
              <a:buClr>
                <a:schemeClr val="bg1"/>
              </a:buClr>
              <a:buFont typeface="Arial" panose="020B0604020202020204" pitchFamily="34" charset="0"/>
              <a:buChar char="•"/>
            </a:pPr>
            <a:r>
              <a:rPr lang="en-US" sz="2400" b="1" dirty="0">
                <a:solidFill>
                  <a:schemeClr val="bg1"/>
                </a:solidFill>
                <a:latin typeface="Garamond" panose="02020404030301010803" pitchFamily="18" charset="0"/>
              </a:rPr>
              <a:t>Secondary </a:t>
            </a:r>
            <a:r>
              <a:rPr lang="en-US" sz="2400" b="1" dirty="0" smtClean="0">
                <a:solidFill>
                  <a:schemeClr val="bg1"/>
                </a:solidFill>
                <a:latin typeface="Garamond" panose="02020404030301010803" pitchFamily="18" charset="0"/>
              </a:rPr>
              <a:t>trauma.</a:t>
            </a:r>
            <a:endParaRPr lang="en-US" sz="2400" b="1" dirty="0">
              <a:solidFill>
                <a:schemeClr val="bg1"/>
              </a:solidFill>
              <a:latin typeface="Garamond" panose="02020404030301010803" pitchFamily="18" charset="0"/>
            </a:endParaRPr>
          </a:p>
          <a:p>
            <a:pPr marL="228600" lvl="0" indent="-228600" defTabSz="914400">
              <a:spcBef>
                <a:spcPts val="1000"/>
              </a:spcBef>
              <a:buClr>
                <a:schemeClr val="bg1"/>
              </a:buClr>
              <a:buFont typeface="Arial" panose="020B0604020202020204" pitchFamily="34" charset="0"/>
              <a:buChar char="•"/>
            </a:pPr>
            <a:r>
              <a:rPr lang="en-US" sz="2400" b="1" dirty="0">
                <a:solidFill>
                  <a:schemeClr val="bg1"/>
                </a:solidFill>
                <a:latin typeface="Garamond" panose="02020404030301010803" pitchFamily="18" charset="0"/>
              </a:rPr>
              <a:t>SPD experience: peer support/wellness unit, training on how to approach video review.</a:t>
            </a:r>
          </a:p>
        </p:txBody>
      </p:sp>
      <p:sp>
        <p:nvSpPr>
          <p:cNvPr id="7" name="Rectangle 6"/>
          <p:cNvSpPr/>
          <p:nvPr/>
        </p:nvSpPr>
        <p:spPr>
          <a:xfrm>
            <a:off x="2380343" y="1074449"/>
            <a:ext cx="7707085" cy="646331"/>
          </a:xfrm>
          <a:prstGeom prst="rect">
            <a:avLst/>
          </a:prstGeom>
        </p:spPr>
        <p:txBody>
          <a:bodyPr wrap="square">
            <a:spAutoFit/>
          </a:bodyPr>
          <a:lstStyle/>
          <a:p>
            <a:pPr algn="ctr"/>
            <a:r>
              <a:rPr lang="en-US" sz="3600" b="1" dirty="0">
                <a:latin typeface="Perpetua Titling MT" panose="02020502060505020804" pitchFamily="18" charset="0"/>
              </a:rPr>
              <a:t>BWV Concerns</a:t>
            </a:r>
          </a:p>
        </p:txBody>
      </p:sp>
    </p:spTree>
    <p:extLst>
      <p:ext uri="{BB962C8B-B14F-4D97-AF65-F5344CB8AC3E}">
        <p14:creationId xmlns:p14="http://schemas.microsoft.com/office/powerpoint/2010/main" val="2068903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solidFill>
            <a:srgbClr val="9BAEB3">
              <a:alpha val="70000"/>
            </a:srgbClr>
          </a:solidFill>
        </p:spPr>
        <p:txBody>
          <a:bodyPr/>
          <a:lstStyle/>
          <a:p>
            <a:fld id="{95727433-063D-47FE-B827-8EE147D0ED71}" type="slidenum">
              <a:rPr lang="en-US" smtClean="0"/>
              <a:t>27</a:t>
            </a:fld>
            <a:endParaRPr lang="en-US" dirty="0"/>
          </a:p>
        </p:txBody>
      </p:sp>
      <p:sp>
        <p:nvSpPr>
          <p:cNvPr id="4" name="Content Placeholder 2">
            <a:extLst>
              <a:ext uri="{FF2B5EF4-FFF2-40B4-BE49-F238E27FC236}">
                <a16:creationId xmlns:a16="http://schemas.microsoft.com/office/drawing/2014/main" id="{F836AA3F-215B-409C-AB42-CC6B14AA09EE}"/>
              </a:ext>
            </a:extLst>
          </p:cNvPr>
          <p:cNvSpPr txBox="1">
            <a:spLocks/>
          </p:cNvSpPr>
          <p:nvPr/>
        </p:nvSpPr>
        <p:spPr>
          <a:xfrm>
            <a:off x="1865085" y="1701121"/>
            <a:ext cx="8670925" cy="475047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nSpc>
                <a:spcPct val="90000"/>
              </a:lnSpc>
              <a:buClr>
                <a:schemeClr val="accent2">
                  <a:lumMod val="50000"/>
                </a:schemeClr>
              </a:buClr>
            </a:pPr>
            <a:r>
              <a:rPr lang="en-US" sz="2000" b="1" dirty="0" smtClean="0">
                <a:latin typeface="Garamond" panose="02020404030301010803" pitchFamily="18" charset="0"/>
              </a:rPr>
              <a:t>Retention policies from the beginning are a necessity.</a:t>
            </a:r>
          </a:p>
          <a:p>
            <a:pPr>
              <a:lnSpc>
                <a:spcPct val="90000"/>
              </a:lnSpc>
              <a:buClr>
                <a:schemeClr val="accent2">
                  <a:lumMod val="50000"/>
                </a:schemeClr>
              </a:buClr>
            </a:pPr>
            <a:r>
              <a:rPr lang="en-US" sz="2000" b="1" dirty="0">
                <a:latin typeface="Garamond" panose="02020404030301010803" pitchFamily="18" charset="0"/>
              </a:rPr>
              <a:t>BWV can be set to record after camera is off as part of the cache.</a:t>
            </a:r>
          </a:p>
          <a:p>
            <a:pPr>
              <a:lnSpc>
                <a:spcPct val="90000"/>
              </a:lnSpc>
              <a:buClr>
                <a:schemeClr val="accent2">
                  <a:lumMod val="50000"/>
                </a:schemeClr>
              </a:buClr>
            </a:pPr>
            <a:r>
              <a:rPr lang="en-US" sz="2000" b="1" dirty="0" smtClean="0">
                <a:latin typeface="Garamond" panose="02020404030301010803" pitchFamily="18" charset="0"/>
              </a:rPr>
              <a:t>Know going in that your volume of requests will increase exponentially.</a:t>
            </a:r>
          </a:p>
          <a:p>
            <a:pPr lvl="1">
              <a:lnSpc>
                <a:spcPct val="90000"/>
              </a:lnSpc>
              <a:spcBef>
                <a:spcPts val="300"/>
              </a:spcBef>
              <a:buClr>
                <a:schemeClr val="accent2">
                  <a:lumMod val="50000"/>
                </a:schemeClr>
              </a:buClr>
            </a:pPr>
            <a:r>
              <a:rPr lang="en-US" sz="2000" b="1" dirty="0" smtClean="0">
                <a:latin typeface="Garamond" panose="02020404030301010803" pitchFamily="18" charset="0"/>
              </a:rPr>
              <a:t>SPD experience: began with 1 video specialists for both ICV and BWV requests. Now up to 3. </a:t>
            </a:r>
          </a:p>
          <a:p>
            <a:pPr lvl="1">
              <a:lnSpc>
                <a:spcPct val="90000"/>
              </a:lnSpc>
              <a:spcBef>
                <a:spcPts val="300"/>
              </a:spcBef>
              <a:buClr>
                <a:schemeClr val="accent2">
                  <a:lumMod val="50000"/>
                </a:schemeClr>
              </a:buClr>
            </a:pPr>
            <a:r>
              <a:rPr lang="en-US" sz="2000" b="1" dirty="0" smtClean="0">
                <a:latin typeface="Garamond" panose="02020404030301010803" pitchFamily="18" charset="0"/>
              </a:rPr>
              <a:t>2016: before BWV - 5,884 requests.</a:t>
            </a:r>
          </a:p>
          <a:p>
            <a:pPr lvl="1">
              <a:lnSpc>
                <a:spcPct val="90000"/>
              </a:lnSpc>
              <a:spcBef>
                <a:spcPts val="300"/>
              </a:spcBef>
              <a:buClr>
                <a:schemeClr val="accent2">
                  <a:lumMod val="50000"/>
                </a:schemeClr>
              </a:buClr>
            </a:pPr>
            <a:r>
              <a:rPr lang="en-US" sz="2000" b="1" dirty="0" smtClean="0">
                <a:latin typeface="Garamond" panose="02020404030301010803" pitchFamily="18" charset="0"/>
              </a:rPr>
              <a:t>2017: BWV mid-year - 6,236 requests.</a:t>
            </a:r>
          </a:p>
          <a:p>
            <a:pPr lvl="1">
              <a:lnSpc>
                <a:spcPct val="90000"/>
              </a:lnSpc>
              <a:spcBef>
                <a:spcPts val="300"/>
              </a:spcBef>
              <a:buClr>
                <a:schemeClr val="accent2">
                  <a:lumMod val="50000"/>
                </a:schemeClr>
              </a:buClr>
            </a:pPr>
            <a:r>
              <a:rPr lang="en-US" sz="2000" b="1" dirty="0" smtClean="0">
                <a:latin typeface="Garamond" panose="02020404030301010803" pitchFamily="18" charset="0"/>
              </a:rPr>
              <a:t>2021: last year - 9,620 requests.</a:t>
            </a:r>
          </a:p>
          <a:p>
            <a:pPr lvl="1">
              <a:lnSpc>
                <a:spcPct val="90000"/>
              </a:lnSpc>
              <a:spcBef>
                <a:spcPts val="300"/>
              </a:spcBef>
              <a:buClr>
                <a:schemeClr val="accent2">
                  <a:lumMod val="50000"/>
                </a:schemeClr>
              </a:buClr>
            </a:pPr>
            <a:r>
              <a:rPr lang="en-US" sz="2000" b="1" dirty="0" smtClean="0">
                <a:latin typeface="Garamond" panose="02020404030301010803" pitchFamily="18" charset="0"/>
              </a:rPr>
              <a:t>Increase not due entirely to BWV, but the volume and complexity of requests increased with the BWV roll out. </a:t>
            </a:r>
          </a:p>
          <a:p>
            <a:pPr>
              <a:lnSpc>
                <a:spcPct val="90000"/>
              </a:lnSpc>
              <a:buClr>
                <a:schemeClr val="accent2">
                  <a:lumMod val="50000"/>
                </a:schemeClr>
              </a:buClr>
            </a:pPr>
            <a:r>
              <a:rPr lang="en-US" sz="2000" b="1" dirty="0" smtClean="0">
                <a:latin typeface="Garamond" panose="02020404030301010803" pitchFamily="18" charset="0"/>
              </a:rPr>
              <a:t>Other departments within your jurisdiction may end up with your records.</a:t>
            </a:r>
          </a:p>
          <a:p>
            <a:pPr lvl="0"/>
            <a:r>
              <a:rPr lang="en-US" sz="2000" b="1" dirty="0">
                <a:latin typeface="Garamond" panose="02020404030301010803" pitchFamily="18" charset="0"/>
              </a:rPr>
              <a:t>Developed strategy to </a:t>
            </a:r>
            <a:r>
              <a:rPr lang="en-US" sz="2000" b="1" dirty="0" err="1">
                <a:latin typeface="Garamond" panose="02020404030301010803" pitchFamily="18" charset="0"/>
              </a:rPr>
              <a:t>overredact</a:t>
            </a:r>
            <a:r>
              <a:rPr lang="en-US" sz="2000" b="1" dirty="0">
                <a:latin typeface="Garamond" panose="02020404030301010803" pitchFamily="18" charset="0"/>
              </a:rPr>
              <a:t> videos and post publicly to lessen need for public to submit </a:t>
            </a:r>
            <a:r>
              <a:rPr lang="en-US" sz="2000" b="1" dirty="0" smtClean="0">
                <a:latin typeface="Garamond" panose="02020404030301010803" pitchFamily="18" charset="0"/>
              </a:rPr>
              <a:t>PDRs.</a:t>
            </a:r>
            <a:endParaRPr lang="en-US" sz="2000" b="1" dirty="0">
              <a:latin typeface="Garamond" panose="02020404030301010803" pitchFamily="18" charset="0"/>
            </a:endParaRPr>
          </a:p>
          <a:p>
            <a:pPr lvl="0"/>
            <a:r>
              <a:rPr lang="en-US" sz="2000" b="1" dirty="0">
                <a:latin typeface="Garamond" panose="02020404030301010803" pitchFamily="18" charset="0"/>
              </a:rPr>
              <a:t>Work with requestors to explain graphic nature of </a:t>
            </a:r>
            <a:r>
              <a:rPr lang="en-US" sz="2000" b="1" dirty="0" smtClean="0">
                <a:latin typeface="Garamond" panose="02020404030301010803" pitchFamily="18" charset="0"/>
              </a:rPr>
              <a:t>recordings.</a:t>
            </a:r>
            <a:endParaRPr lang="en-US" sz="2000" b="1" dirty="0">
              <a:latin typeface="Garamond" panose="02020404030301010803" pitchFamily="18" charset="0"/>
            </a:endParaRPr>
          </a:p>
          <a:p>
            <a:pPr>
              <a:lnSpc>
                <a:spcPct val="90000"/>
              </a:lnSpc>
              <a:buClr>
                <a:schemeClr val="accent2">
                  <a:lumMod val="50000"/>
                </a:schemeClr>
              </a:buClr>
            </a:pPr>
            <a:endParaRPr lang="en-US" sz="2000" dirty="0" smtClean="0">
              <a:latin typeface="Garamond" panose="02020404030301010803" pitchFamily="18" charset="0"/>
            </a:endParaRPr>
          </a:p>
        </p:txBody>
      </p:sp>
      <p:sp>
        <p:nvSpPr>
          <p:cNvPr id="5" name="Title 1">
            <a:extLst>
              <a:ext uri="{FF2B5EF4-FFF2-40B4-BE49-F238E27FC236}">
                <a16:creationId xmlns:a16="http://schemas.microsoft.com/office/drawing/2014/main" id="{54F9AFC5-43C8-451D-8898-227EA41B26D5}"/>
              </a:ext>
            </a:extLst>
          </p:cNvPr>
          <p:cNvSpPr txBox="1">
            <a:spLocks/>
          </p:cNvSpPr>
          <p:nvPr/>
        </p:nvSpPr>
        <p:spPr bwMode="black">
          <a:xfrm>
            <a:off x="1865085" y="290286"/>
            <a:ext cx="8670925" cy="1187450"/>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lvl1pPr algn="ctr" defTabSz="914400">
              <a:lnSpc>
                <a:spcPct val="90000"/>
              </a:lnSpc>
              <a:spcBef>
                <a:spcPct val="0"/>
              </a:spcBef>
              <a:buNone/>
              <a:defRPr sz="4000" b="1" cap="all" spc="200" baseline="0">
                <a:solidFill>
                  <a:schemeClr val="bg1"/>
                </a:solidFill>
                <a:latin typeface="Perpetua Titling MT" panose="02020502060505020804" pitchFamily="18" charset="0"/>
                <a:ea typeface="+mj-ea"/>
                <a:cs typeface="+mj-cs"/>
              </a:defRPr>
            </a:lvl1pPr>
          </a:lstStyle>
          <a:p>
            <a:r>
              <a:rPr lang="en-US"/>
              <a:t>Lessons Learned</a:t>
            </a:r>
          </a:p>
        </p:txBody>
      </p:sp>
    </p:spTree>
    <p:extLst>
      <p:ext uri="{BB962C8B-B14F-4D97-AF65-F5344CB8AC3E}">
        <p14:creationId xmlns:p14="http://schemas.microsoft.com/office/powerpoint/2010/main" val="3472211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50092-9A02-468C-A9EC-9725D6EC2A4A}"/>
              </a:ext>
            </a:extLst>
          </p:cNvPr>
          <p:cNvSpPr>
            <a:spLocks noGrp="1"/>
          </p:cNvSpPr>
          <p:nvPr>
            <p:ph type="title"/>
          </p:nvPr>
        </p:nvSpPr>
        <p:spPr>
          <a:xfrm>
            <a:off x="644056" y="348865"/>
            <a:ext cx="10920295" cy="1305764"/>
          </a:xfr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p>
            <a:r>
              <a:rPr lang="en-US" sz="4000" b="1" dirty="0" smtClean="0">
                <a:solidFill>
                  <a:schemeClr val="bg1"/>
                </a:solidFill>
                <a:latin typeface="Perpetua Titling MT" panose="02020502060505020804" pitchFamily="18" charset="0"/>
              </a:rPr>
              <a:t>BWC Recordings </a:t>
            </a:r>
            <a:r>
              <a:rPr lang="en-US" sz="4000" b="1" dirty="0">
                <a:solidFill>
                  <a:schemeClr val="bg1"/>
                </a:solidFill>
                <a:latin typeface="Perpetua Titling MT" panose="02020502060505020804" pitchFamily="18" charset="0"/>
              </a:rPr>
              <a:t>– </a:t>
            </a:r>
            <a:r>
              <a:rPr lang="en-US" sz="4000" b="1" dirty="0" smtClean="0">
                <a:solidFill>
                  <a:schemeClr val="bg1"/>
                </a:solidFill>
                <a:latin typeface="Perpetua Titling MT" panose="02020502060505020804" pitchFamily="18" charset="0"/>
              </a:rPr>
              <a:t>Recap</a:t>
            </a:r>
            <a:endParaRPr lang="en-US" sz="4000" b="1" dirty="0">
              <a:solidFill>
                <a:schemeClr val="bg1"/>
              </a:solidFill>
              <a:latin typeface="Perpetua Titling MT" panose="02020502060505020804" pitchFamily="18" charset="0"/>
            </a:endParaRPr>
          </a:p>
        </p:txBody>
      </p:sp>
      <p:graphicFrame>
        <p:nvGraphicFramePr>
          <p:cNvPr id="5" name="Content Placeholder 2">
            <a:extLst>
              <a:ext uri="{FF2B5EF4-FFF2-40B4-BE49-F238E27FC236}">
                <a16:creationId xmlns:a16="http://schemas.microsoft.com/office/drawing/2014/main" id="{0FB33DFB-F1C1-D551-983F-3DDA308AA59F}"/>
              </a:ext>
            </a:extLst>
          </p:cNvPr>
          <p:cNvGraphicFramePr>
            <a:graphicFrameLocks noGrp="1"/>
          </p:cNvGraphicFramePr>
          <p:nvPr>
            <p:ph idx="1"/>
            <p:extLst>
              <p:ext uri="{D42A27DB-BD31-4B8C-83A1-F6EECF244321}">
                <p14:modId xmlns:p14="http://schemas.microsoft.com/office/powerpoint/2010/main" val="303997884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273767C7-4F4A-4D1E-9F60-A5836952229A}"/>
              </a:ext>
            </a:extLst>
          </p:cNvPr>
          <p:cNvSpPr>
            <a:spLocks noGrp="1"/>
          </p:cNvSpPr>
          <p:nvPr>
            <p:ph type="sldNum" sz="quarter" idx="12"/>
          </p:nvPr>
        </p:nvSpPr>
        <p:spPr/>
        <p:txBody>
          <a:bodyPr/>
          <a:lstStyle/>
          <a:p>
            <a:fld id="{95727433-063D-47FE-B827-8EE147D0ED71}" type="slidenum">
              <a:rPr lang="en-US" smtClean="0"/>
              <a:t>28</a:t>
            </a:fld>
            <a:endParaRPr lang="en-US"/>
          </a:p>
        </p:txBody>
      </p:sp>
    </p:spTree>
    <p:extLst>
      <p:ext uri="{BB962C8B-B14F-4D97-AF65-F5344CB8AC3E}">
        <p14:creationId xmlns:p14="http://schemas.microsoft.com/office/powerpoint/2010/main" val="220432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F393A-FA4E-4E0B-9A33-36AE8B425A14}"/>
              </a:ext>
            </a:extLst>
          </p:cNvPr>
          <p:cNvSpPr>
            <a:spLocks noGrp="1"/>
          </p:cNvSpPr>
          <p:nvPr>
            <p:ph type="title"/>
          </p:nvPr>
        </p:nvSpPr>
        <p:spPr>
          <a:solidFill>
            <a:srgbClr val="FFFFFF"/>
          </a:solidFill>
          <a:ln w="152400" cap="sq" cmpd="dbl">
            <a:solidFill>
              <a:schemeClr val="bg1"/>
            </a:solidFill>
            <a:miter lim="800000"/>
          </a:ln>
        </p:spPr>
        <p:txBody>
          <a:bodyPr vert="horz" lIns="182880" tIns="182880" rIns="182880" bIns="182880" rtlCol="0" anchor="ctr" anchorCtr="1">
            <a:normAutofit/>
          </a:bodyPr>
          <a:lstStyle/>
          <a:p>
            <a:r>
              <a:rPr lang="en-US" sz="4000" b="1" dirty="0">
                <a:latin typeface="Perpetua Titling MT" panose="02020502060505020804" pitchFamily="18" charset="0"/>
              </a:rPr>
              <a:t>Disclaimer</a:t>
            </a:r>
          </a:p>
        </p:txBody>
      </p:sp>
      <p:sp>
        <p:nvSpPr>
          <p:cNvPr id="4" name="Slide Number Placeholder 3">
            <a:extLst>
              <a:ext uri="{FF2B5EF4-FFF2-40B4-BE49-F238E27FC236}">
                <a16:creationId xmlns:a16="http://schemas.microsoft.com/office/drawing/2014/main" id="{9228EA08-8E5E-4E43-AEBB-7EC413924698}"/>
              </a:ext>
            </a:extLst>
          </p:cNvPr>
          <p:cNvSpPr>
            <a:spLocks noGrp="1"/>
          </p:cNvSpPr>
          <p:nvPr>
            <p:ph type="sldNum" sz="quarter" idx="12"/>
          </p:nvPr>
        </p:nvSpPr>
        <p:spPr/>
        <p:txBody>
          <a:bodyPr/>
          <a:lstStyle/>
          <a:p>
            <a:fld id="{95727433-063D-47FE-B827-8EE147D0ED71}" type="slidenum">
              <a:rPr lang="en-US" smtClean="0"/>
              <a:t>3</a:t>
            </a:fld>
            <a:endParaRPr lang="en-US"/>
          </a:p>
        </p:txBody>
      </p:sp>
      <p:sp>
        <p:nvSpPr>
          <p:cNvPr id="3" name="Content Placeholder 2">
            <a:extLst>
              <a:ext uri="{FF2B5EF4-FFF2-40B4-BE49-F238E27FC236}">
                <a16:creationId xmlns:a16="http://schemas.microsoft.com/office/drawing/2014/main" id="{5166DF3E-A8A2-4ED3-9FA8-2D1E995DF9F0}"/>
              </a:ext>
            </a:extLst>
          </p:cNvPr>
          <p:cNvSpPr>
            <a:spLocks noGrp="1"/>
          </p:cNvSpPr>
          <p:nvPr>
            <p:ph type="body" sz="half" idx="4294967295"/>
          </p:nvPr>
        </p:nvSpPr>
        <p:spPr>
          <a:xfrm>
            <a:off x="6522131" y="518206"/>
            <a:ext cx="5307012" cy="5908675"/>
          </a:xfrm>
        </p:spPr>
        <p:txBody>
          <a:bodyPr>
            <a:normAutofit/>
          </a:bodyPr>
          <a:lstStyle/>
          <a:p>
            <a:pPr algn="l">
              <a:lnSpc>
                <a:spcPct val="90000"/>
              </a:lnSpc>
              <a:spcBef>
                <a:spcPts val="700"/>
              </a:spcBef>
              <a:buClr>
                <a:srgbClr val="202D46"/>
              </a:buClr>
              <a:buSzPct val="100000"/>
              <a:defRPr/>
            </a:pPr>
            <a:r>
              <a:rPr lang="en-US" sz="2200" b="1" dirty="0">
                <a:solidFill>
                  <a:srgbClr val="404040"/>
                </a:solidFill>
                <a:latin typeface="Garamond" panose="02020404030301010803" pitchFamily="18" charset="0"/>
              </a:rPr>
              <a:t>This presentation is educational only and is not legal advice or a legal opinion. The PRA changes over time. Later court decisions or changes in statutes can impact the PRA and an agency’s obligations.</a:t>
            </a:r>
          </a:p>
          <a:p>
            <a:pPr algn="l">
              <a:lnSpc>
                <a:spcPct val="90000"/>
              </a:lnSpc>
              <a:spcBef>
                <a:spcPts val="1800"/>
              </a:spcBef>
              <a:buClr>
                <a:srgbClr val="202D46"/>
              </a:buClr>
              <a:buSzPct val="100000"/>
              <a:defRPr/>
            </a:pPr>
            <a:r>
              <a:rPr lang="en-US" sz="2200" b="1" dirty="0">
                <a:solidFill>
                  <a:srgbClr val="404040"/>
                </a:solidFill>
                <a:latin typeface="Garamond" panose="02020404030301010803" pitchFamily="18" charset="0"/>
              </a:rPr>
              <a:t>Materials provided are for reference purpose to assist you in developing and managing PRA requests for body worn camera recordings. </a:t>
            </a:r>
          </a:p>
          <a:p>
            <a:pPr algn="l">
              <a:lnSpc>
                <a:spcPct val="90000"/>
              </a:lnSpc>
              <a:spcBef>
                <a:spcPts val="1800"/>
              </a:spcBef>
              <a:buClr>
                <a:srgbClr val="202D46"/>
              </a:buClr>
              <a:buSzPct val="100000"/>
              <a:defRPr/>
            </a:pPr>
            <a:r>
              <a:rPr lang="en-US" sz="2200" b="1" dirty="0">
                <a:solidFill>
                  <a:srgbClr val="404040"/>
                </a:solidFill>
                <a:latin typeface="Garamond" panose="02020404030301010803" pitchFamily="18" charset="0"/>
              </a:rPr>
              <a:t>Opinions and thoughts shared today are not necessarily the views of the City of Seattle or </a:t>
            </a:r>
            <a:r>
              <a:rPr lang="en-US" sz="2200" b="1" dirty="0" smtClean="0">
                <a:solidFill>
                  <a:srgbClr val="404040"/>
                </a:solidFill>
                <a:latin typeface="Garamond" panose="02020404030301010803" pitchFamily="18" charset="0"/>
              </a:rPr>
              <a:t>the Attorney General’s Office.</a:t>
            </a:r>
            <a:endParaRPr lang="en-US" sz="2200" b="1" dirty="0">
              <a:solidFill>
                <a:srgbClr val="404040"/>
              </a:solidFill>
              <a:latin typeface="Garamond" panose="02020404030301010803" pitchFamily="18" charset="0"/>
            </a:endParaRPr>
          </a:p>
          <a:p>
            <a:pPr algn="l">
              <a:lnSpc>
                <a:spcPct val="90000"/>
              </a:lnSpc>
              <a:spcBef>
                <a:spcPts val="1800"/>
              </a:spcBef>
              <a:buClr>
                <a:srgbClr val="202D46"/>
              </a:buClr>
              <a:buSzPct val="100000"/>
              <a:defRPr/>
            </a:pPr>
            <a:r>
              <a:rPr lang="en-US" sz="2200" b="1" dirty="0">
                <a:solidFill>
                  <a:srgbClr val="404040"/>
                </a:solidFill>
                <a:latin typeface="Garamond" panose="02020404030301010803" pitchFamily="18" charset="0"/>
              </a:rPr>
              <a:t>Seek legal advice from your department’s attorney. </a:t>
            </a:r>
          </a:p>
          <a:p>
            <a:pPr algn="l">
              <a:lnSpc>
                <a:spcPct val="90000"/>
              </a:lnSpc>
            </a:pPr>
            <a:endParaRPr lang="en-US" dirty="0">
              <a:solidFill>
                <a:srgbClr val="404040"/>
              </a:solidFill>
            </a:endParaRPr>
          </a:p>
        </p:txBody>
      </p:sp>
    </p:spTree>
    <p:extLst>
      <p:ext uri="{BB962C8B-B14F-4D97-AF65-F5344CB8AC3E}">
        <p14:creationId xmlns:p14="http://schemas.microsoft.com/office/powerpoint/2010/main" val="13036730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92000">
              <a:schemeClr val="accent6">
                <a:lumMod val="20000"/>
                <a:lumOff val="8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7000">
                <a:srgbClr val="9AA3A5"/>
              </a:gs>
              <a:gs pos="57000">
                <a:schemeClr val="accent2">
                  <a:lumMod val="50000"/>
                </a:schemeClr>
              </a:gs>
              <a:gs pos="100000">
                <a:schemeClr val="accent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solidFill>
            <a:srgbClr val="9BAEB3"/>
          </a:solidFill>
        </p:spPr>
        <p:txBody>
          <a:bodyPr/>
          <a:lstStyle/>
          <a:p>
            <a:fld id="{95727433-063D-47FE-B827-8EE147D0ED71}" type="slidenum">
              <a:rPr lang="en-US" smtClean="0"/>
              <a:t>4</a:t>
            </a:fld>
            <a:endParaRPr lang="en-US"/>
          </a:p>
        </p:txBody>
      </p:sp>
      <p:sp>
        <p:nvSpPr>
          <p:cNvPr id="5" name="Title 1">
            <a:extLst>
              <a:ext uri="{FF2B5EF4-FFF2-40B4-BE49-F238E27FC236}">
                <a16:creationId xmlns:a16="http://schemas.microsoft.com/office/drawing/2014/main" id="{125C78EF-720F-4D33-8378-5A7A9541206D}"/>
              </a:ext>
            </a:extLst>
          </p:cNvPr>
          <p:cNvSpPr txBox="1">
            <a:spLocks/>
          </p:cNvSpPr>
          <p:nvPr/>
        </p:nvSpPr>
        <p:spPr>
          <a:xfrm>
            <a:off x="624113" y="459089"/>
            <a:ext cx="11132457" cy="1440394"/>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lvl1pPr algn="ctr" defTabSz="914400">
              <a:lnSpc>
                <a:spcPct val="90000"/>
              </a:lnSpc>
              <a:spcBef>
                <a:spcPct val="0"/>
              </a:spcBef>
              <a:buNone/>
              <a:defRPr sz="4000" b="1" cap="all" spc="200" baseline="0">
                <a:solidFill>
                  <a:schemeClr val="bg1"/>
                </a:solidFill>
                <a:latin typeface="Perpetua Titling MT" panose="02020502060505020804" pitchFamily="18" charset="0"/>
                <a:ea typeface="+mj-ea"/>
                <a:cs typeface="+mj-cs"/>
              </a:defRPr>
            </a:lvl1pPr>
          </a:lstStyle>
          <a:p>
            <a:r>
              <a:rPr lang="en-US" dirty="0"/>
              <a:t>Body Worn Camera Recordings</a:t>
            </a:r>
          </a:p>
        </p:txBody>
      </p:sp>
      <p:sp>
        <p:nvSpPr>
          <p:cNvPr id="6" name="Content Placeholder 2">
            <a:extLst>
              <a:ext uri="{FF2B5EF4-FFF2-40B4-BE49-F238E27FC236}">
                <a16:creationId xmlns:a16="http://schemas.microsoft.com/office/drawing/2014/main" id="{16FBA817-5CB4-4846-BD49-E4DE0B662698}"/>
              </a:ext>
            </a:extLst>
          </p:cNvPr>
          <p:cNvSpPr txBox="1">
            <a:spLocks/>
          </p:cNvSpPr>
          <p:nvPr/>
        </p:nvSpPr>
        <p:spPr>
          <a:xfrm>
            <a:off x="783771" y="2133601"/>
            <a:ext cx="10609943" cy="4426856"/>
          </a:xfrm>
          <a:prstGeom prst="rect">
            <a:avLst/>
          </a:prstGeom>
        </p:spPr>
        <p:txBody>
          <a:bodyPr anchor="ctr">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Font typeface="Arial" panose="020B0604020202020204" pitchFamily="34" charset="0"/>
              <a:buNone/>
            </a:pPr>
            <a:r>
              <a:rPr lang="en-US" sz="3600" b="1" dirty="0" smtClean="0">
                <a:solidFill>
                  <a:schemeClr val="bg1"/>
                </a:solidFill>
                <a:latin typeface="Garamond" panose="02020404030301010803" pitchFamily="18" charset="0"/>
              </a:rPr>
              <a:t>What are they?</a:t>
            </a:r>
          </a:p>
          <a:p>
            <a:pPr marL="0" indent="0" algn="ctr">
              <a:spcBef>
                <a:spcPts val="600"/>
              </a:spcBef>
              <a:buFont typeface="Arial" panose="020B0604020202020204" pitchFamily="34" charset="0"/>
              <a:buNone/>
            </a:pPr>
            <a:r>
              <a:rPr lang="en-US" sz="3200" dirty="0" smtClean="0">
                <a:solidFill>
                  <a:schemeClr val="bg1"/>
                </a:solidFill>
                <a:latin typeface="Garamond" panose="02020404030301010803" pitchFamily="18" charset="0"/>
              </a:rPr>
              <a:t>The video (images) captured from the body worn cameras.</a:t>
            </a:r>
          </a:p>
          <a:p>
            <a:pPr marL="0" indent="0" algn="ctr">
              <a:spcBef>
                <a:spcPts val="600"/>
              </a:spcBef>
              <a:spcAft>
                <a:spcPts val="1200"/>
              </a:spcAft>
              <a:buFont typeface="Arial" panose="020B0604020202020204" pitchFamily="34" charset="0"/>
              <a:buNone/>
            </a:pPr>
            <a:r>
              <a:rPr lang="en-US" sz="3200" dirty="0" smtClean="0">
                <a:solidFill>
                  <a:schemeClr val="bg1"/>
                </a:solidFill>
                <a:latin typeface="Garamond" panose="02020404030301010803" pitchFamily="18" charset="0"/>
              </a:rPr>
              <a:t>Sound recordings made by a body worn camera.</a:t>
            </a:r>
          </a:p>
          <a:p>
            <a:pPr marL="0" indent="0" algn="ctr">
              <a:spcBef>
                <a:spcPts val="1800"/>
              </a:spcBef>
              <a:buFont typeface="Arial" panose="020B0604020202020204" pitchFamily="34" charset="0"/>
              <a:buNone/>
            </a:pPr>
            <a:r>
              <a:rPr lang="en-US" sz="3600" b="1" dirty="0" smtClean="0">
                <a:solidFill>
                  <a:schemeClr val="bg1"/>
                </a:solidFill>
                <a:latin typeface="Garamond" panose="02020404030301010803" pitchFamily="18" charset="0"/>
              </a:rPr>
              <a:t>How do officers use them?</a:t>
            </a:r>
          </a:p>
          <a:p>
            <a:pPr marL="0" indent="0" algn="ctr">
              <a:lnSpc>
                <a:spcPct val="90000"/>
              </a:lnSpc>
              <a:spcBef>
                <a:spcPts val="600"/>
              </a:spcBef>
              <a:buFont typeface="Arial" panose="020B0604020202020204" pitchFamily="34" charset="0"/>
              <a:buNone/>
            </a:pPr>
            <a:r>
              <a:rPr lang="en-US" sz="3200" dirty="0" smtClean="0">
                <a:solidFill>
                  <a:schemeClr val="bg1"/>
                </a:solidFill>
                <a:latin typeface="Garamond" panose="02020404030301010803" pitchFamily="18" charset="0"/>
              </a:rPr>
              <a:t>Body Worn Cameras (BWC) must be attached to the uniform of a law enforcement or corrections officer while in the course of their official duties. </a:t>
            </a:r>
            <a:endParaRPr lang="en-US" sz="32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576132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524837-F87B-4EBC-AD92-E2A3709D90EB}"/>
              </a:ext>
            </a:extLst>
          </p:cNvPr>
          <p:cNvSpPr>
            <a:spLocks noGrp="1"/>
          </p:cNvSpPr>
          <p:nvPr>
            <p:ph idx="1"/>
          </p:nvPr>
        </p:nvSpPr>
        <p:spPr>
          <a:xfrm>
            <a:off x="6545943" y="804672"/>
            <a:ext cx="5326743" cy="5248656"/>
          </a:xfrm>
        </p:spPr>
        <p:txBody>
          <a:bodyPr anchor="ctr">
            <a:normAutofit/>
          </a:bodyPr>
          <a:lstStyle/>
          <a:p>
            <a:pPr>
              <a:buClr>
                <a:schemeClr val="accent2">
                  <a:lumMod val="50000"/>
                </a:schemeClr>
              </a:buClr>
            </a:pPr>
            <a:r>
              <a:rPr lang="en-US" sz="2800" b="1" dirty="0">
                <a:latin typeface="Garamond" panose="02020404030301010803" pitchFamily="18" charset="0"/>
              </a:rPr>
              <a:t>Specific request </a:t>
            </a:r>
            <a:r>
              <a:rPr lang="en-US" sz="2800" b="1" dirty="0" smtClean="0">
                <a:latin typeface="Garamond" panose="02020404030301010803" pitchFamily="18" charset="0"/>
              </a:rPr>
              <a:t>requirements.</a:t>
            </a:r>
            <a:endParaRPr lang="en-US" sz="2800" b="1" dirty="0">
              <a:latin typeface="Garamond" panose="02020404030301010803" pitchFamily="18" charset="0"/>
            </a:endParaRPr>
          </a:p>
          <a:p>
            <a:pPr>
              <a:buClr>
                <a:schemeClr val="accent2">
                  <a:lumMod val="50000"/>
                </a:schemeClr>
              </a:buClr>
            </a:pPr>
            <a:r>
              <a:rPr lang="en-US" sz="2800" b="1" dirty="0">
                <a:latin typeface="Garamond" panose="02020404030301010803" pitchFamily="18" charset="0"/>
              </a:rPr>
              <a:t>May recoup redaction fees – from certain </a:t>
            </a:r>
            <a:r>
              <a:rPr lang="en-US" sz="2800" b="1" dirty="0" smtClean="0">
                <a:latin typeface="Garamond" panose="02020404030301010803" pitchFamily="18" charset="0"/>
              </a:rPr>
              <a:t>requestors.</a:t>
            </a:r>
            <a:endParaRPr lang="en-US" sz="2800" b="1" dirty="0">
              <a:latin typeface="Garamond" panose="02020404030301010803" pitchFamily="18" charset="0"/>
            </a:endParaRPr>
          </a:p>
          <a:p>
            <a:pPr>
              <a:buClr>
                <a:schemeClr val="accent2">
                  <a:lumMod val="50000"/>
                </a:schemeClr>
              </a:buClr>
            </a:pPr>
            <a:r>
              <a:rPr lang="en-US" sz="2800" b="1" dirty="0">
                <a:latin typeface="Garamond" panose="02020404030301010803" pitchFamily="18" charset="0"/>
              </a:rPr>
              <a:t>Rebuttable presumptions of “highly offensive” </a:t>
            </a:r>
            <a:r>
              <a:rPr lang="en-US" sz="2800" b="1" dirty="0" smtClean="0">
                <a:latin typeface="Garamond" panose="02020404030301010803" pitchFamily="18" charset="0"/>
              </a:rPr>
              <a:t>depictions.</a:t>
            </a:r>
            <a:endParaRPr lang="en-US" sz="2800" b="1" dirty="0">
              <a:latin typeface="Garamond" panose="02020404030301010803" pitchFamily="18" charset="0"/>
            </a:endParaRPr>
          </a:p>
          <a:p>
            <a:pPr>
              <a:buClr>
                <a:schemeClr val="accent2">
                  <a:lumMod val="50000"/>
                </a:schemeClr>
              </a:buClr>
            </a:pPr>
            <a:r>
              <a:rPr lang="en-US" sz="2800" b="1" dirty="0">
                <a:latin typeface="Garamond" panose="02020404030301010803" pitchFamily="18" charset="0"/>
              </a:rPr>
              <a:t>“Bad faith” or “gross negligence” required for </a:t>
            </a:r>
            <a:r>
              <a:rPr lang="en-US" sz="2800" b="1" dirty="0" smtClean="0">
                <a:latin typeface="Garamond" panose="02020404030301010803" pitchFamily="18" charset="0"/>
              </a:rPr>
              <a:t>penalties.</a:t>
            </a:r>
            <a:endParaRPr lang="en-US" sz="2800" b="1" dirty="0">
              <a:latin typeface="Garamond" panose="02020404030301010803" pitchFamily="18" charset="0"/>
            </a:endParaRPr>
          </a:p>
          <a:p>
            <a:endParaRPr lang="en-US" sz="2000" dirty="0"/>
          </a:p>
        </p:txBody>
      </p:sp>
      <p:sp>
        <p:nvSpPr>
          <p:cNvPr id="5" name="Text Placeholder 4"/>
          <p:cNvSpPr>
            <a:spLocks noGrp="1"/>
          </p:cNvSpPr>
          <p:nvPr>
            <p:ph type="body" sz="half" idx="2"/>
          </p:nvPr>
        </p:nvSpPr>
        <p:spPr>
          <a:xfrm>
            <a:off x="1137340" y="1494971"/>
            <a:ext cx="3794760" cy="3868057"/>
          </a:xfrm>
          <a:solidFill>
            <a:srgbClr val="FFFFFF"/>
          </a:solidFill>
          <a:ln w="152400" cap="sq" cmpd="dbl">
            <a:solidFill>
              <a:schemeClr val="bg1"/>
            </a:solidFill>
            <a:miter lim="800000"/>
          </a:ln>
        </p:spPr>
        <p:txBody>
          <a:bodyPr vert="horz" lIns="182880" tIns="182880" rIns="182880" bIns="182880" rtlCol="0" anchor="ctr" anchorCtr="1">
            <a:noAutofit/>
          </a:bodyPr>
          <a:lstStyle/>
          <a:p>
            <a:pPr>
              <a:lnSpc>
                <a:spcPct val="90000"/>
              </a:lnSpc>
              <a:spcBef>
                <a:spcPct val="0"/>
              </a:spcBef>
            </a:pPr>
            <a:r>
              <a:rPr lang="en-US" sz="3200" b="1" cap="all" spc="200" dirty="0">
                <a:solidFill>
                  <a:srgbClr val="262626"/>
                </a:solidFill>
                <a:latin typeface="Perpetua Titling MT" panose="02020502060505020804" pitchFamily="18" charset="0"/>
                <a:ea typeface="+mj-ea"/>
                <a:cs typeface="+mj-cs"/>
              </a:rPr>
              <a:t>BWC Recordings </a:t>
            </a:r>
            <a:br>
              <a:rPr lang="en-US" sz="3200" b="1" cap="all" spc="200" dirty="0">
                <a:solidFill>
                  <a:srgbClr val="262626"/>
                </a:solidFill>
                <a:latin typeface="Perpetua Titling MT" panose="02020502060505020804" pitchFamily="18" charset="0"/>
                <a:ea typeface="+mj-ea"/>
                <a:cs typeface="+mj-cs"/>
              </a:rPr>
            </a:br>
            <a:r>
              <a:rPr lang="en-US" sz="3200" b="1" cap="all" spc="200" dirty="0">
                <a:solidFill>
                  <a:srgbClr val="262626"/>
                </a:solidFill>
                <a:latin typeface="Perpetua Titling MT" panose="02020502060505020804" pitchFamily="18" charset="0"/>
                <a:ea typeface="+mj-ea"/>
                <a:cs typeface="+mj-cs"/>
              </a:rPr>
              <a:t/>
            </a:r>
            <a:br>
              <a:rPr lang="en-US" sz="3200" b="1" cap="all" spc="200" dirty="0">
                <a:solidFill>
                  <a:srgbClr val="262626"/>
                </a:solidFill>
                <a:latin typeface="Perpetua Titling MT" panose="02020502060505020804" pitchFamily="18" charset="0"/>
                <a:ea typeface="+mj-ea"/>
                <a:cs typeface="+mj-cs"/>
              </a:rPr>
            </a:br>
            <a:r>
              <a:rPr lang="en-US" sz="3200" b="1" cap="all" spc="200" dirty="0">
                <a:solidFill>
                  <a:srgbClr val="262626"/>
                </a:solidFill>
                <a:latin typeface="Perpetua Titling MT" panose="02020502060505020804" pitchFamily="18" charset="0"/>
                <a:ea typeface="+mj-ea"/>
                <a:cs typeface="+mj-cs"/>
              </a:rPr>
              <a:t>Major Differences</a:t>
            </a:r>
            <a:br>
              <a:rPr lang="en-US" sz="3200" b="1" cap="all" spc="200" dirty="0">
                <a:solidFill>
                  <a:srgbClr val="262626"/>
                </a:solidFill>
                <a:latin typeface="Perpetua Titling MT" panose="02020502060505020804" pitchFamily="18" charset="0"/>
                <a:ea typeface="+mj-ea"/>
                <a:cs typeface="+mj-cs"/>
              </a:rPr>
            </a:br>
            <a:r>
              <a:rPr lang="en-US" sz="3200" b="1" cap="all" spc="200" dirty="0">
                <a:solidFill>
                  <a:srgbClr val="262626"/>
                </a:solidFill>
                <a:latin typeface="Perpetua Titling MT" panose="02020502060505020804" pitchFamily="18" charset="0"/>
                <a:ea typeface="+mj-ea"/>
                <a:cs typeface="+mj-cs"/>
              </a:rPr>
              <a:t/>
            </a:r>
            <a:br>
              <a:rPr lang="en-US" sz="3200" b="1" cap="all" spc="200" dirty="0">
                <a:solidFill>
                  <a:srgbClr val="262626"/>
                </a:solidFill>
                <a:latin typeface="Perpetua Titling MT" panose="02020502060505020804" pitchFamily="18" charset="0"/>
                <a:ea typeface="+mj-ea"/>
                <a:cs typeface="+mj-cs"/>
              </a:rPr>
            </a:br>
            <a:r>
              <a:rPr lang="en-US" sz="3200" b="1" cap="all" spc="200" dirty="0">
                <a:solidFill>
                  <a:srgbClr val="262626"/>
                </a:solidFill>
                <a:latin typeface="Perpetua Titling MT" panose="02020502060505020804" pitchFamily="18" charset="0"/>
                <a:ea typeface="+mj-ea"/>
                <a:cs typeface="+mj-cs"/>
              </a:rPr>
              <a:t>RCW 42.56.240(14)</a:t>
            </a:r>
          </a:p>
        </p:txBody>
      </p:sp>
      <p:sp>
        <p:nvSpPr>
          <p:cNvPr id="4" name="Slide Number Placeholder 3">
            <a:extLst>
              <a:ext uri="{FF2B5EF4-FFF2-40B4-BE49-F238E27FC236}">
                <a16:creationId xmlns:a16="http://schemas.microsoft.com/office/drawing/2014/main" id="{90990C95-C8F4-4ADE-AC4B-5B529C967926}"/>
              </a:ext>
            </a:extLst>
          </p:cNvPr>
          <p:cNvSpPr>
            <a:spLocks noGrp="1"/>
          </p:cNvSpPr>
          <p:nvPr>
            <p:ph type="sldNum" sz="quarter" idx="12"/>
          </p:nvPr>
        </p:nvSpPr>
        <p:spPr/>
        <p:txBody>
          <a:bodyPr/>
          <a:lstStyle/>
          <a:p>
            <a:fld id="{95727433-063D-47FE-B827-8EE147D0ED71}" type="slidenum">
              <a:rPr lang="en-US" smtClean="0"/>
              <a:t>5</a:t>
            </a:fld>
            <a:endParaRPr lang="en-US"/>
          </a:p>
        </p:txBody>
      </p:sp>
    </p:spTree>
    <p:extLst>
      <p:ext uri="{BB962C8B-B14F-4D97-AF65-F5344CB8AC3E}">
        <p14:creationId xmlns:p14="http://schemas.microsoft.com/office/powerpoint/2010/main" val="965952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775785" y="2342809"/>
            <a:ext cx="10678981" cy="3859213"/>
          </a:xfrm>
          <a:prstGeom prst="rect">
            <a:avLst/>
          </a:prstGeom>
          <a:solidFill>
            <a:schemeClr val="bg1"/>
          </a:solidFill>
          <a:ln w="196850" cmpd="tri">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5232F8F-94AA-42BD-BA80-2FB30EF9491E}"/>
              </a:ext>
            </a:extLst>
          </p:cNvPr>
          <p:cNvSpPr>
            <a:spLocks noGrp="1"/>
          </p:cNvSpPr>
          <p:nvPr>
            <p:ph type="sldNum" sz="quarter" idx="12"/>
          </p:nvPr>
        </p:nvSpPr>
        <p:spPr>
          <a:solidFill>
            <a:srgbClr val="9BAEB3">
              <a:alpha val="70000"/>
            </a:srgbClr>
          </a:solidFill>
        </p:spPr>
        <p:txBody>
          <a:bodyPr/>
          <a:lstStyle/>
          <a:p>
            <a:fld id="{95727433-063D-47FE-B827-8EE147D0ED71}" type="slidenum">
              <a:rPr lang="en-US" smtClean="0"/>
              <a:t>6</a:t>
            </a:fld>
            <a:endParaRPr lang="en-US" dirty="0"/>
          </a:p>
        </p:txBody>
      </p:sp>
      <p:sp>
        <p:nvSpPr>
          <p:cNvPr id="2" name="Title 1">
            <a:extLst>
              <a:ext uri="{FF2B5EF4-FFF2-40B4-BE49-F238E27FC236}">
                <a16:creationId xmlns:a16="http://schemas.microsoft.com/office/drawing/2014/main" id="{1F85208F-8AA5-4B58-92A5-684544AB783C}"/>
              </a:ext>
            </a:extLst>
          </p:cNvPr>
          <p:cNvSpPr>
            <a:spLocks noGrp="1"/>
          </p:cNvSpPr>
          <p:nvPr>
            <p:ph type="title" idx="4294967295"/>
          </p:nvPr>
        </p:nvSpPr>
        <p:spPr>
          <a:xfrm>
            <a:off x="2249714" y="870857"/>
            <a:ext cx="7895772" cy="1187450"/>
          </a:xfrm>
          <a:solidFill>
            <a:srgbClr val="FFFFFF"/>
          </a:solidFill>
          <a:ln w="152400" cap="sq" cmpd="dbl">
            <a:solidFill>
              <a:schemeClr val="bg1"/>
            </a:solidFill>
            <a:miter lim="800000"/>
          </a:ln>
        </p:spPr>
        <p:txBody>
          <a:bodyPr vert="horz" lIns="182880" tIns="182880" rIns="182880" bIns="182880" rtlCol="0" anchor="ctr" anchorCtr="1">
            <a:noAutofit/>
          </a:bodyPr>
          <a:lstStyle/>
          <a:p>
            <a:pPr>
              <a:buClr>
                <a:schemeClr val="accent2"/>
              </a:buClr>
              <a:buFont typeface="Arial" panose="020B0604020202020204" pitchFamily="34" charset="0"/>
            </a:pPr>
            <a:r>
              <a:rPr lang="en-US" sz="4400" b="1" dirty="0">
                <a:latin typeface="Perpetua Titling MT" panose="02020502060505020804" pitchFamily="18" charset="0"/>
              </a:rPr>
              <a:t>Foundation</a:t>
            </a:r>
            <a:r>
              <a:rPr lang="en-US" sz="3200" b="1" dirty="0">
                <a:latin typeface="Perpetua Titling MT" panose="02020502060505020804" pitchFamily="18" charset="0"/>
              </a:rPr>
              <a:t>	</a:t>
            </a:r>
          </a:p>
        </p:txBody>
      </p:sp>
      <p:graphicFrame>
        <p:nvGraphicFramePr>
          <p:cNvPr id="5" name="Content Placeholder 2">
            <a:extLst>
              <a:ext uri="{FF2B5EF4-FFF2-40B4-BE49-F238E27FC236}">
                <a16:creationId xmlns:a16="http://schemas.microsoft.com/office/drawing/2014/main" id="{58415CFD-DBAF-615A-7623-F0C51D7ADF7D}"/>
              </a:ext>
            </a:extLst>
          </p:cNvPr>
          <p:cNvGraphicFramePr>
            <a:graphicFrameLocks noGrp="1"/>
          </p:cNvGraphicFramePr>
          <p:nvPr>
            <p:ph idx="4294967295"/>
            <p:extLst>
              <p:ext uri="{D42A27DB-BD31-4B8C-83A1-F6EECF244321}">
                <p14:modId xmlns:p14="http://schemas.microsoft.com/office/powerpoint/2010/main" val="1640005942"/>
              </p:ext>
            </p:extLst>
          </p:nvPr>
        </p:nvGraphicFramePr>
        <p:xfrm>
          <a:off x="1081315" y="2718254"/>
          <a:ext cx="9876971" cy="3108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3585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439DACF-FA87-4AC8-A0D8-A05ECF93F1F5}"/>
              </a:ext>
            </a:extLst>
          </p:cNvPr>
          <p:cNvSpPr txBox="1">
            <a:spLocks/>
          </p:cNvSpPr>
          <p:nvPr/>
        </p:nvSpPr>
        <p:spPr bwMode="black">
          <a:xfrm>
            <a:off x="407979" y="3375928"/>
            <a:ext cx="4123408" cy="3024872"/>
          </a:xfrm>
          <a:prstGeom prst="rect">
            <a:avLst/>
          </a:prstGeo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endParaRPr lang="en-US" sz="4000" b="1" dirty="0">
              <a:solidFill>
                <a:schemeClr val="bg1"/>
              </a:solidFill>
              <a:latin typeface="Perpetua Titling MT" panose="02020502060505020804" pitchFamily="18" charset="0"/>
            </a:endParaRPr>
          </a:p>
        </p:txBody>
      </p:sp>
      <p:sp>
        <p:nvSpPr>
          <p:cNvPr id="2" name="Title 1">
            <a:extLst>
              <a:ext uri="{FF2B5EF4-FFF2-40B4-BE49-F238E27FC236}">
                <a16:creationId xmlns:a16="http://schemas.microsoft.com/office/drawing/2014/main" id="{7439DACF-FA87-4AC8-A0D8-A05ECF93F1F5}"/>
              </a:ext>
            </a:extLst>
          </p:cNvPr>
          <p:cNvSpPr>
            <a:spLocks noGrp="1"/>
          </p:cNvSpPr>
          <p:nvPr>
            <p:ph type="title"/>
          </p:nvPr>
        </p:nvSpPr>
        <p:spPr>
          <a:xfrm>
            <a:off x="412306" y="351297"/>
            <a:ext cx="4123408" cy="2786644"/>
          </a:xfrm>
          <a:solidFill>
            <a:schemeClr val="accent2">
              <a:lumMod val="50000"/>
            </a:schemeClr>
          </a:solidFill>
          <a:ln w="190500" cmpd="tri">
            <a:solidFill>
              <a:schemeClr val="accent6">
                <a:lumMod val="20000"/>
                <a:lumOff val="80000"/>
              </a:schemeClr>
            </a:solidFill>
          </a:ln>
        </p:spPr>
        <p:txBody>
          <a:bodyPr anchor="ctr">
            <a:normAutofit/>
          </a:bodyPr>
          <a:lstStyle/>
          <a:p>
            <a:r>
              <a:rPr lang="en-US" sz="4000" b="1" dirty="0">
                <a:solidFill>
                  <a:schemeClr val="bg1"/>
                </a:solidFill>
                <a:latin typeface="Perpetua Titling MT" panose="02020502060505020804" pitchFamily="18" charset="0"/>
              </a:rPr>
              <a:t>The </a:t>
            </a:r>
            <a:r>
              <a:rPr lang="en-US" sz="4000" b="1" dirty="0" smtClean="0">
                <a:solidFill>
                  <a:schemeClr val="bg1"/>
                </a:solidFill>
                <a:latin typeface="Perpetua Titling MT" panose="02020502060505020804" pitchFamily="18" charset="0"/>
              </a:rPr>
              <a:t>Request</a:t>
            </a:r>
            <a:endParaRPr lang="en-US" sz="4000" b="1" dirty="0">
              <a:solidFill>
                <a:schemeClr val="bg1"/>
              </a:solidFill>
              <a:latin typeface="Perpetua Titling MT" panose="02020502060505020804" pitchFamily="18" charset="0"/>
            </a:endParaRPr>
          </a:p>
        </p:txBody>
      </p:sp>
      <p:graphicFrame>
        <p:nvGraphicFramePr>
          <p:cNvPr id="27" name="Content Placeholder 2">
            <a:extLst>
              <a:ext uri="{FF2B5EF4-FFF2-40B4-BE49-F238E27FC236}">
                <a16:creationId xmlns:a16="http://schemas.microsoft.com/office/drawing/2014/main" id="{9BB83E70-A2CA-2CEB-DC7F-82ADC77AB83B}"/>
              </a:ext>
            </a:extLst>
          </p:cNvPr>
          <p:cNvGraphicFramePr>
            <a:graphicFrameLocks noGrp="1"/>
          </p:cNvGraphicFramePr>
          <p:nvPr>
            <p:ph idx="1"/>
            <p:extLst>
              <p:ext uri="{D42A27DB-BD31-4B8C-83A1-F6EECF244321}">
                <p14:modId xmlns:p14="http://schemas.microsoft.com/office/powerpoint/2010/main" val="1484361917"/>
              </p:ext>
            </p:extLst>
          </p:nvPr>
        </p:nvGraphicFramePr>
        <p:xfrm>
          <a:off x="4905052" y="351297"/>
          <a:ext cx="6666833" cy="5951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7DC904A6-B33A-4890-BB6B-AC69712FC63D}"/>
              </a:ext>
            </a:extLst>
          </p:cNvPr>
          <p:cNvSpPr>
            <a:spLocks noGrp="1"/>
          </p:cNvSpPr>
          <p:nvPr>
            <p:ph type="sldNum" sz="quarter" idx="12"/>
          </p:nvPr>
        </p:nvSpPr>
        <p:spPr/>
        <p:txBody>
          <a:bodyPr/>
          <a:lstStyle/>
          <a:p>
            <a:fld id="{95727433-063D-47FE-B827-8EE147D0ED71}" type="slidenum">
              <a:rPr lang="en-US" smtClean="0"/>
              <a:t>7</a:t>
            </a:fld>
            <a:endParaRPr lang="en-US"/>
          </a:p>
        </p:txBody>
      </p:sp>
      <p:sp>
        <p:nvSpPr>
          <p:cNvPr id="4" name="TextBox 3"/>
          <p:cNvSpPr txBox="1"/>
          <p:nvPr/>
        </p:nvSpPr>
        <p:spPr>
          <a:xfrm>
            <a:off x="568312" y="3625545"/>
            <a:ext cx="3730171" cy="2677656"/>
          </a:xfrm>
          <a:prstGeom prst="rect">
            <a:avLst/>
          </a:prstGeom>
          <a:noFill/>
        </p:spPr>
        <p:txBody>
          <a:bodyPr wrap="square" rtlCol="0">
            <a:spAutoFit/>
          </a:bodyPr>
          <a:lstStyle/>
          <a:p>
            <a:pPr algn="ctr">
              <a:spcBef>
                <a:spcPts val="1200"/>
              </a:spcBef>
            </a:pPr>
            <a:r>
              <a:rPr lang="en-US" sz="2800" b="1" dirty="0">
                <a:solidFill>
                  <a:schemeClr val="bg1"/>
                </a:solidFill>
                <a:latin typeface="Perpetua Titling MT" panose="02020502060505020804" pitchFamily="18" charset="0"/>
              </a:rPr>
              <a:t>SPD EXPERIENCE</a:t>
            </a:r>
          </a:p>
          <a:p>
            <a:pPr algn="ctr">
              <a:spcBef>
                <a:spcPts val="1200"/>
              </a:spcBef>
            </a:pPr>
            <a:r>
              <a:rPr lang="en-US" sz="2000" b="1" dirty="0" smtClean="0">
                <a:solidFill>
                  <a:schemeClr val="bg1"/>
                </a:solidFill>
                <a:latin typeface="Garamond" panose="02020404030301010803" pitchFamily="18" charset="0"/>
              </a:rPr>
              <a:t>Majority </a:t>
            </a:r>
            <a:r>
              <a:rPr lang="en-US" sz="2000" b="1" dirty="0">
                <a:solidFill>
                  <a:schemeClr val="bg1"/>
                </a:solidFill>
                <a:latin typeface="Garamond" panose="02020404030301010803" pitchFamily="18" charset="0"/>
              </a:rPr>
              <a:t>of our PDRs are “any and all” requests that provide an incident number or involved party name.</a:t>
            </a:r>
          </a:p>
          <a:p>
            <a:pPr algn="ctr">
              <a:spcBef>
                <a:spcPts val="1200"/>
              </a:spcBef>
            </a:pPr>
            <a:r>
              <a:rPr lang="en-US" sz="2000" b="1" dirty="0">
                <a:solidFill>
                  <a:schemeClr val="bg1"/>
                </a:solidFill>
                <a:latin typeface="Garamond" panose="02020404030301010803" pitchFamily="18" charset="0"/>
              </a:rPr>
              <a:t>Utilize GovQA template responses. </a:t>
            </a:r>
          </a:p>
        </p:txBody>
      </p:sp>
    </p:spTree>
    <p:extLst>
      <p:ext uri="{BB962C8B-B14F-4D97-AF65-F5344CB8AC3E}">
        <p14:creationId xmlns:p14="http://schemas.microsoft.com/office/powerpoint/2010/main" val="687356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A082744-ADD8-43D5-8E05-E7878E4F94A4}"/>
              </a:ext>
            </a:extLst>
          </p:cNvPr>
          <p:cNvSpPr txBox="1">
            <a:spLocks/>
          </p:cNvSpPr>
          <p:nvPr/>
        </p:nvSpPr>
        <p:spPr bwMode="black">
          <a:xfrm>
            <a:off x="391885" y="979714"/>
            <a:ext cx="4967581" cy="4903615"/>
          </a:xfrm>
          <a:prstGeom prst="ellipse">
            <a:avLst/>
          </a:prstGeom>
          <a:solidFill>
            <a:schemeClr val="accent2">
              <a:lumMod val="50000"/>
            </a:schemeClr>
          </a:solidFill>
          <a:ln w="31750" cap="sq">
            <a:no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endParaRPr lang="en-US" b="1" dirty="0">
              <a:solidFill>
                <a:srgbClr val="FFFFFF"/>
              </a:solidFill>
              <a:latin typeface="Perpetua Titling MT" panose="02020502060505020804" pitchFamily="18" charset="0"/>
            </a:endParaRPr>
          </a:p>
        </p:txBody>
      </p:sp>
      <p:sp>
        <p:nvSpPr>
          <p:cNvPr id="6" name="Title 1">
            <a:extLst>
              <a:ext uri="{FF2B5EF4-FFF2-40B4-BE49-F238E27FC236}">
                <a16:creationId xmlns:a16="http://schemas.microsoft.com/office/drawing/2014/main" id="{8A082744-ADD8-43D5-8E05-E7878E4F94A4}"/>
              </a:ext>
            </a:extLst>
          </p:cNvPr>
          <p:cNvSpPr txBox="1">
            <a:spLocks/>
          </p:cNvSpPr>
          <p:nvPr/>
        </p:nvSpPr>
        <p:spPr bwMode="black">
          <a:xfrm>
            <a:off x="539722" y="1129591"/>
            <a:ext cx="4670038" cy="4598815"/>
          </a:xfrm>
          <a:prstGeom prst="ellipse">
            <a:avLst/>
          </a:prstGeom>
          <a:solidFill>
            <a:schemeClr val="accent6">
              <a:lumMod val="20000"/>
              <a:lumOff val="80000"/>
            </a:schemeClr>
          </a:solidFill>
          <a:ln w="250825" cap="sq" cmpd="thinThick">
            <a:solidFill>
              <a:schemeClr val="accent6">
                <a:lumMod val="20000"/>
                <a:lumOff val="80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endParaRPr lang="en-US" b="1" dirty="0">
              <a:solidFill>
                <a:srgbClr val="FFFFFF"/>
              </a:solidFill>
              <a:latin typeface="Perpetua Titling MT" panose="02020502060505020804" pitchFamily="18" charset="0"/>
            </a:endParaRPr>
          </a:p>
        </p:txBody>
      </p:sp>
      <p:sp>
        <p:nvSpPr>
          <p:cNvPr id="2" name="Title 1">
            <a:extLst>
              <a:ext uri="{FF2B5EF4-FFF2-40B4-BE49-F238E27FC236}">
                <a16:creationId xmlns:a16="http://schemas.microsoft.com/office/drawing/2014/main" id="{8A082744-ADD8-43D5-8E05-E7878E4F94A4}"/>
              </a:ext>
            </a:extLst>
          </p:cNvPr>
          <p:cNvSpPr>
            <a:spLocks noGrp="1"/>
          </p:cNvSpPr>
          <p:nvPr>
            <p:ph type="title"/>
          </p:nvPr>
        </p:nvSpPr>
        <p:spPr>
          <a:xfrm>
            <a:off x="709330" y="1279470"/>
            <a:ext cx="4330822" cy="4299059"/>
          </a:xfrm>
          <a:prstGeom prst="ellipse">
            <a:avLst/>
          </a:prstGeom>
          <a:solidFill>
            <a:schemeClr val="accent2">
              <a:lumMod val="50000"/>
            </a:schemeClr>
          </a:solidFill>
          <a:ln w="263525" cmpd="thickThin">
            <a:solidFill>
              <a:schemeClr val="accent2">
                <a:lumMod val="50000"/>
              </a:schemeClr>
            </a:solidFill>
          </a:ln>
        </p:spPr>
        <p:txBody>
          <a:bodyPr>
            <a:normAutofit/>
          </a:bodyPr>
          <a:lstStyle/>
          <a:p>
            <a:r>
              <a:rPr lang="en-US" b="1" dirty="0" smtClean="0">
                <a:solidFill>
                  <a:srgbClr val="FFFFFF"/>
                </a:solidFill>
                <a:latin typeface="Perpetua Titling MT" panose="02020502060505020804" pitchFamily="18" charset="0"/>
              </a:rPr>
              <a:t>SPD’s Experience</a:t>
            </a:r>
            <a:br>
              <a:rPr lang="en-US" b="1" dirty="0" smtClean="0">
                <a:solidFill>
                  <a:srgbClr val="FFFFFF"/>
                </a:solidFill>
                <a:latin typeface="Perpetua Titling MT" panose="02020502060505020804" pitchFamily="18" charset="0"/>
              </a:rPr>
            </a:br>
            <a:r>
              <a:rPr lang="en-US" b="1" dirty="0" smtClean="0">
                <a:solidFill>
                  <a:srgbClr val="FFFFFF"/>
                </a:solidFill>
                <a:latin typeface="Perpetua Titling MT" panose="02020502060505020804" pitchFamily="18" charset="0"/>
              </a:rPr>
              <a:t>-------------</a:t>
            </a:r>
            <a:br>
              <a:rPr lang="en-US" b="1" dirty="0" smtClean="0">
                <a:solidFill>
                  <a:srgbClr val="FFFFFF"/>
                </a:solidFill>
                <a:latin typeface="Perpetua Titling MT" panose="02020502060505020804" pitchFamily="18" charset="0"/>
              </a:rPr>
            </a:br>
            <a:r>
              <a:rPr lang="en-US" b="1" dirty="0" smtClean="0">
                <a:solidFill>
                  <a:srgbClr val="FFFFFF"/>
                </a:solidFill>
                <a:latin typeface="Perpetua Titling MT" panose="02020502060505020804" pitchFamily="18" charset="0"/>
              </a:rPr>
              <a:t>Roll out to today</a:t>
            </a:r>
            <a:endParaRPr lang="en-US" b="1" dirty="0">
              <a:solidFill>
                <a:srgbClr val="FFFFFF"/>
              </a:solidFill>
              <a:latin typeface="Perpetua Titling MT" panose="02020502060505020804" pitchFamily="18" charset="0"/>
            </a:endParaRPr>
          </a:p>
        </p:txBody>
      </p:sp>
      <p:sp>
        <p:nvSpPr>
          <p:cNvPr id="3" name="Content Placeholder 2">
            <a:extLst>
              <a:ext uri="{FF2B5EF4-FFF2-40B4-BE49-F238E27FC236}">
                <a16:creationId xmlns:a16="http://schemas.microsoft.com/office/drawing/2014/main" id="{DF9EFEF6-5841-4F97-A1B2-F5503AABE4F9}"/>
              </a:ext>
            </a:extLst>
          </p:cNvPr>
          <p:cNvSpPr>
            <a:spLocks noGrp="1"/>
          </p:cNvSpPr>
          <p:nvPr>
            <p:ph idx="1"/>
          </p:nvPr>
        </p:nvSpPr>
        <p:spPr>
          <a:xfrm>
            <a:off x="5591694" y="1402080"/>
            <a:ext cx="6208419" cy="4053840"/>
          </a:xfrm>
        </p:spPr>
        <p:txBody>
          <a:bodyPr anchor="ctr">
            <a:noAutofit/>
          </a:bodyPr>
          <a:lstStyle/>
          <a:p>
            <a:pPr>
              <a:buClr>
                <a:schemeClr val="accent2">
                  <a:lumMod val="50000"/>
                </a:schemeClr>
              </a:buClr>
            </a:pPr>
            <a:r>
              <a:rPr lang="en-US" sz="2400" dirty="0">
                <a:latin typeface="Garamond" panose="02020404030301010803" pitchFamily="18" charset="0"/>
              </a:rPr>
              <a:t>Fully rolled out to all patrol officers in mid-2017.</a:t>
            </a:r>
          </a:p>
          <a:p>
            <a:pPr>
              <a:buClr>
                <a:schemeClr val="accent2">
                  <a:lumMod val="50000"/>
                </a:schemeClr>
              </a:buClr>
            </a:pPr>
            <a:r>
              <a:rPr lang="en-US" sz="2400" dirty="0">
                <a:latin typeface="Garamond" panose="02020404030301010803" pitchFamily="18" charset="0"/>
              </a:rPr>
              <a:t>In </a:t>
            </a:r>
            <a:r>
              <a:rPr lang="en-US" sz="2400" dirty="0" smtClean="0">
                <a:latin typeface="Garamond" panose="02020404030301010803" pitchFamily="18" charset="0"/>
              </a:rPr>
              <a:t>2017, 8 full </a:t>
            </a:r>
            <a:r>
              <a:rPr lang="en-US" sz="2400" dirty="0">
                <a:latin typeface="Garamond" panose="02020404030301010803" pitchFamily="18" charset="0"/>
              </a:rPr>
              <a:t>time PDOS, 2 litigation support analysts, and 1 full time video specialists to provide both ICV and BWV for PDRs. </a:t>
            </a:r>
          </a:p>
          <a:p>
            <a:pPr>
              <a:buClr>
                <a:schemeClr val="accent2">
                  <a:lumMod val="50000"/>
                </a:schemeClr>
              </a:buClr>
            </a:pPr>
            <a:r>
              <a:rPr lang="en-US" sz="2400" dirty="0">
                <a:latin typeface="Garamond" panose="02020404030301010803" pitchFamily="18" charset="0"/>
              </a:rPr>
              <a:t>Currently, we have </a:t>
            </a:r>
            <a:r>
              <a:rPr lang="en-US" sz="2400" dirty="0" smtClean="0">
                <a:latin typeface="Garamond" panose="02020404030301010803" pitchFamily="18" charset="0"/>
              </a:rPr>
              <a:t>14 </a:t>
            </a:r>
            <a:r>
              <a:rPr lang="en-US" sz="2400" dirty="0">
                <a:latin typeface="Garamond" panose="02020404030301010803" pitchFamily="18" charset="0"/>
              </a:rPr>
              <a:t>full time PDOS, </a:t>
            </a:r>
            <a:r>
              <a:rPr lang="en-US" sz="2400" dirty="0" smtClean="0">
                <a:latin typeface="Garamond" panose="02020404030301010803" pitchFamily="18" charset="0"/>
              </a:rPr>
              <a:t>3 </a:t>
            </a:r>
            <a:r>
              <a:rPr lang="en-US" sz="2400" dirty="0">
                <a:latin typeface="Garamond" panose="02020404030301010803" pitchFamily="18" charset="0"/>
              </a:rPr>
              <a:t>litigation support analysts, 1 police communications analyst, and 3 full time video specialists.</a:t>
            </a:r>
          </a:p>
          <a:p>
            <a:pPr>
              <a:buClr>
                <a:schemeClr val="accent2">
                  <a:lumMod val="50000"/>
                </a:schemeClr>
              </a:buClr>
            </a:pPr>
            <a:r>
              <a:rPr lang="en-US" sz="2400" dirty="0">
                <a:latin typeface="Garamond" panose="02020404030301010803" pitchFamily="18" charset="0"/>
              </a:rPr>
              <a:t>Currently over </a:t>
            </a:r>
            <a:r>
              <a:rPr lang="en-US" sz="2400" dirty="0" smtClean="0">
                <a:latin typeface="Garamond" panose="02020404030301010803" pitchFamily="18" charset="0"/>
              </a:rPr>
              <a:t>4.1 </a:t>
            </a:r>
            <a:r>
              <a:rPr lang="en-US" sz="2400" dirty="0">
                <a:latin typeface="Garamond" panose="02020404030301010803" pitchFamily="18" charset="0"/>
              </a:rPr>
              <a:t>million videos in Evidence.com</a:t>
            </a:r>
          </a:p>
          <a:p>
            <a:pPr>
              <a:buClr>
                <a:schemeClr val="accent2">
                  <a:lumMod val="50000"/>
                </a:schemeClr>
              </a:buClr>
            </a:pPr>
            <a:r>
              <a:rPr lang="en-US" sz="2400" dirty="0">
                <a:latin typeface="Garamond" panose="02020404030301010803" pitchFamily="18" charset="0"/>
              </a:rPr>
              <a:t>Includes Axon Body, Axon Fleet, Axon Citizen, and Axon Capture </a:t>
            </a:r>
            <a:r>
              <a:rPr lang="en-US" sz="2400" dirty="0" smtClean="0">
                <a:latin typeface="Garamond" panose="02020404030301010803" pitchFamily="18" charset="0"/>
              </a:rPr>
              <a:t>files. </a:t>
            </a:r>
            <a:endParaRPr lang="en-US" sz="2400" dirty="0">
              <a:latin typeface="Garamond" panose="02020404030301010803" pitchFamily="18" charset="0"/>
            </a:endParaRPr>
          </a:p>
          <a:p>
            <a:pPr>
              <a:buClr>
                <a:schemeClr val="accent2">
                  <a:lumMod val="50000"/>
                </a:schemeClr>
              </a:buClr>
            </a:pPr>
            <a:r>
              <a:rPr lang="en-US" sz="2400" dirty="0">
                <a:latin typeface="Garamond" panose="02020404030301010803" pitchFamily="18" charset="0"/>
              </a:rPr>
              <a:t>We have retained all videos since the program inception in mid-2017.</a:t>
            </a:r>
          </a:p>
        </p:txBody>
      </p:sp>
      <p:sp>
        <p:nvSpPr>
          <p:cNvPr id="4" name="Slide Number Placeholder 3">
            <a:extLst>
              <a:ext uri="{FF2B5EF4-FFF2-40B4-BE49-F238E27FC236}">
                <a16:creationId xmlns:a16="http://schemas.microsoft.com/office/drawing/2014/main" id="{5D24ED89-A84C-4190-BBE0-CD80D5642A82}"/>
              </a:ext>
            </a:extLst>
          </p:cNvPr>
          <p:cNvSpPr>
            <a:spLocks noGrp="1"/>
          </p:cNvSpPr>
          <p:nvPr>
            <p:ph type="sldNum" sz="quarter" idx="12"/>
          </p:nvPr>
        </p:nvSpPr>
        <p:spPr/>
        <p:txBody>
          <a:bodyPr/>
          <a:lstStyle/>
          <a:p>
            <a:fld id="{95727433-063D-47FE-B827-8EE147D0ED71}" type="slidenum">
              <a:rPr lang="en-US" smtClean="0"/>
              <a:t>8</a:t>
            </a:fld>
            <a:endParaRPr lang="en-US"/>
          </a:p>
        </p:txBody>
      </p:sp>
    </p:spTree>
    <p:extLst>
      <p:ext uri="{BB962C8B-B14F-4D97-AF65-F5344CB8AC3E}">
        <p14:creationId xmlns:p14="http://schemas.microsoft.com/office/powerpoint/2010/main" val="1580733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7F26-F599-417D-B4B6-56A363B7C530}"/>
              </a:ext>
            </a:extLst>
          </p:cNvPr>
          <p:cNvSpPr>
            <a:spLocks noGrp="1"/>
          </p:cNvSpPr>
          <p:nvPr>
            <p:ph type="title"/>
          </p:nvPr>
        </p:nvSpPr>
        <p:spPr>
          <a:xfrm>
            <a:off x="965249" y="964692"/>
            <a:ext cx="10261499" cy="1188720"/>
          </a:xfrm>
          <a:solidFill>
            <a:schemeClr val="accent2">
              <a:lumMod val="50000"/>
            </a:schemeClr>
          </a:solidFill>
          <a:ln w="190500" cap="sq" cmpd="tri">
            <a:solidFill>
              <a:schemeClr val="accent6">
                <a:lumMod val="20000"/>
                <a:lumOff val="80000"/>
              </a:schemeClr>
            </a:solidFill>
            <a:miter lim="800000"/>
          </a:ln>
        </p:spPr>
        <p:txBody>
          <a:bodyPr vert="horz" lIns="182880" tIns="182880" rIns="182880" bIns="182880" rtlCol="0" anchor="ctr">
            <a:normAutofit/>
          </a:bodyPr>
          <a:lstStyle/>
          <a:p>
            <a:r>
              <a:rPr lang="en-US" sz="4000" b="1" dirty="0">
                <a:solidFill>
                  <a:schemeClr val="bg1"/>
                </a:solidFill>
                <a:latin typeface="Perpetua Titling MT" panose="02020502060505020804" pitchFamily="18" charset="0"/>
              </a:rPr>
              <a:t>SPD Video Specialists</a:t>
            </a:r>
          </a:p>
        </p:txBody>
      </p:sp>
      <p:grpSp>
        <p:nvGrpSpPr>
          <p:cNvPr id="4" name="Group 3"/>
          <p:cNvGrpSpPr/>
          <p:nvPr/>
        </p:nvGrpSpPr>
        <p:grpSpPr>
          <a:xfrm>
            <a:off x="965250" y="2744415"/>
            <a:ext cx="10261499" cy="3627355"/>
            <a:chOff x="965250" y="2744416"/>
            <a:chExt cx="10261499" cy="2895764"/>
          </a:xfrm>
        </p:grpSpPr>
        <p:sp>
          <p:nvSpPr>
            <p:cNvPr id="6" name="Freeform 5"/>
            <p:cNvSpPr/>
            <p:nvPr/>
          </p:nvSpPr>
          <p:spPr>
            <a:xfrm>
              <a:off x="965250" y="2744416"/>
              <a:ext cx="4795093" cy="489600"/>
            </a:xfrm>
            <a:custGeom>
              <a:avLst/>
              <a:gdLst>
                <a:gd name="connsiteX0" fmla="*/ 0 w 4795093"/>
                <a:gd name="connsiteY0" fmla="*/ 0 h 489600"/>
                <a:gd name="connsiteX1" fmla="*/ 4795093 w 4795093"/>
                <a:gd name="connsiteY1" fmla="*/ 0 h 489600"/>
                <a:gd name="connsiteX2" fmla="*/ 4795093 w 4795093"/>
                <a:gd name="connsiteY2" fmla="*/ 489600 h 489600"/>
                <a:gd name="connsiteX3" fmla="*/ 0 w 4795093"/>
                <a:gd name="connsiteY3" fmla="*/ 489600 h 489600"/>
                <a:gd name="connsiteX4" fmla="*/ 0 w 4795093"/>
                <a:gd name="connsiteY4" fmla="*/ 0 h 4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489600">
                  <a:moveTo>
                    <a:pt x="0" y="0"/>
                  </a:moveTo>
                  <a:lnTo>
                    <a:pt x="4795093" y="0"/>
                  </a:lnTo>
                  <a:lnTo>
                    <a:pt x="4795093" y="489600"/>
                  </a:lnTo>
                  <a:lnTo>
                    <a:pt x="0" y="489600"/>
                  </a:lnTo>
                  <a:lnTo>
                    <a:pt x="0" y="0"/>
                  </a:lnTo>
                  <a:close/>
                </a:path>
              </a:pathLst>
            </a:custGeom>
            <a:solidFill>
              <a:schemeClr val="accent2">
                <a:lumMod val="50000"/>
              </a:schemeClr>
            </a:solidFill>
            <a:ln>
              <a:noFill/>
            </a:ln>
          </p:spPr>
          <p:style>
            <a:lnRef idx="2">
              <a:schemeClr val="accent2">
                <a:hueOff val="-10351888"/>
                <a:satOff val="45859"/>
                <a:lumOff val="-16864"/>
                <a:alphaOff val="0"/>
              </a:schemeClr>
            </a:lnRef>
            <a:fillRef idx="1">
              <a:scrgbClr r="0" g="0" b="0"/>
            </a:fillRef>
            <a:effectRef idx="0">
              <a:schemeClr val="accent2">
                <a:hueOff val="-10351888"/>
                <a:satOff val="45859"/>
                <a:lumOff val="-16864"/>
                <a:alphaOff val="0"/>
              </a:schemeClr>
            </a:effectRef>
            <a:fontRef idx="minor">
              <a:schemeClr val="lt1"/>
            </a:fontRef>
          </p:style>
          <p:txBody>
            <a:bodyPr spcFirstLastPara="0" vert="horz" wrap="square" lIns="120904" tIns="69088" rIns="120904" bIns="69088" numCol="1" spcCol="1270" anchor="ctr" anchorCtr="0">
              <a:noAutofit/>
            </a:bodyPr>
            <a:lstStyle/>
            <a:p>
              <a:pPr algn="ctr" defTabSz="755650">
                <a:lnSpc>
                  <a:spcPct val="90000"/>
                </a:lnSpc>
                <a:spcBef>
                  <a:spcPct val="0"/>
                </a:spcBef>
                <a:spcAft>
                  <a:spcPct val="35000"/>
                </a:spcAft>
              </a:pPr>
              <a:r>
                <a:rPr lang="en-US" sz="1700" b="1" dirty="0"/>
                <a:t>Minimum Qualifications:</a:t>
              </a:r>
            </a:p>
          </p:txBody>
        </p:sp>
        <p:sp>
          <p:nvSpPr>
            <p:cNvPr id="7" name="Freeform 6"/>
            <p:cNvSpPr/>
            <p:nvPr/>
          </p:nvSpPr>
          <p:spPr>
            <a:xfrm>
              <a:off x="965250" y="3234016"/>
              <a:ext cx="4795093" cy="2406164"/>
            </a:xfrm>
            <a:custGeom>
              <a:avLst/>
              <a:gdLst>
                <a:gd name="connsiteX0" fmla="*/ 0 w 4795093"/>
                <a:gd name="connsiteY0" fmla="*/ 0 h 2406164"/>
                <a:gd name="connsiteX1" fmla="*/ 4795093 w 4795093"/>
                <a:gd name="connsiteY1" fmla="*/ 0 h 2406164"/>
                <a:gd name="connsiteX2" fmla="*/ 4795093 w 4795093"/>
                <a:gd name="connsiteY2" fmla="*/ 2406164 h 2406164"/>
                <a:gd name="connsiteX3" fmla="*/ 0 w 4795093"/>
                <a:gd name="connsiteY3" fmla="*/ 2406164 h 2406164"/>
                <a:gd name="connsiteX4" fmla="*/ 0 w 4795093"/>
                <a:gd name="connsiteY4" fmla="*/ 0 h 240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2406164">
                  <a:moveTo>
                    <a:pt x="0" y="0"/>
                  </a:moveTo>
                  <a:lnTo>
                    <a:pt x="4795093" y="0"/>
                  </a:lnTo>
                  <a:lnTo>
                    <a:pt x="4795093" y="2406164"/>
                  </a:lnTo>
                  <a:lnTo>
                    <a:pt x="0" y="2406164"/>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b="1" kern="1200" dirty="0">
                  <a:latin typeface="Garamond" panose="02020404030301010803" pitchFamily="18" charset="0"/>
                </a:rPr>
                <a:t>Minimum of 3 years experience working in video tape/slide program production, including operating audio and video tape production equipment.</a:t>
              </a:r>
            </a:p>
            <a:p>
              <a:pPr marL="171450" lvl="1" indent="-171450" algn="l" defTabSz="755650">
                <a:lnSpc>
                  <a:spcPct val="90000"/>
                </a:lnSpc>
                <a:spcBef>
                  <a:spcPct val="0"/>
                </a:spcBef>
                <a:spcAft>
                  <a:spcPct val="15000"/>
                </a:spcAft>
                <a:buChar char="••"/>
              </a:pPr>
              <a:r>
                <a:rPr lang="en-US" b="1" kern="1200" dirty="0">
                  <a:latin typeface="Garamond" panose="02020404030301010803" pitchFamily="18" charset="0"/>
                </a:rPr>
                <a:t>Associates Degree in Video Production, Communications, TV/film journalism, or related field (or a combination of education and/or training and/or experience which provides an equivalent background required to perform the work of the class). </a:t>
              </a:r>
            </a:p>
          </p:txBody>
        </p:sp>
        <p:sp>
          <p:nvSpPr>
            <p:cNvPr id="8" name="Freeform 7"/>
            <p:cNvSpPr/>
            <p:nvPr/>
          </p:nvSpPr>
          <p:spPr>
            <a:xfrm>
              <a:off x="6431656" y="2744416"/>
              <a:ext cx="4795093" cy="489600"/>
            </a:xfrm>
            <a:custGeom>
              <a:avLst/>
              <a:gdLst>
                <a:gd name="connsiteX0" fmla="*/ 0 w 4795093"/>
                <a:gd name="connsiteY0" fmla="*/ 0 h 489600"/>
                <a:gd name="connsiteX1" fmla="*/ 4795093 w 4795093"/>
                <a:gd name="connsiteY1" fmla="*/ 0 h 489600"/>
                <a:gd name="connsiteX2" fmla="*/ 4795093 w 4795093"/>
                <a:gd name="connsiteY2" fmla="*/ 489600 h 489600"/>
                <a:gd name="connsiteX3" fmla="*/ 0 w 4795093"/>
                <a:gd name="connsiteY3" fmla="*/ 489600 h 489600"/>
                <a:gd name="connsiteX4" fmla="*/ 0 w 4795093"/>
                <a:gd name="connsiteY4" fmla="*/ 0 h 4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489600">
                  <a:moveTo>
                    <a:pt x="0" y="0"/>
                  </a:moveTo>
                  <a:lnTo>
                    <a:pt x="4795093" y="0"/>
                  </a:lnTo>
                  <a:lnTo>
                    <a:pt x="4795093" y="489600"/>
                  </a:lnTo>
                  <a:lnTo>
                    <a:pt x="0" y="489600"/>
                  </a:lnTo>
                  <a:lnTo>
                    <a:pt x="0" y="0"/>
                  </a:lnTo>
                  <a:close/>
                </a:path>
              </a:pathLst>
            </a:custGeom>
            <a:solidFill>
              <a:schemeClr val="accent2">
                <a:lumMod val="50000"/>
              </a:schemeClr>
            </a:solidFill>
            <a:ln>
              <a:noFill/>
            </a:ln>
          </p:spPr>
          <p:style>
            <a:lnRef idx="2">
              <a:schemeClr val="accent2">
                <a:hueOff val="-10351888"/>
                <a:satOff val="45859"/>
                <a:lumOff val="-16864"/>
                <a:alphaOff val="0"/>
              </a:schemeClr>
            </a:lnRef>
            <a:fillRef idx="1">
              <a:scrgbClr r="0" g="0" b="0"/>
            </a:fillRef>
            <a:effectRef idx="0">
              <a:schemeClr val="accent2">
                <a:hueOff val="-10351888"/>
                <a:satOff val="45859"/>
                <a:lumOff val="-16864"/>
                <a:alphaOff val="0"/>
              </a:schemeClr>
            </a:effectRef>
            <a:fontRef idx="minor">
              <a:schemeClr val="lt1"/>
            </a:fontRef>
          </p:style>
          <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b="1" kern="1200" dirty="0"/>
                <a:t>Desired Qualifications:</a:t>
              </a:r>
            </a:p>
          </p:txBody>
        </p:sp>
        <p:sp>
          <p:nvSpPr>
            <p:cNvPr id="9" name="Freeform 8"/>
            <p:cNvSpPr/>
            <p:nvPr/>
          </p:nvSpPr>
          <p:spPr>
            <a:xfrm>
              <a:off x="6431656" y="3234016"/>
              <a:ext cx="4795093" cy="2406164"/>
            </a:xfrm>
            <a:custGeom>
              <a:avLst/>
              <a:gdLst>
                <a:gd name="connsiteX0" fmla="*/ 0 w 4795093"/>
                <a:gd name="connsiteY0" fmla="*/ 0 h 2406164"/>
                <a:gd name="connsiteX1" fmla="*/ 4795093 w 4795093"/>
                <a:gd name="connsiteY1" fmla="*/ 0 h 2406164"/>
                <a:gd name="connsiteX2" fmla="*/ 4795093 w 4795093"/>
                <a:gd name="connsiteY2" fmla="*/ 2406164 h 2406164"/>
                <a:gd name="connsiteX3" fmla="*/ 0 w 4795093"/>
                <a:gd name="connsiteY3" fmla="*/ 2406164 h 2406164"/>
                <a:gd name="connsiteX4" fmla="*/ 0 w 4795093"/>
                <a:gd name="connsiteY4" fmla="*/ 0 h 240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093" h="2406164">
                  <a:moveTo>
                    <a:pt x="0" y="0"/>
                  </a:moveTo>
                  <a:lnTo>
                    <a:pt x="4795093" y="0"/>
                  </a:lnTo>
                  <a:lnTo>
                    <a:pt x="4795093" y="2406164"/>
                  </a:lnTo>
                  <a:lnTo>
                    <a:pt x="0" y="2406164"/>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defTabSz="755650">
                <a:lnSpc>
                  <a:spcPct val="90000"/>
                </a:lnSpc>
                <a:spcBef>
                  <a:spcPct val="0"/>
                </a:spcBef>
                <a:spcAft>
                  <a:spcPct val="15000"/>
                </a:spcAft>
                <a:buChar char="••"/>
              </a:pPr>
              <a:r>
                <a:rPr lang="en-US" b="1" dirty="0">
                  <a:latin typeface="Garamond" panose="02020404030301010803" pitchFamily="18" charset="0"/>
                </a:rPr>
                <a:t>Demonstrated experience in directing, writing, production, editing, post-productions and multi-media.</a:t>
              </a:r>
            </a:p>
            <a:p>
              <a:pPr marL="171450" lvl="1" indent="-171450" defTabSz="755650">
                <a:lnSpc>
                  <a:spcPct val="90000"/>
                </a:lnSpc>
                <a:spcBef>
                  <a:spcPct val="0"/>
                </a:spcBef>
                <a:spcAft>
                  <a:spcPct val="15000"/>
                </a:spcAft>
                <a:buChar char="••"/>
              </a:pPr>
              <a:r>
                <a:rPr lang="en-US" b="1" dirty="0">
                  <a:latin typeface="Garamond" panose="02020404030301010803" pitchFamily="18" charset="0"/>
                </a:rPr>
                <a:t>Knowledge of the Washington State Public Records Act.</a:t>
              </a:r>
            </a:p>
            <a:p>
              <a:pPr marL="171450" lvl="1" indent="-171450" defTabSz="755650">
                <a:lnSpc>
                  <a:spcPct val="90000"/>
                </a:lnSpc>
                <a:spcBef>
                  <a:spcPct val="0"/>
                </a:spcBef>
                <a:spcAft>
                  <a:spcPct val="15000"/>
                </a:spcAft>
                <a:buChar char="••"/>
              </a:pPr>
              <a:r>
                <a:rPr lang="en-US" b="1" dirty="0">
                  <a:latin typeface="Garamond" panose="02020404030301010803" pitchFamily="18" charset="0"/>
                </a:rPr>
                <a:t>Ability to work independently with minimal supervision.</a:t>
              </a:r>
            </a:p>
            <a:p>
              <a:pPr marL="171450" lvl="1" indent="-171450" defTabSz="755650">
                <a:lnSpc>
                  <a:spcPct val="90000"/>
                </a:lnSpc>
                <a:spcBef>
                  <a:spcPct val="0"/>
                </a:spcBef>
                <a:spcAft>
                  <a:spcPct val="15000"/>
                </a:spcAft>
                <a:buChar char="••"/>
              </a:pPr>
              <a:r>
                <a:rPr lang="en-US" b="1" dirty="0">
                  <a:latin typeface="Garamond" panose="02020404030301010803" pitchFamily="18" charset="0"/>
                </a:rPr>
                <a:t>Experience using technical redacting programs.</a:t>
              </a:r>
            </a:p>
            <a:p>
              <a:pPr marL="171450" lvl="1" indent="-171450" defTabSz="755650">
                <a:lnSpc>
                  <a:spcPct val="90000"/>
                </a:lnSpc>
                <a:spcBef>
                  <a:spcPct val="0"/>
                </a:spcBef>
                <a:spcAft>
                  <a:spcPct val="15000"/>
                </a:spcAft>
                <a:buChar char="••"/>
              </a:pPr>
              <a:r>
                <a:rPr lang="en-US" b="1" dirty="0">
                  <a:latin typeface="Garamond" panose="02020404030301010803" pitchFamily="18" charset="0"/>
                </a:rPr>
                <a:t>Experience working in a confidential environment</a:t>
              </a:r>
              <a:r>
                <a:rPr lang="en-US" sz="1700" b="1" dirty="0"/>
                <a:t>.</a:t>
              </a:r>
            </a:p>
          </p:txBody>
        </p:sp>
      </p:grpSp>
      <p:sp>
        <p:nvSpPr>
          <p:cNvPr id="3" name="Slide Number Placeholder 2">
            <a:extLst>
              <a:ext uri="{FF2B5EF4-FFF2-40B4-BE49-F238E27FC236}">
                <a16:creationId xmlns:a16="http://schemas.microsoft.com/office/drawing/2014/main" id="{375CCA4A-2C52-44AF-9671-CFB9E00441EC}"/>
              </a:ext>
            </a:extLst>
          </p:cNvPr>
          <p:cNvSpPr>
            <a:spLocks noGrp="1"/>
          </p:cNvSpPr>
          <p:nvPr>
            <p:ph type="sldNum" sz="quarter" idx="12"/>
          </p:nvPr>
        </p:nvSpPr>
        <p:spPr/>
        <p:txBody>
          <a:bodyPr/>
          <a:lstStyle/>
          <a:p>
            <a:fld id="{95727433-063D-47FE-B827-8EE147D0ED71}" type="slidenum">
              <a:rPr lang="en-US" smtClean="0"/>
              <a:t>9</a:t>
            </a:fld>
            <a:endParaRPr lang="en-US"/>
          </a:p>
        </p:txBody>
      </p:sp>
    </p:spTree>
    <p:extLst>
      <p:ext uri="{BB962C8B-B14F-4D97-AF65-F5344CB8AC3E}">
        <p14:creationId xmlns:p14="http://schemas.microsoft.com/office/powerpoint/2010/main" val="2281145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848</TotalTime>
  <Words>3698</Words>
  <Application>Microsoft Office PowerPoint</Application>
  <PresentationFormat>Widescreen</PresentationFormat>
  <Paragraphs>341</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Garamond</vt:lpstr>
      <vt:lpstr>Gill Sans MT</vt:lpstr>
      <vt:lpstr>Perpetua</vt:lpstr>
      <vt:lpstr>Perpetua Titling MT</vt:lpstr>
      <vt:lpstr>Times New Roman</vt:lpstr>
      <vt:lpstr>Parcel</vt:lpstr>
      <vt:lpstr>Body Worn Camera Recordings</vt:lpstr>
      <vt:lpstr>PRESENTERS</vt:lpstr>
      <vt:lpstr>Disclaimer</vt:lpstr>
      <vt:lpstr>PowerPoint Presentation</vt:lpstr>
      <vt:lpstr>PowerPoint Presentation</vt:lpstr>
      <vt:lpstr>Foundation </vt:lpstr>
      <vt:lpstr>The Request</vt:lpstr>
      <vt:lpstr>SPD’s Experience ------------- Roll out to today</vt:lpstr>
      <vt:lpstr>SPD Video Specialists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Nested records (Records within Records)</vt:lpstr>
      <vt:lpstr>PowerPoint Presentation</vt:lpstr>
      <vt:lpstr>Redaction costs </vt:lpstr>
      <vt:lpstr>Penalties  RCW 42.56.240(14)(c)</vt:lpstr>
      <vt:lpstr>PowerPoint Presentation</vt:lpstr>
      <vt:lpstr>PowerPoint Presentation</vt:lpstr>
      <vt:lpstr>BWC Recordings – Recap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Worn Cameras</dc:title>
  <dc:creator>Collings, Tara</dc:creator>
  <cp:lastModifiedBy>Damerow, Morgan B (ATG)</cp:lastModifiedBy>
  <cp:revision>56</cp:revision>
  <cp:lastPrinted>2022-05-16T21:37:31Z</cp:lastPrinted>
  <dcterms:created xsi:type="dcterms:W3CDTF">2022-04-07T16:03:04Z</dcterms:created>
  <dcterms:modified xsi:type="dcterms:W3CDTF">2022-10-24T18:16:13Z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933580061</vt:i4>
  </property>
  <property fmtid="{D5CDD505-2E9C-101B-9397-08002B2CF9AE}" pid="3" name="_NewReviewCycle">
    <vt:lpwstr/>
  </property>
  <property fmtid="{D5CDD505-2E9C-101B-9397-08002B2CF9AE}" pid="4" name="_EmailSubject">
    <vt:lpwstr>WAPRO Fall Conference - speaker information</vt:lpwstr>
  </property>
  <property fmtid="{D5CDD505-2E9C-101B-9397-08002B2CF9AE}" pid="5" name="_AuthorEmail">
    <vt:lpwstr>morgan.damerow@atg.wa.gov</vt:lpwstr>
  </property>
  <property fmtid="{D5CDD505-2E9C-101B-9397-08002B2CF9AE}" pid="6" name="_AuthorEmailDisplayName">
    <vt:lpwstr>Damerow, Morgan B (ATG)</vt:lpwstr>
  </property>
</Properties>
</file>