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3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ckett, Scott" initials="SS" lastIdx="14" clrIdx="0">
    <p:extLst>
      <p:ext uri="{19B8F6BF-5375-455C-9EA6-DF929625EA0E}">
        <p15:presenceInfo xmlns:p15="http://schemas.microsoft.com/office/powerpoint/2012/main" userId="S-1-5-21-4284940791-3361466422-2910259835-25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60" autoAdjust="0"/>
    <p:restoredTop sz="57847" autoAdjust="0"/>
  </p:normalViewPr>
  <p:slideViewPr>
    <p:cSldViewPr snapToGrid="0">
      <p:cViewPr varScale="1">
        <p:scale>
          <a:sx n="56" d="100"/>
          <a:sy n="56" d="100"/>
        </p:scale>
        <p:origin x="2586" y="60"/>
      </p:cViewPr>
      <p:guideLst/>
    </p:cSldViewPr>
  </p:slideViewPr>
  <p:outlineViewPr>
    <p:cViewPr>
      <p:scale>
        <a:sx n="33" d="100"/>
        <a:sy n="33" d="100"/>
      </p:scale>
      <p:origin x="0" y="-145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400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928E63-4DB0-4F96-BC3C-8241624B0C2D}" type="doc">
      <dgm:prSet loTypeId="urn:microsoft.com/office/officeart/2005/8/layout/process4" loCatId="process" qsTypeId="urn:microsoft.com/office/officeart/2005/8/quickstyle/simple1" qsCatId="simple" csTypeId="urn:microsoft.com/office/officeart/2005/8/colors/accent3_1" csCatId="accent3" phldr="1"/>
      <dgm:spPr/>
    </dgm:pt>
    <dgm:pt modelId="{B5577C02-A753-4937-8B46-64F957B34943}">
      <dgm:prSet phldrT="[Text]" custT="1"/>
      <dgm:spPr/>
      <dgm:t>
        <a:bodyPr/>
        <a:lstStyle/>
        <a:p>
          <a:r>
            <a:rPr lang="en-US" sz="2000" dirty="0" smtClean="0">
              <a:latin typeface="Segoe UI" panose="020B0502040204020203" pitchFamily="34" charset="0"/>
              <a:cs typeface="Segoe UI" panose="020B0502040204020203" pitchFamily="34" charset="0"/>
            </a:rPr>
            <a:t>sos.wa.gov/archives</a:t>
          </a:r>
          <a:endParaRPr lang="en-US" sz="20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9771341C-C1D0-47E7-8BEC-4AA18B45FC74}" type="parTrans" cxnId="{F2BC92AE-4000-4BBB-8075-5556C506A291}">
      <dgm:prSet/>
      <dgm:spPr/>
      <dgm:t>
        <a:bodyPr/>
        <a:lstStyle/>
        <a:p>
          <a:endParaRPr lang="en-US"/>
        </a:p>
      </dgm:t>
    </dgm:pt>
    <dgm:pt modelId="{B2500134-9ED5-4C5E-980B-6CD872D66577}" type="sibTrans" cxnId="{F2BC92AE-4000-4BBB-8075-5556C506A291}">
      <dgm:prSet/>
      <dgm:spPr/>
      <dgm:t>
        <a:bodyPr/>
        <a:lstStyle/>
        <a:p>
          <a:endParaRPr lang="en-US"/>
        </a:p>
      </dgm:t>
    </dgm:pt>
    <dgm:pt modelId="{30370FFA-F59D-487D-AF6C-C31765BFD1D7}">
      <dgm:prSet phldrT="[Text]" custT="1"/>
      <dgm:spPr/>
      <dgm:t>
        <a:bodyPr/>
        <a:lstStyle/>
        <a:p>
          <a:r>
            <a:rPr lang="en-US" sz="2000" b="1" dirty="0" smtClean="0">
              <a:latin typeface="Segoe UI" panose="020B0502040204020203" pitchFamily="34" charset="0"/>
              <a:cs typeface="Segoe UI" panose="020B0502040204020203" pitchFamily="34" charset="0"/>
            </a:rPr>
            <a:t>STATE AGENCIES </a:t>
          </a:r>
          <a:r>
            <a:rPr lang="en-US" sz="2000" dirty="0" smtClean="0">
              <a:latin typeface="Segoe UI" panose="020B0502040204020203" pitchFamily="34" charset="0"/>
              <a:cs typeface="Segoe UI" panose="020B0502040204020203" pitchFamily="34" charset="0"/>
            </a:rPr>
            <a:t>(top navigation bar)</a:t>
          </a:r>
          <a:endParaRPr lang="en-US" sz="20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95CB3861-BEC1-429C-92D7-ECE3011B131E}" type="parTrans" cxnId="{CB4F6938-F4F5-46EA-9330-51F4B462D2C5}">
      <dgm:prSet/>
      <dgm:spPr/>
      <dgm:t>
        <a:bodyPr/>
        <a:lstStyle/>
        <a:p>
          <a:endParaRPr lang="en-US"/>
        </a:p>
      </dgm:t>
    </dgm:pt>
    <dgm:pt modelId="{BAFEB062-EB0F-4CFB-A8DD-5F9E43FF03E6}" type="sibTrans" cxnId="{CB4F6938-F4F5-46EA-9330-51F4B462D2C5}">
      <dgm:prSet/>
      <dgm:spPr/>
      <dgm:t>
        <a:bodyPr/>
        <a:lstStyle/>
        <a:p>
          <a:endParaRPr lang="en-US"/>
        </a:p>
      </dgm:t>
    </dgm:pt>
    <dgm:pt modelId="{ADD7832B-12EF-40FA-8E82-9E06A4B7EC49}">
      <dgm:prSet phldrT="[Text]" custT="1"/>
      <dgm:spPr/>
      <dgm:t>
        <a:bodyPr/>
        <a:lstStyle/>
        <a:p>
          <a:r>
            <a:rPr lang="en-US" sz="2000" u="sng" dirty="0" smtClean="0">
              <a:latin typeface="Segoe UI" panose="020B0502040204020203" pitchFamily="34" charset="0"/>
              <a:cs typeface="Segoe UI" panose="020B0502040204020203" pitchFamily="34" charset="0"/>
            </a:rPr>
            <a:t>Records Retention Schedules</a:t>
          </a:r>
          <a:r>
            <a:rPr lang="en-US" sz="2000" dirty="0" smtClean="0">
              <a:latin typeface="Segoe UI" panose="020B0502040204020203" pitchFamily="34" charset="0"/>
              <a:cs typeface="Segoe UI" panose="020B0502040204020203" pitchFamily="34" charset="0"/>
            </a:rPr>
            <a:t> (bolded link)</a:t>
          </a:r>
          <a:endParaRPr lang="en-US" sz="20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1C232D3-267E-448B-8A57-7255981E3DDD}" type="parTrans" cxnId="{C39D2456-47D4-4CB8-AA86-B59AFE0848F3}">
      <dgm:prSet/>
      <dgm:spPr/>
      <dgm:t>
        <a:bodyPr/>
        <a:lstStyle/>
        <a:p>
          <a:endParaRPr lang="en-US"/>
        </a:p>
      </dgm:t>
    </dgm:pt>
    <dgm:pt modelId="{3F16DEE8-EE7B-4AA0-B7A9-53D3432DFDAD}" type="sibTrans" cxnId="{C39D2456-47D4-4CB8-AA86-B59AFE0848F3}">
      <dgm:prSet/>
      <dgm:spPr/>
      <dgm:t>
        <a:bodyPr/>
        <a:lstStyle/>
        <a:p>
          <a:endParaRPr lang="en-US"/>
        </a:p>
      </dgm:t>
    </dgm:pt>
    <dgm:pt modelId="{F518ECB9-470D-4573-B1B0-38CBD1B73FBC}">
      <dgm:prSet phldrT="[Text]" custT="1"/>
      <dgm:spPr/>
      <dgm:t>
        <a:bodyPr/>
        <a:lstStyle/>
        <a:p>
          <a:r>
            <a:rPr lang="en-US" sz="2000" b="1" i="0" dirty="0" smtClean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State General Schedule</a:t>
          </a:r>
          <a:r>
            <a:rPr lang="en-US" sz="2000" b="0" i="0" dirty="0" smtClean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en-US" sz="2000" b="1" dirty="0" smtClean="0">
              <a:latin typeface="Segoe UI" panose="020B0502040204020203" pitchFamily="34" charset="0"/>
              <a:cs typeface="Segoe UI" panose="020B0502040204020203" pitchFamily="34" charset="0"/>
            </a:rPr>
            <a:t>+</a:t>
          </a:r>
          <a:r>
            <a:rPr lang="en-US" sz="2000" b="0" dirty="0" smtClean="0">
              <a:latin typeface="Segoe UI" panose="020B0502040204020203" pitchFamily="34" charset="0"/>
              <a:cs typeface="Segoe UI" panose="020B0502040204020203" pitchFamily="34" charset="0"/>
            </a:rPr>
            <a:t> Approved Agency Schedule</a:t>
          </a:r>
          <a:endParaRPr lang="en-US" sz="2000" b="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D3791844-F85D-409B-9C5C-C2ECA115141C}" type="parTrans" cxnId="{15A55B88-7197-4427-B02D-8C66ACAB9C85}">
      <dgm:prSet/>
      <dgm:spPr/>
      <dgm:t>
        <a:bodyPr/>
        <a:lstStyle/>
        <a:p>
          <a:endParaRPr lang="en-US"/>
        </a:p>
      </dgm:t>
    </dgm:pt>
    <dgm:pt modelId="{973C8AA1-71F4-46E6-904D-C8B89FD38491}" type="sibTrans" cxnId="{15A55B88-7197-4427-B02D-8C66ACAB9C85}">
      <dgm:prSet/>
      <dgm:spPr/>
      <dgm:t>
        <a:bodyPr/>
        <a:lstStyle/>
        <a:p>
          <a:endParaRPr lang="en-US"/>
        </a:p>
      </dgm:t>
    </dgm:pt>
    <dgm:pt modelId="{11CCF9B9-F5CC-4EF9-AB3D-1E8A7B52C5E6}" type="pres">
      <dgm:prSet presAssocID="{7B928E63-4DB0-4F96-BC3C-8241624B0C2D}" presName="Name0" presStyleCnt="0">
        <dgm:presLayoutVars>
          <dgm:dir/>
          <dgm:animLvl val="lvl"/>
          <dgm:resizeHandles val="exact"/>
        </dgm:presLayoutVars>
      </dgm:prSet>
      <dgm:spPr/>
    </dgm:pt>
    <dgm:pt modelId="{408CFE07-1AFA-4AC7-976E-78416EB0C241}" type="pres">
      <dgm:prSet presAssocID="{F518ECB9-470D-4573-B1B0-38CBD1B73FBC}" presName="boxAndChildren" presStyleCnt="0"/>
      <dgm:spPr/>
    </dgm:pt>
    <dgm:pt modelId="{7551AF3B-D972-4813-9219-21A4BC902F50}" type="pres">
      <dgm:prSet presAssocID="{F518ECB9-470D-4573-B1B0-38CBD1B73FBC}" presName="parentTextBox" presStyleLbl="node1" presStyleIdx="0" presStyleCnt="4"/>
      <dgm:spPr/>
      <dgm:t>
        <a:bodyPr/>
        <a:lstStyle/>
        <a:p>
          <a:endParaRPr lang="en-US"/>
        </a:p>
      </dgm:t>
    </dgm:pt>
    <dgm:pt modelId="{944D0BDF-0D02-4811-9F1C-095F80D4E03D}" type="pres">
      <dgm:prSet presAssocID="{3F16DEE8-EE7B-4AA0-B7A9-53D3432DFDAD}" presName="sp" presStyleCnt="0"/>
      <dgm:spPr/>
    </dgm:pt>
    <dgm:pt modelId="{B445D6A1-86E5-4D3B-A8A0-D33BACBE6235}" type="pres">
      <dgm:prSet presAssocID="{ADD7832B-12EF-40FA-8E82-9E06A4B7EC49}" presName="arrowAndChildren" presStyleCnt="0"/>
      <dgm:spPr/>
    </dgm:pt>
    <dgm:pt modelId="{D422B948-C78E-4B97-903E-3234EA7BCB1B}" type="pres">
      <dgm:prSet presAssocID="{ADD7832B-12EF-40FA-8E82-9E06A4B7EC49}" presName="parentTextArrow" presStyleLbl="node1" presStyleIdx="1" presStyleCnt="4"/>
      <dgm:spPr/>
      <dgm:t>
        <a:bodyPr/>
        <a:lstStyle/>
        <a:p>
          <a:endParaRPr lang="en-US"/>
        </a:p>
      </dgm:t>
    </dgm:pt>
    <dgm:pt modelId="{4D58BCE6-4BAB-4F25-9977-E5EC612A4B40}" type="pres">
      <dgm:prSet presAssocID="{BAFEB062-EB0F-4CFB-A8DD-5F9E43FF03E6}" presName="sp" presStyleCnt="0"/>
      <dgm:spPr/>
    </dgm:pt>
    <dgm:pt modelId="{9D885305-120A-438C-B172-3B57E420E22F}" type="pres">
      <dgm:prSet presAssocID="{30370FFA-F59D-487D-AF6C-C31765BFD1D7}" presName="arrowAndChildren" presStyleCnt="0"/>
      <dgm:spPr/>
    </dgm:pt>
    <dgm:pt modelId="{80750A67-81B9-427D-B7FB-2F68ADB48033}" type="pres">
      <dgm:prSet presAssocID="{30370FFA-F59D-487D-AF6C-C31765BFD1D7}" presName="parentTextArrow" presStyleLbl="node1" presStyleIdx="2" presStyleCnt="4"/>
      <dgm:spPr/>
      <dgm:t>
        <a:bodyPr/>
        <a:lstStyle/>
        <a:p>
          <a:endParaRPr lang="en-US"/>
        </a:p>
      </dgm:t>
    </dgm:pt>
    <dgm:pt modelId="{E71AE832-B573-404B-8C96-BF5D66B6CF59}" type="pres">
      <dgm:prSet presAssocID="{B2500134-9ED5-4C5E-980B-6CD872D66577}" presName="sp" presStyleCnt="0"/>
      <dgm:spPr/>
    </dgm:pt>
    <dgm:pt modelId="{BCB1CF0D-6F5A-4C28-9291-9E3E3CD3FB84}" type="pres">
      <dgm:prSet presAssocID="{B5577C02-A753-4937-8B46-64F957B34943}" presName="arrowAndChildren" presStyleCnt="0"/>
      <dgm:spPr/>
    </dgm:pt>
    <dgm:pt modelId="{9CE1924A-80FB-4591-A840-6E777C02C195}" type="pres">
      <dgm:prSet presAssocID="{B5577C02-A753-4937-8B46-64F957B34943}" presName="parentTextArrow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CB4F6938-F4F5-46EA-9330-51F4B462D2C5}" srcId="{7B928E63-4DB0-4F96-BC3C-8241624B0C2D}" destId="{30370FFA-F59D-487D-AF6C-C31765BFD1D7}" srcOrd="1" destOrd="0" parTransId="{95CB3861-BEC1-429C-92D7-ECE3011B131E}" sibTransId="{BAFEB062-EB0F-4CFB-A8DD-5F9E43FF03E6}"/>
    <dgm:cxn modelId="{05885869-7E2C-45B6-9343-137AB05D7236}" type="presOf" srcId="{ADD7832B-12EF-40FA-8E82-9E06A4B7EC49}" destId="{D422B948-C78E-4B97-903E-3234EA7BCB1B}" srcOrd="0" destOrd="0" presId="urn:microsoft.com/office/officeart/2005/8/layout/process4"/>
    <dgm:cxn modelId="{540D1ED5-FFB0-4BC4-B37E-DE46B2F6A60F}" type="presOf" srcId="{30370FFA-F59D-487D-AF6C-C31765BFD1D7}" destId="{80750A67-81B9-427D-B7FB-2F68ADB48033}" srcOrd="0" destOrd="0" presId="urn:microsoft.com/office/officeart/2005/8/layout/process4"/>
    <dgm:cxn modelId="{15A55B88-7197-4427-B02D-8C66ACAB9C85}" srcId="{7B928E63-4DB0-4F96-BC3C-8241624B0C2D}" destId="{F518ECB9-470D-4573-B1B0-38CBD1B73FBC}" srcOrd="3" destOrd="0" parTransId="{D3791844-F85D-409B-9C5C-C2ECA115141C}" sibTransId="{973C8AA1-71F4-46E6-904D-C8B89FD38491}"/>
    <dgm:cxn modelId="{C39D2456-47D4-4CB8-AA86-B59AFE0848F3}" srcId="{7B928E63-4DB0-4F96-BC3C-8241624B0C2D}" destId="{ADD7832B-12EF-40FA-8E82-9E06A4B7EC49}" srcOrd="2" destOrd="0" parTransId="{01C232D3-267E-448B-8A57-7255981E3DDD}" sibTransId="{3F16DEE8-EE7B-4AA0-B7A9-53D3432DFDAD}"/>
    <dgm:cxn modelId="{F2BC92AE-4000-4BBB-8075-5556C506A291}" srcId="{7B928E63-4DB0-4F96-BC3C-8241624B0C2D}" destId="{B5577C02-A753-4937-8B46-64F957B34943}" srcOrd="0" destOrd="0" parTransId="{9771341C-C1D0-47E7-8BEC-4AA18B45FC74}" sibTransId="{B2500134-9ED5-4C5E-980B-6CD872D66577}"/>
    <dgm:cxn modelId="{C541943A-9264-49CE-BD8C-62F5D8E956B4}" type="presOf" srcId="{F518ECB9-470D-4573-B1B0-38CBD1B73FBC}" destId="{7551AF3B-D972-4813-9219-21A4BC902F50}" srcOrd="0" destOrd="0" presId="urn:microsoft.com/office/officeart/2005/8/layout/process4"/>
    <dgm:cxn modelId="{9ED89C40-A172-42E0-88B1-33C250E58B93}" type="presOf" srcId="{7B928E63-4DB0-4F96-BC3C-8241624B0C2D}" destId="{11CCF9B9-F5CC-4EF9-AB3D-1E8A7B52C5E6}" srcOrd="0" destOrd="0" presId="urn:microsoft.com/office/officeart/2005/8/layout/process4"/>
    <dgm:cxn modelId="{4B0DA918-2E1D-4DE7-B93F-737E8348D331}" type="presOf" srcId="{B5577C02-A753-4937-8B46-64F957B34943}" destId="{9CE1924A-80FB-4591-A840-6E777C02C195}" srcOrd="0" destOrd="0" presId="urn:microsoft.com/office/officeart/2005/8/layout/process4"/>
    <dgm:cxn modelId="{A9D39F27-1338-40AD-AD80-903608652365}" type="presParOf" srcId="{11CCF9B9-F5CC-4EF9-AB3D-1E8A7B52C5E6}" destId="{408CFE07-1AFA-4AC7-976E-78416EB0C241}" srcOrd="0" destOrd="0" presId="urn:microsoft.com/office/officeart/2005/8/layout/process4"/>
    <dgm:cxn modelId="{461F1E37-98DF-4827-AD59-40E2AE4203D5}" type="presParOf" srcId="{408CFE07-1AFA-4AC7-976E-78416EB0C241}" destId="{7551AF3B-D972-4813-9219-21A4BC902F50}" srcOrd="0" destOrd="0" presId="urn:microsoft.com/office/officeart/2005/8/layout/process4"/>
    <dgm:cxn modelId="{D15EDE61-3383-4FF0-8E6E-B932BAA831B9}" type="presParOf" srcId="{11CCF9B9-F5CC-4EF9-AB3D-1E8A7B52C5E6}" destId="{944D0BDF-0D02-4811-9F1C-095F80D4E03D}" srcOrd="1" destOrd="0" presId="urn:microsoft.com/office/officeart/2005/8/layout/process4"/>
    <dgm:cxn modelId="{A921BE79-CCDF-4246-9969-1287B3865489}" type="presParOf" srcId="{11CCF9B9-F5CC-4EF9-AB3D-1E8A7B52C5E6}" destId="{B445D6A1-86E5-4D3B-A8A0-D33BACBE6235}" srcOrd="2" destOrd="0" presId="urn:microsoft.com/office/officeart/2005/8/layout/process4"/>
    <dgm:cxn modelId="{406A87E6-5BA0-4777-BAF1-039780A02760}" type="presParOf" srcId="{B445D6A1-86E5-4D3B-A8A0-D33BACBE6235}" destId="{D422B948-C78E-4B97-903E-3234EA7BCB1B}" srcOrd="0" destOrd="0" presId="urn:microsoft.com/office/officeart/2005/8/layout/process4"/>
    <dgm:cxn modelId="{75938EDE-CE28-4DEF-952A-0B36586EC11E}" type="presParOf" srcId="{11CCF9B9-F5CC-4EF9-AB3D-1E8A7B52C5E6}" destId="{4D58BCE6-4BAB-4F25-9977-E5EC612A4B40}" srcOrd="3" destOrd="0" presId="urn:microsoft.com/office/officeart/2005/8/layout/process4"/>
    <dgm:cxn modelId="{D5019D3D-0EBA-4D48-8210-00C3C97119FA}" type="presParOf" srcId="{11CCF9B9-F5CC-4EF9-AB3D-1E8A7B52C5E6}" destId="{9D885305-120A-438C-B172-3B57E420E22F}" srcOrd="4" destOrd="0" presId="urn:microsoft.com/office/officeart/2005/8/layout/process4"/>
    <dgm:cxn modelId="{BE9C5165-C64A-438E-9886-F3E2F7ADA43A}" type="presParOf" srcId="{9D885305-120A-438C-B172-3B57E420E22F}" destId="{80750A67-81B9-427D-B7FB-2F68ADB48033}" srcOrd="0" destOrd="0" presId="urn:microsoft.com/office/officeart/2005/8/layout/process4"/>
    <dgm:cxn modelId="{9877EF28-7834-4737-9117-1FD1F847200A}" type="presParOf" srcId="{11CCF9B9-F5CC-4EF9-AB3D-1E8A7B52C5E6}" destId="{E71AE832-B573-404B-8C96-BF5D66B6CF59}" srcOrd="5" destOrd="0" presId="urn:microsoft.com/office/officeart/2005/8/layout/process4"/>
    <dgm:cxn modelId="{0487686F-168E-4DD6-BA67-482B9AFB2F2D}" type="presParOf" srcId="{11CCF9B9-F5CC-4EF9-AB3D-1E8A7B52C5E6}" destId="{BCB1CF0D-6F5A-4C28-9291-9E3E3CD3FB84}" srcOrd="6" destOrd="0" presId="urn:microsoft.com/office/officeart/2005/8/layout/process4"/>
    <dgm:cxn modelId="{D61FA137-D0EF-410F-8FD2-80B5DFC162CF}" type="presParOf" srcId="{BCB1CF0D-6F5A-4C28-9291-9E3E3CD3FB84}" destId="{9CE1924A-80FB-4591-A840-6E777C02C19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90CC7C-9802-4B2C-A90D-A7AF77B55E97}" type="doc">
      <dgm:prSet loTypeId="urn:microsoft.com/office/officeart/2005/8/layout/process4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D4AFE9CD-41DF-47A6-9FF9-C838542D7D2E}">
      <dgm:prSet phldrT="[Text]"/>
      <dgm:spPr/>
      <dgm:t>
        <a:bodyPr/>
        <a:lstStyle/>
        <a:p>
          <a:r>
            <a:rPr lang="en-US" dirty="0" smtClean="0">
              <a:latin typeface="Segoe UI" panose="020B0502040204020203" pitchFamily="34" charset="0"/>
              <a:cs typeface="Segoe UI" panose="020B0502040204020203" pitchFamily="34" charset="0"/>
            </a:rPr>
            <a:t>sos.wa.gov/archives</a:t>
          </a:r>
          <a:endParaRPr lang="en-US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36C8E66-7DFC-4045-83E0-E629BEC293E0}" type="parTrans" cxnId="{3A0721AC-22EF-4592-9229-F3FC5CF17452}">
      <dgm:prSet/>
      <dgm:spPr/>
      <dgm:t>
        <a:bodyPr/>
        <a:lstStyle/>
        <a:p>
          <a:endParaRPr lang="en-US"/>
        </a:p>
      </dgm:t>
    </dgm:pt>
    <dgm:pt modelId="{CB2C66F8-CE9F-42FE-B016-90A78FBC16B0}" type="sibTrans" cxnId="{3A0721AC-22EF-4592-9229-F3FC5CF17452}">
      <dgm:prSet/>
      <dgm:spPr/>
      <dgm:t>
        <a:bodyPr/>
        <a:lstStyle/>
        <a:p>
          <a:endParaRPr lang="en-US"/>
        </a:p>
      </dgm:t>
    </dgm:pt>
    <dgm:pt modelId="{69CF8C03-E88B-4FE1-B8A0-15304B46142F}">
      <dgm:prSet phldrT="[Text]"/>
      <dgm:spPr/>
      <dgm:t>
        <a:bodyPr/>
        <a:lstStyle/>
        <a:p>
          <a:r>
            <a:rPr lang="en-US" b="1" dirty="0" smtClean="0">
              <a:latin typeface="Segoe UI" panose="020B0502040204020203" pitchFamily="34" charset="0"/>
              <a:cs typeface="Segoe UI" panose="020B0502040204020203" pitchFamily="34" charset="0"/>
            </a:rPr>
            <a:t>LOCAL GOVERNMENTS</a:t>
          </a:r>
          <a:r>
            <a:rPr lang="en-US" dirty="0" smtClean="0">
              <a:latin typeface="Segoe UI" panose="020B0502040204020203" pitchFamily="34" charset="0"/>
              <a:cs typeface="Segoe UI" panose="020B0502040204020203" pitchFamily="34" charset="0"/>
            </a:rPr>
            <a:t> (top navigation bar)</a:t>
          </a:r>
          <a:endParaRPr lang="en-US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EBBD7200-B2AE-459F-A077-07F7BD594442}" type="parTrans" cxnId="{6158EB5F-8A56-4F4B-88E8-E8FC9B2C43F9}">
      <dgm:prSet/>
      <dgm:spPr/>
      <dgm:t>
        <a:bodyPr/>
        <a:lstStyle/>
        <a:p>
          <a:endParaRPr lang="en-US"/>
        </a:p>
      </dgm:t>
    </dgm:pt>
    <dgm:pt modelId="{CD4D599B-33B7-4802-B31A-F885D03B5B95}" type="sibTrans" cxnId="{6158EB5F-8A56-4F4B-88E8-E8FC9B2C43F9}">
      <dgm:prSet/>
      <dgm:spPr/>
      <dgm:t>
        <a:bodyPr/>
        <a:lstStyle/>
        <a:p>
          <a:endParaRPr lang="en-US"/>
        </a:p>
      </dgm:t>
    </dgm:pt>
    <dgm:pt modelId="{B97FF6D9-DA4D-41F3-A385-459D854EDBF6}">
      <dgm:prSet phldrT="[Text]" custT="1"/>
      <dgm:spPr/>
      <dgm:t>
        <a:bodyPr/>
        <a:lstStyle/>
        <a:p>
          <a:r>
            <a:rPr lang="en-US" sz="2000" dirty="0" smtClean="0">
              <a:latin typeface="Segoe UI" panose="020B0502040204020203" pitchFamily="34" charset="0"/>
              <a:cs typeface="Segoe UI" panose="020B0502040204020203" pitchFamily="34" charset="0"/>
            </a:rPr>
            <a:t>Find your </a:t>
          </a:r>
          <a:r>
            <a:rPr lang="en-US" sz="2000" i="1" dirty="0" smtClean="0">
              <a:latin typeface="Segoe UI" panose="020B0502040204020203" pitchFamily="34" charset="0"/>
              <a:cs typeface="Segoe UI" panose="020B0502040204020203" pitchFamily="34" charset="0"/>
            </a:rPr>
            <a:t>type</a:t>
          </a:r>
          <a:r>
            <a:rPr lang="en-US" sz="2000" dirty="0" smtClean="0">
              <a:latin typeface="Segoe UI" panose="020B0502040204020203" pitchFamily="34" charset="0"/>
              <a:cs typeface="Segoe UI" panose="020B0502040204020203" pitchFamily="34" charset="0"/>
            </a:rPr>
            <a:t> of local government agency</a:t>
          </a:r>
          <a:endParaRPr lang="en-US" sz="200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BDF849D3-7257-46C8-A0AC-CB6340B9D560}" type="parTrans" cxnId="{DEBB3420-FE1F-4738-9ED8-58B6B87A9893}">
      <dgm:prSet/>
      <dgm:spPr/>
      <dgm:t>
        <a:bodyPr/>
        <a:lstStyle/>
        <a:p>
          <a:endParaRPr lang="en-US"/>
        </a:p>
      </dgm:t>
    </dgm:pt>
    <dgm:pt modelId="{56A6737C-652F-4A0B-A2F5-8FD6ACAC376C}" type="sibTrans" cxnId="{DEBB3420-FE1F-4738-9ED8-58B6B87A9893}">
      <dgm:prSet/>
      <dgm:spPr/>
      <dgm:t>
        <a:bodyPr/>
        <a:lstStyle/>
        <a:p>
          <a:endParaRPr lang="en-US"/>
        </a:p>
      </dgm:t>
    </dgm:pt>
    <dgm:pt modelId="{2C82E47A-64F1-44FA-83FF-F658D6E2C70D}">
      <dgm:prSet phldrT="[Text]" custT="1"/>
      <dgm:spPr/>
      <dgm:t>
        <a:bodyPr/>
        <a:lstStyle/>
        <a:p>
          <a:r>
            <a:rPr lang="en-US" sz="2000" b="1" i="0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CORE</a:t>
          </a:r>
          <a:r>
            <a:rPr lang="en-US" sz="2000" b="0" dirty="0" smtClean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en-US" sz="2000" b="1" dirty="0" smtClean="0">
              <a:latin typeface="Segoe UI" panose="020B0502040204020203" pitchFamily="34" charset="0"/>
              <a:cs typeface="Segoe UI" panose="020B0502040204020203" pitchFamily="34" charset="0"/>
            </a:rPr>
            <a:t>+</a:t>
          </a:r>
          <a:r>
            <a:rPr lang="en-US" sz="2000" b="0" dirty="0" smtClean="0">
              <a:latin typeface="Segoe UI" panose="020B0502040204020203" pitchFamily="34" charset="0"/>
              <a:cs typeface="Segoe UI" panose="020B0502040204020203" pitchFamily="34" charset="0"/>
            </a:rPr>
            <a:t> Approved Sector Schedule(s)</a:t>
          </a:r>
          <a:endParaRPr lang="en-US" sz="2000" b="0" dirty="0"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F296F783-3EF4-4EFB-A7FA-C3AFC59C2E49}" type="parTrans" cxnId="{C287A28E-CB84-4AD2-AC7B-703B08053692}">
      <dgm:prSet/>
      <dgm:spPr/>
      <dgm:t>
        <a:bodyPr/>
        <a:lstStyle/>
        <a:p>
          <a:endParaRPr lang="en-US"/>
        </a:p>
      </dgm:t>
    </dgm:pt>
    <dgm:pt modelId="{68A087EA-8818-43DF-AA3E-D0567478B649}" type="sibTrans" cxnId="{C287A28E-CB84-4AD2-AC7B-703B08053692}">
      <dgm:prSet/>
      <dgm:spPr/>
      <dgm:t>
        <a:bodyPr/>
        <a:lstStyle/>
        <a:p>
          <a:endParaRPr lang="en-US"/>
        </a:p>
      </dgm:t>
    </dgm:pt>
    <dgm:pt modelId="{82EB0701-1A3E-498C-83F6-166B11187E58}" type="pres">
      <dgm:prSet presAssocID="{DE90CC7C-9802-4B2C-A90D-A7AF77B55E9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47D36DF-64FB-4B1C-A9E9-D2C7544F902E}" type="pres">
      <dgm:prSet presAssocID="{2C82E47A-64F1-44FA-83FF-F658D6E2C70D}" presName="boxAndChildren" presStyleCnt="0"/>
      <dgm:spPr/>
    </dgm:pt>
    <dgm:pt modelId="{25A0322B-BDC1-4451-8C0D-73A7736E685F}" type="pres">
      <dgm:prSet presAssocID="{2C82E47A-64F1-44FA-83FF-F658D6E2C70D}" presName="parentTextBox" presStyleLbl="node1" presStyleIdx="0" presStyleCnt="4"/>
      <dgm:spPr/>
      <dgm:t>
        <a:bodyPr/>
        <a:lstStyle/>
        <a:p>
          <a:endParaRPr lang="en-US"/>
        </a:p>
      </dgm:t>
    </dgm:pt>
    <dgm:pt modelId="{F6EF8719-3F24-4659-9FC5-2D38D80730AE}" type="pres">
      <dgm:prSet presAssocID="{56A6737C-652F-4A0B-A2F5-8FD6ACAC376C}" presName="sp" presStyleCnt="0"/>
      <dgm:spPr/>
    </dgm:pt>
    <dgm:pt modelId="{4D19239C-216B-4E1F-B5AA-687E6186EBF7}" type="pres">
      <dgm:prSet presAssocID="{B97FF6D9-DA4D-41F3-A385-459D854EDBF6}" presName="arrowAndChildren" presStyleCnt="0"/>
      <dgm:spPr/>
    </dgm:pt>
    <dgm:pt modelId="{E8EF94D8-DE95-467B-8518-D5FB2FD090B6}" type="pres">
      <dgm:prSet presAssocID="{B97FF6D9-DA4D-41F3-A385-459D854EDBF6}" presName="parentTextArrow" presStyleLbl="node1" presStyleIdx="1" presStyleCnt="4"/>
      <dgm:spPr/>
      <dgm:t>
        <a:bodyPr/>
        <a:lstStyle/>
        <a:p>
          <a:endParaRPr lang="en-US"/>
        </a:p>
      </dgm:t>
    </dgm:pt>
    <dgm:pt modelId="{B66D7B06-B0D6-4640-915B-655E5B543048}" type="pres">
      <dgm:prSet presAssocID="{CD4D599B-33B7-4802-B31A-F885D03B5B95}" presName="sp" presStyleCnt="0"/>
      <dgm:spPr/>
    </dgm:pt>
    <dgm:pt modelId="{257CC4E6-F4EF-46F6-838A-C2B266377CB7}" type="pres">
      <dgm:prSet presAssocID="{69CF8C03-E88B-4FE1-B8A0-15304B46142F}" presName="arrowAndChildren" presStyleCnt="0"/>
      <dgm:spPr/>
    </dgm:pt>
    <dgm:pt modelId="{0B5B394D-823E-4459-8BA6-1346B1780F18}" type="pres">
      <dgm:prSet presAssocID="{69CF8C03-E88B-4FE1-B8A0-15304B46142F}" presName="parentTextArrow" presStyleLbl="node1" presStyleIdx="2" presStyleCnt="4"/>
      <dgm:spPr/>
      <dgm:t>
        <a:bodyPr/>
        <a:lstStyle/>
        <a:p>
          <a:endParaRPr lang="en-US"/>
        </a:p>
      </dgm:t>
    </dgm:pt>
    <dgm:pt modelId="{DC696A68-0A8F-47A7-86CD-721E331E6AE0}" type="pres">
      <dgm:prSet presAssocID="{CB2C66F8-CE9F-42FE-B016-90A78FBC16B0}" presName="sp" presStyleCnt="0"/>
      <dgm:spPr/>
    </dgm:pt>
    <dgm:pt modelId="{694B53F9-65A4-428A-A1DF-AE366C98F230}" type="pres">
      <dgm:prSet presAssocID="{D4AFE9CD-41DF-47A6-9FF9-C838542D7D2E}" presName="arrowAndChildren" presStyleCnt="0"/>
      <dgm:spPr/>
    </dgm:pt>
    <dgm:pt modelId="{0B71E04E-0DB4-48A1-83BD-102BCCD96C6A}" type="pres">
      <dgm:prSet presAssocID="{D4AFE9CD-41DF-47A6-9FF9-C838542D7D2E}" presName="parentTextArrow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C287A28E-CB84-4AD2-AC7B-703B08053692}" srcId="{DE90CC7C-9802-4B2C-A90D-A7AF77B55E97}" destId="{2C82E47A-64F1-44FA-83FF-F658D6E2C70D}" srcOrd="3" destOrd="0" parTransId="{F296F783-3EF4-4EFB-A7FA-C3AFC59C2E49}" sibTransId="{68A087EA-8818-43DF-AA3E-D0567478B649}"/>
    <dgm:cxn modelId="{3A0721AC-22EF-4592-9229-F3FC5CF17452}" srcId="{DE90CC7C-9802-4B2C-A90D-A7AF77B55E97}" destId="{D4AFE9CD-41DF-47A6-9FF9-C838542D7D2E}" srcOrd="0" destOrd="0" parTransId="{036C8E66-7DFC-4045-83E0-E629BEC293E0}" sibTransId="{CB2C66F8-CE9F-42FE-B016-90A78FBC16B0}"/>
    <dgm:cxn modelId="{DEBB3420-FE1F-4738-9ED8-58B6B87A9893}" srcId="{DE90CC7C-9802-4B2C-A90D-A7AF77B55E97}" destId="{B97FF6D9-DA4D-41F3-A385-459D854EDBF6}" srcOrd="2" destOrd="0" parTransId="{BDF849D3-7257-46C8-A0AC-CB6340B9D560}" sibTransId="{56A6737C-652F-4A0B-A2F5-8FD6ACAC376C}"/>
    <dgm:cxn modelId="{6158EB5F-8A56-4F4B-88E8-E8FC9B2C43F9}" srcId="{DE90CC7C-9802-4B2C-A90D-A7AF77B55E97}" destId="{69CF8C03-E88B-4FE1-B8A0-15304B46142F}" srcOrd="1" destOrd="0" parTransId="{EBBD7200-B2AE-459F-A077-07F7BD594442}" sibTransId="{CD4D599B-33B7-4802-B31A-F885D03B5B95}"/>
    <dgm:cxn modelId="{7BDCA23C-75C4-4A50-9961-32872D8568FF}" type="presOf" srcId="{D4AFE9CD-41DF-47A6-9FF9-C838542D7D2E}" destId="{0B71E04E-0DB4-48A1-83BD-102BCCD96C6A}" srcOrd="0" destOrd="0" presId="urn:microsoft.com/office/officeart/2005/8/layout/process4"/>
    <dgm:cxn modelId="{DA2C71EC-C4CE-42E5-B2F5-9E205563F1F7}" type="presOf" srcId="{B97FF6D9-DA4D-41F3-A385-459D854EDBF6}" destId="{E8EF94D8-DE95-467B-8518-D5FB2FD090B6}" srcOrd="0" destOrd="0" presId="urn:microsoft.com/office/officeart/2005/8/layout/process4"/>
    <dgm:cxn modelId="{38BF683D-B92C-4876-AE04-6B101E68AE6B}" type="presOf" srcId="{DE90CC7C-9802-4B2C-A90D-A7AF77B55E97}" destId="{82EB0701-1A3E-498C-83F6-166B11187E58}" srcOrd="0" destOrd="0" presId="urn:microsoft.com/office/officeart/2005/8/layout/process4"/>
    <dgm:cxn modelId="{8D6A866E-6D9D-44A0-A4E1-9B098CB5E123}" type="presOf" srcId="{69CF8C03-E88B-4FE1-B8A0-15304B46142F}" destId="{0B5B394D-823E-4459-8BA6-1346B1780F18}" srcOrd="0" destOrd="0" presId="urn:microsoft.com/office/officeart/2005/8/layout/process4"/>
    <dgm:cxn modelId="{E062212E-2A4A-4B31-8B9B-6DEFBDCD8269}" type="presOf" srcId="{2C82E47A-64F1-44FA-83FF-F658D6E2C70D}" destId="{25A0322B-BDC1-4451-8C0D-73A7736E685F}" srcOrd="0" destOrd="0" presId="urn:microsoft.com/office/officeart/2005/8/layout/process4"/>
    <dgm:cxn modelId="{47B8A62D-6511-4E69-8832-62719A77042F}" type="presParOf" srcId="{82EB0701-1A3E-498C-83F6-166B11187E58}" destId="{547D36DF-64FB-4B1C-A9E9-D2C7544F902E}" srcOrd="0" destOrd="0" presId="urn:microsoft.com/office/officeart/2005/8/layout/process4"/>
    <dgm:cxn modelId="{A2D41BDC-73DA-4A80-BF0E-EA906C2952C5}" type="presParOf" srcId="{547D36DF-64FB-4B1C-A9E9-D2C7544F902E}" destId="{25A0322B-BDC1-4451-8C0D-73A7736E685F}" srcOrd="0" destOrd="0" presId="urn:microsoft.com/office/officeart/2005/8/layout/process4"/>
    <dgm:cxn modelId="{59858547-FD20-4C6A-A914-8D872907056B}" type="presParOf" srcId="{82EB0701-1A3E-498C-83F6-166B11187E58}" destId="{F6EF8719-3F24-4659-9FC5-2D38D80730AE}" srcOrd="1" destOrd="0" presId="urn:microsoft.com/office/officeart/2005/8/layout/process4"/>
    <dgm:cxn modelId="{BFF16EF9-EFCD-4E5D-9300-7E49E1C98926}" type="presParOf" srcId="{82EB0701-1A3E-498C-83F6-166B11187E58}" destId="{4D19239C-216B-4E1F-B5AA-687E6186EBF7}" srcOrd="2" destOrd="0" presId="urn:microsoft.com/office/officeart/2005/8/layout/process4"/>
    <dgm:cxn modelId="{B8B1C315-F8E1-4834-84B5-F3D38D43386F}" type="presParOf" srcId="{4D19239C-216B-4E1F-B5AA-687E6186EBF7}" destId="{E8EF94D8-DE95-467B-8518-D5FB2FD090B6}" srcOrd="0" destOrd="0" presId="urn:microsoft.com/office/officeart/2005/8/layout/process4"/>
    <dgm:cxn modelId="{567DA73C-8047-41C7-A88A-4B5B70982E23}" type="presParOf" srcId="{82EB0701-1A3E-498C-83F6-166B11187E58}" destId="{B66D7B06-B0D6-4640-915B-655E5B543048}" srcOrd="3" destOrd="0" presId="urn:microsoft.com/office/officeart/2005/8/layout/process4"/>
    <dgm:cxn modelId="{7F81CE79-5100-4DB4-953F-D38AB1FED82C}" type="presParOf" srcId="{82EB0701-1A3E-498C-83F6-166B11187E58}" destId="{257CC4E6-F4EF-46F6-838A-C2B266377CB7}" srcOrd="4" destOrd="0" presId="urn:microsoft.com/office/officeart/2005/8/layout/process4"/>
    <dgm:cxn modelId="{34C007E0-C6DC-426A-A3DE-E53BBF07704F}" type="presParOf" srcId="{257CC4E6-F4EF-46F6-838A-C2B266377CB7}" destId="{0B5B394D-823E-4459-8BA6-1346B1780F18}" srcOrd="0" destOrd="0" presId="urn:microsoft.com/office/officeart/2005/8/layout/process4"/>
    <dgm:cxn modelId="{D58E4130-E0B3-45BE-8F68-68A7B0AE00B1}" type="presParOf" srcId="{82EB0701-1A3E-498C-83F6-166B11187E58}" destId="{DC696A68-0A8F-47A7-86CD-721E331E6AE0}" srcOrd="5" destOrd="0" presId="urn:microsoft.com/office/officeart/2005/8/layout/process4"/>
    <dgm:cxn modelId="{4B5DF98F-D3FE-475E-A7FF-2C2D2D5995D9}" type="presParOf" srcId="{82EB0701-1A3E-498C-83F6-166B11187E58}" destId="{694B53F9-65A4-428A-A1DF-AE366C98F230}" srcOrd="6" destOrd="0" presId="urn:microsoft.com/office/officeart/2005/8/layout/process4"/>
    <dgm:cxn modelId="{6E70E8A9-73E3-46A2-B507-C0AF19B4869F}" type="presParOf" srcId="{694B53F9-65A4-428A-A1DF-AE366C98F230}" destId="{0B71E04E-0DB4-48A1-83BD-102BCCD96C6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4EC444-280D-45AE-8A4E-32D827086853}" type="doc">
      <dgm:prSet loTypeId="urn:microsoft.com/office/officeart/2005/8/layout/cycle7" loCatId="cycl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B9CE6D4C-00A0-4FA4-BD71-BFA0AAE788F7}">
      <dgm:prSet phldrT="[Text]" custT="1"/>
      <dgm:spPr/>
      <dgm:t>
        <a:bodyPr/>
        <a:lstStyle/>
        <a:p>
          <a:r>
            <a:rPr lang="en-US" sz="2000" dirty="0" smtClean="0">
              <a:latin typeface="Bebas Neue" panose="020B0606020202050201" pitchFamily="34" charset="0"/>
            </a:rPr>
            <a:t>KEEP </a:t>
          </a:r>
          <a:r>
            <a:rPr lang="en-US" sz="3200" dirty="0" smtClean="0">
              <a:latin typeface="Bebas Neue" panose="020B0606020202050201" pitchFamily="34" charset="0"/>
            </a:rPr>
            <a:t>PUBLIC RECORDS</a:t>
          </a:r>
          <a:r>
            <a:rPr lang="en-US" sz="2000" dirty="0" smtClean="0">
              <a:latin typeface="Bebas Neue" panose="020B0606020202050201" pitchFamily="34" charset="0"/>
            </a:rPr>
            <a:t> FOR </a:t>
          </a:r>
          <a:r>
            <a:rPr lang="en-US" sz="3200" dirty="0" smtClean="0">
              <a:latin typeface="Bebas Neue" panose="020B0606020202050201" pitchFamily="34" charset="0"/>
            </a:rPr>
            <a:t>MINIMUM RETENTION</a:t>
          </a:r>
          <a:endParaRPr lang="en-US" sz="3200" dirty="0">
            <a:latin typeface="Bebas Neue" panose="020B0606020202050201" pitchFamily="34" charset="0"/>
          </a:endParaRPr>
        </a:p>
      </dgm:t>
    </dgm:pt>
    <dgm:pt modelId="{38843A70-3C1F-4D3F-AC4D-DA85FCC1EFCF}" type="parTrans" cxnId="{C0F6FDB3-EEC0-4266-8F69-264C5130B570}">
      <dgm:prSet/>
      <dgm:spPr/>
      <dgm:t>
        <a:bodyPr/>
        <a:lstStyle/>
        <a:p>
          <a:endParaRPr lang="en-US"/>
        </a:p>
      </dgm:t>
    </dgm:pt>
    <dgm:pt modelId="{54A75A42-7EED-4E80-B960-57A639F99025}" type="sibTrans" cxnId="{C0F6FDB3-EEC0-4266-8F69-264C5130B570}">
      <dgm:prSet/>
      <dgm:spPr>
        <a:solidFill>
          <a:schemeClr val="accent1"/>
        </a:solidFill>
      </dgm:spPr>
      <dgm:t>
        <a:bodyPr/>
        <a:lstStyle/>
        <a:p>
          <a:endParaRPr lang="en-US" dirty="0"/>
        </a:p>
      </dgm:t>
    </dgm:pt>
    <dgm:pt modelId="{629492B1-E095-44A1-ABB3-785F9917C595}">
      <dgm:prSet phldrT="[Text]"/>
      <dgm:spPr>
        <a:solidFill>
          <a:schemeClr val="accent5"/>
        </a:solidFill>
      </dgm:spPr>
      <dgm:t>
        <a:bodyPr/>
        <a:lstStyle/>
        <a:p>
          <a:r>
            <a:rPr lang="en-US" dirty="0" smtClean="0">
              <a:latin typeface="Bebas Neue" panose="020B0606020202050201" pitchFamily="34" charset="0"/>
            </a:rPr>
            <a:t>TRANSFER</a:t>
          </a:r>
          <a:endParaRPr lang="en-US" dirty="0">
            <a:latin typeface="Bebas Neue" panose="020B0606020202050201" pitchFamily="34" charset="0"/>
          </a:endParaRPr>
        </a:p>
      </dgm:t>
    </dgm:pt>
    <dgm:pt modelId="{D7374F3D-D719-40A6-A667-E9EB38520DFD}" type="parTrans" cxnId="{5C2FDAB3-C1EA-417A-8C2E-6354129061FD}">
      <dgm:prSet/>
      <dgm:spPr/>
      <dgm:t>
        <a:bodyPr/>
        <a:lstStyle/>
        <a:p>
          <a:endParaRPr lang="en-US"/>
        </a:p>
      </dgm:t>
    </dgm:pt>
    <dgm:pt modelId="{686322B2-D4F4-4301-8438-5903F7DE5CC7}" type="sibTrans" cxnId="{5C2FDAB3-C1EA-417A-8C2E-6354129061FD}">
      <dgm:prSet/>
      <dgm:spPr>
        <a:noFill/>
      </dgm:spPr>
      <dgm:t>
        <a:bodyPr/>
        <a:lstStyle/>
        <a:p>
          <a:r>
            <a:rPr lang="en-US" b="1" i="1" dirty="0" smtClean="0">
              <a:solidFill>
                <a:schemeClr val="tx2"/>
              </a:solidFill>
            </a:rPr>
            <a:t>then</a:t>
          </a:r>
          <a:endParaRPr lang="en-US" b="1" i="1" dirty="0">
            <a:solidFill>
              <a:schemeClr val="tx2"/>
            </a:solidFill>
          </a:endParaRPr>
        </a:p>
      </dgm:t>
    </dgm:pt>
    <dgm:pt modelId="{93C0E7F5-1A35-4AB8-9481-101D80E020D2}">
      <dgm:prSet phldrT="[Text]"/>
      <dgm:spPr>
        <a:solidFill>
          <a:schemeClr val="tx1"/>
        </a:solidFill>
      </dgm:spPr>
      <dgm:t>
        <a:bodyPr/>
        <a:lstStyle/>
        <a:p>
          <a:r>
            <a:rPr lang="en-US" dirty="0" smtClean="0">
              <a:latin typeface="Bebas Neue" panose="020B0606020202050201" pitchFamily="34" charset="0"/>
            </a:rPr>
            <a:t>DESTROY</a:t>
          </a:r>
          <a:endParaRPr lang="en-US" dirty="0">
            <a:latin typeface="Bebas Neue" panose="020B0606020202050201" pitchFamily="34" charset="0"/>
          </a:endParaRPr>
        </a:p>
      </dgm:t>
    </dgm:pt>
    <dgm:pt modelId="{DD4D48C8-34A7-4BA5-945F-E0AFF5DBF1B1}" type="parTrans" cxnId="{5952BA09-171D-43E4-B161-B5945AEC96E6}">
      <dgm:prSet/>
      <dgm:spPr/>
      <dgm:t>
        <a:bodyPr/>
        <a:lstStyle/>
        <a:p>
          <a:endParaRPr lang="en-US"/>
        </a:p>
      </dgm:t>
    </dgm:pt>
    <dgm:pt modelId="{0C5615A4-2C12-4E43-83DB-1B4FEE2108D3}" type="sibTrans" cxnId="{5952BA09-171D-43E4-B161-B5945AEC96E6}">
      <dgm:prSet/>
      <dgm:spPr>
        <a:solidFill>
          <a:schemeClr val="accent1"/>
        </a:solidFill>
      </dgm:spPr>
      <dgm:t>
        <a:bodyPr/>
        <a:lstStyle/>
        <a:p>
          <a:endParaRPr lang="en-US" dirty="0"/>
        </a:p>
      </dgm:t>
    </dgm:pt>
    <dgm:pt modelId="{1A8CA652-D9E4-4D76-84D5-81206838F2B3}" type="pres">
      <dgm:prSet presAssocID="{4E4EC444-280D-45AE-8A4E-32D82708685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9760E45-EFCC-41C6-B7D3-D0A1C5745B41}" type="pres">
      <dgm:prSet presAssocID="{B9CE6D4C-00A0-4FA4-BD71-BFA0AAE788F7}" presName="node" presStyleLbl="node1" presStyleIdx="0" presStyleCnt="3" custScaleX="160463" custScaleY="1690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F14C30-D599-40E6-8119-95E6BF3211C0}" type="pres">
      <dgm:prSet presAssocID="{54A75A42-7EED-4E80-B960-57A639F99025}" presName="sibTrans" presStyleLbl="sibTrans2D1" presStyleIdx="0" presStyleCnt="3" custAng="16375421" custScaleX="30896" custScaleY="161663"/>
      <dgm:spPr>
        <a:prstGeom prst="downArrow">
          <a:avLst/>
        </a:prstGeom>
      </dgm:spPr>
      <dgm:t>
        <a:bodyPr/>
        <a:lstStyle/>
        <a:p>
          <a:endParaRPr lang="en-US"/>
        </a:p>
      </dgm:t>
    </dgm:pt>
    <dgm:pt modelId="{F3329F58-2E52-4C89-A207-9E209E237CD8}" type="pres">
      <dgm:prSet presAssocID="{54A75A42-7EED-4E80-B960-57A639F99025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439AFDB9-8E35-4E02-B36E-6330AA887C0C}" type="pres">
      <dgm:prSet presAssocID="{629492B1-E095-44A1-ABB3-785F9917C59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65ACF5-41D6-4EAB-806E-13ABDD84CFCD}" type="pres">
      <dgm:prSet presAssocID="{686322B2-D4F4-4301-8438-5903F7DE5CC7}" presName="sibTrans" presStyleLbl="sibTrans2D1" presStyleIdx="1" presStyleCnt="3" custScaleX="60612" custLinFactY="-200000" custLinFactNeighborX="1732" custLinFactNeighborY="-289374"/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0C2944FF-8678-498F-9C8B-1058966E76B4}" type="pres">
      <dgm:prSet presAssocID="{686322B2-D4F4-4301-8438-5903F7DE5CC7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2BC48663-69A5-47DB-A7E0-392B8B845D60}" type="pres">
      <dgm:prSet presAssocID="{93C0E7F5-1A35-4AB8-9481-101D80E020D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E92CBA-723D-434D-A0F1-4E163D59F3C2}" type="pres">
      <dgm:prSet presAssocID="{0C5615A4-2C12-4E43-83DB-1B4FEE2108D3}" presName="sibTrans" presStyleLbl="sibTrans2D1" presStyleIdx="2" presStyleCnt="3" custAng="5484946" custScaleX="32409" custScaleY="155724"/>
      <dgm:spPr>
        <a:prstGeom prst="downArrow">
          <a:avLst/>
        </a:prstGeom>
      </dgm:spPr>
      <dgm:t>
        <a:bodyPr/>
        <a:lstStyle/>
        <a:p>
          <a:endParaRPr lang="en-US"/>
        </a:p>
      </dgm:t>
    </dgm:pt>
    <dgm:pt modelId="{D330DB35-D344-4EF2-ABDA-B55608DD9A5F}" type="pres">
      <dgm:prSet presAssocID="{0C5615A4-2C12-4E43-83DB-1B4FEE2108D3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EAE141C9-6599-4D51-9678-1FA8938288D8}" type="presOf" srcId="{B9CE6D4C-00A0-4FA4-BD71-BFA0AAE788F7}" destId="{39760E45-EFCC-41C6-B7D3-D0A1C5745B41}" srcOrd="0" destOrd="0" presId="urn:microsoft.com/office/officeart/2005/8/layout/cycle7"/>
    <dgm:cxn modelId="{4DB4DF5B-93AF-4B0C-A658-C69DF9057E37}" type="presOf" srcId="{686322B2-D4F4-4301-8438-5903F7DE5CC7}" destId="{0B65ACF5-41D6-4EAB-806E-13ABDD84CFCD}" srcOrd="0" destOrd="0" presId="urn:microsoft.com/office/officeart/2005/8/layout/cycle7"/>
    <dgm:cxn modelId="{5A26553B-4D0B-4E01-89AD-8AB4069CC799}" type="presOf" srcId="{4E4EC444-280D-45AE-8A4E-32D827086853}" destId="{1A8CA652-D9E4-4D76-84D5-81206838F2B3}" srcOrd="0" destOrd="0" presId="urn:microsoft.com/office/officeart/2005/8/layout/cycle7"/>
    <dgm:cxn modelId="{51B454ED-CBED-4127-8DDA-FC45F1DA3FE0}" type="presOf" srcId="{93C0E7F5-1A35-4AB8-9481-101D80E020D2}" destId="{2BC48663-69A5-47DB-A7E0-392B8B845D60}" srcOrd="0" destOrd="0" presId="urn:microsoft.com/office/officeart/2005/8/layout/cycle7"/>
    <dgm:cxn modelId="{5C2FDAB3-C1EA-417A-8C2E-6354129061FD}" srcId="{4E4EC444-280D-45AE-8A4E-32D827086853}" destId="{629492B1-E095-44A1-ABB3-785F9917C595}" srcOrd="1" destOrd="0" parTransId="{D7374F3D-D719-40A6-A667-E9EB38520DFD}" sibTransId="{686322B2-D4F4-4301-8438-5903F7DE5CC7}"/>
    <dgm:cxn modelId="{E826264B-F049-409D-BD4B-5C488309C32F}" type="presOf" srcId="{686322B2-D4F4-4301-8438-5903F7DE5CC7}" destId="{0C2944FF-8678-498F-9C8B-1058966E76B4}" srcOrd="1" destOrd="0" presId="urn:microsoft.com/office/officeart/2005/8/layout/cycle7"/>
    <dgm:cxn modelId="{C0F6FDB3-EEC0-4266-8F69-264C5130B570}" srcId="{4E4EC444-280D-45AE-8A4E-32D827086853}" destId="{B9CE6D4C-00A0-4FA4-BD71-BFA0AAE788F7}" srcOrd="0" destOrd="0" parTransId="{38843A70-3C1F-4D3F-AC4D-DA85FCC1EFCF}" sibTransId="{54A75A42-7EED-4E80-B960-57A639F99025}"/>
    <dgm:cxn modelId="{5952BA09-171D-43E4-B161-B5945AEC96E6}" srcId="{4E4EC444-280D-45AE-8A4E-32D827086853}" destId="{93C0E7F5-1A35-4AB8-9481-101D80E020D2}" srcOrd="2" destOrd="0" parTransId="{DD4D48C8-34A7-4BA5-945F-E0AFF5DBF1B1}" sibTransId="{0C5615A4-2C12-4E43-83DB-1B4FEE2108D3}"/>
    <dgm:cxn modelId="{55A10FDF-ADC8-438F-A3C7-1CE082C61586}" type="presOf" srcId="{0C5615A4-2C12-4E43-83DB-1B4FEE2108D3}" destId="{E4E92CBA-723D-434D-A0F1-4E163D59F3C2}" srcOrd="0" destOrd="0" presId="urn:microsoft.com/office/officeart/2005/8/layout/cycle7"/>
    <dgm:cxn modelId="{F442D0C7-9398-4451-B8DD-364DB5970990}" type="presOf" srcId="{629492B1-E095-44A1-ABB3-785F9917C595}" destId="{439AFDB9-8E35-4E02-B36E-6330AA887C0C}" srcOrd="0" destOrd="0" presId="urn:microsoft.com/office/officeart/2005/8/layout/cycle7"/>
    <dgm:cxn modelId="{81343337-94F5-4087-BC78-E96B5830C331}" type="presOf" srcId="{54A75A42-7EED-4E80-B960-57A639F99025}" destId="{F3329F58-2E52-4C89-A207-9E209E237CD8}" srcOrd="1" destOrd="0" presId="urn:microsoft.com/office/officeart/2005/8/layout/cycle7"/>
    <dgm:cxn modelId="{19A97F45-A2A0-4323-BBC0-1AB1B3ACE9B5}" type="presOf" srcId="{0C5615A4-2C12-4E43-83DB-1B4FEE2108D3}" destId="{D330DB35-D344-4EF2-ABDA-B55608DD9A5F}" srcOrd="1" destOrd="0" presId="urn:microsoft.com/office/officeart/2005/8/layout/cycle7"/>
    <dgm:cxn modelId="{A590D530-0903-4D0D-9988-17550E305A91}" type="presOf" srcId="{54A75A42-7EED-4E80-B960-57A639F99025}" destId="{13F14C30-D599-40E6-8119-95E6BF3211C0}" srcOrd="0" destOrd="0" presId="urn:microsoft.com/office/officeart/2005/8/layout/cycle7"/>
    <dgm:cxn modelId="{49791AE0-1ADA-4330-817E-245B184FF3F7}" type="presParOf" srcId="{1A8CA652-D9E4-4D76-84D5-81206838F2B3}" destId="{39760E45-EFCC-41C6-B7D3-D0A1C5745B41}" srcOrd="0" destOrd="0" presId="urn:microsoft.com/office/officeart/2005/8/layout/cycle7"/>
    <dgm:cxn modelId="{4C002F61-ED3F-4A26-A5AB-47FC8AF56B68}" type="presParOf" srcId="{1A8CA652-D9E4-4D76-84D5-81206838F2B3}" destId="{13F14C30-D599-40E6-8119-95E6BF3211C0}" srcOrd="1" destOrd="0" presId="urn:microsoft.com/office/officeart/2005/8/layout/cycle7"/>
    <dgm:cxn modelId="{28F354DE-A635-4439-9ECB-62208D5571A0}" type="presParOf" srcId="{13F14C30-D599-40E6-8119-95E6BF3211C0}" destId="{F3329F58-2E52-4C89-A207-9E209E237CD8}" srcOrd="0" destOrd="0" presId="urn:microsoft.com/office/officeart/2005/8/layout/cycle7"/>
    <dgm:cxn modelId="{CD801496-C2F9-434D-9827-9AB886C3863E}" type="presParOf" srcId="{1A8CA652-D9E4-4D76-84D5-81206838F2B3}" destId="{439AFDB9-8E35-4E02-B36E-6330AA887C0C}" srcOrd="2" destOrd="0" presId="urn:microsoft.com/office/officeart/2005/8/layout/cycle7"/>
    <dgm:cxn modelId="{49A640AF-CCE8-433C-8665-539D453C0745}" type="presParOf" srcId="{1A8CA652-D9E4-4D76-84D5-81206838F2B3}" destId="{0B65ACF5-41D6-4EAB-806E-13ABDD84CFCD}" srcOrd="3" destOrd="0" presId="urn:microsoft.com/office/officeart/2005/8/layout/cycle7"/>
    <dgm:cxn modelId="{1387C614-D7CB-416B-B81E-00A4D839C93F}" type="presParOf" srcId="{0B65ACF5-41D6-4EAB-806E-13ABDD84CFCD}" destId="{0C2944FF-8678-498F-9C8B-1058966E76B4}" srcOrd="0" destOrd="0" presId="urn:microsoft.com/office/officeart/2005/8/layout/cycle7"/>
    <dgm:cxn modelId="{00172C69-15AE-4FBD-BC1E-AD12A67CA7B2}" type="presParOf" srcId="{1A8CA652-D9E4-4D76-84D5-81206838F2B3}" destId="{2BC48663-69A5-47DB-A7E0-392B8B845D60}" srcOrd="4" destOrd="0" presId="urn:microsoft.com/office/officeart/2005/8/layout/cycle7"/>
    <dgm:cxn modelId="{553C1857-80C8-4FC2-A8F7-70C44CA7FE32}" type="presParOf" srcId="{1A8CA652-D9E4-4D76-84D5-81206838F2B3}" destId="{E4E92CBA-723D-434D-A0F1-4E163D59F3C2}" srcOrd="5" destOrd="0" presId="urn:microsoft.com/office/officeart/2005/8/layout/cycle7"/>
    <dgm:cxn modelId="{A772B743-7D8D-4CA2-B002-6EA0AFD4E62D}" type="presParOf" srcId="{E4E92CBA-723D-434D-A0F1-4E163D59F3C2}" destId="{D330DB35-D344-4EF2-ABDA-B55608DD9A5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51AF3B-D972-4813-9219-21A4BC902F50}">
      <dsp:nvSpPr>
        <dsp:cNvPr id="0" name=""/>
        <dsp:cNvSpPr/>
      </dsp:nvSpPr>
      <dsp:spPr>
        <a:xfrm>
          <a:off x="0" y="3417570"/>
          <a:ext cx="5181600" cy="7476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State General Schedule</a:t>
          </a:r>
          <a:r>
            <a:rPr lang="en-US" sz="2000" b="0" i="0" kern="1200" dirty="0" smtClean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en-US" sz="2000" b="1" kern="1200" dirty="0" smtClean="0">
              <a:latin typeface="Segoe UI" panose="020B0502040204020203" pitchFamily="34" charset="0"/>
              <a:cs typeface="Segoe UI" panose="020B0502040204020203" pitchFamily="34" charset="0"/>
            </a:rPr>
            <a:t>+</a:t>
          </a:r>
          <a:r>
            <a:rPr lang="en-US" sz="2000" b="0" kern="1200" dirty="0" smtClean="0">
              <a:latin typeface="Segoe UI" panose="020B0502040204020203" pitchFamily="34" charset="0"/>
              <a:cs typeface="Segoe UI" panose="020B0502040204020203" pitchFamily="34" charset="0"/>
            </a:rPr>
            <a:t> Approved Agency Schedule</a:t>
          </a:r>
          <a:endParaRPr lang="en-US" sz="2000" b="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0" y="3417570"/>
        <a:ext cx="5181600" cy="747680"/>
      </dsp:txXfrm>
    </dsp:sp>
    <dsp:sp modelId="{D422B948-C78E-4B97-903E-3234EA7BCB1B}">
      <dsp:nvSpPr>
        <dsp:cNvPr id="0" name=""/>
        <dsp:cNvSpPr/>
      </dsp:nvSpPr>
      <dsp:spPr>
        <a:xfrm rot="10800000">
          <a:off x="0" y="2278852"/>
          <a:ext cx="5181600" cy="114993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u="sng" kern="1200" dirty="0" smtClean="0">
              <a:latin typeface="Segoe UI" panose="020B0502040204020203" pitchFamily="34" charset="0"/>
              <a:cs typeface="Segoe UI" panose="020B0502040204020203" pitchFamily="34" charset="0"/>
            </a:rPr>
            <a:t>Records Retention Schedules</a:t>
          </a:r>
          <a:r>
            <a:rPr lang="en-US" sz="2000" kern="1200" dirty="0" smtClean="0">
              <a:latin typeface="Segoe UI" panose="020B0502040204020203" pitchFamily="34" charset="0"/>
              <a:cs typeface="Segoe UI" panose="020B0502040204020203" pitchFamily="34" charset="0"/>
            </a:rPr>
            <a:t> (bolded link)</a:t>
          </a:r>
          <a:endParaRPr lang="en-US" sz="20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 rot="10800000">
        <a:off x="0" y="2278852"/>
        <a:ext cx="5181600" cy="747192"/>
      </dsp:txXfrm>
    </dsp:sp>
    <dsp:sp modelId="{80750A67-81B9-427D-B7FB-2F68ADB48033}">
      <dsp:nvSpPr>
        <dsp:cNvPr id="0" name=""/>
        <dsp:cNvSpPr/>
      </dsp:nvSpPr>
      <dsp:spPr>
        <a:xfrm rot="10800000">
          <a:off x="0" y="1140134"/>
          <a:ext cx="5181600" cy="114993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Segoe UI" panose="020B0502040204020203" pitchFamily="34" charset="0"/>
              <a:cs typeface="Segoe UI" panose="020B0502040204020203" pitchFamily="34" charset="0"/>
            </a:rPr>
            <a:t>STATE AGENCIES </a:t>
          </a:r>
          <a:r>
            <a:rPr lang="en-US" sz="2000" kern="1200" dirty="0" smtClean="0">
              <a:latin typeface="Segoe UI" panose="020B0502040204020203" pitchFamily="34" charset="0"/>
              <a:cs typeface="Segoe UI" panose="020B0502040204020203" pitchFamily="34" charset="0"/>
            </a:rPr>
            <a:t>(top navigation bar)</a:t>
          </a:r>
          <a:endParaRPr lang="en-US" sz="20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 rot="10800000">
        <a:off x="0" y="1140134"/>
        <a:ext cx="5181600" cy="747192"/>
      </dsp:txXfrm>
    </dsp:sp>
    <dsp:sp modelId="{9CE1924A-80FB-4591-A840-6E777C02C195}">
      <dsp:nvSpPr>
        <dsp:cNvPr id="0" name=""/>
        <dsp:cNvSpPr/>
      </dsp:nvSpPr>
      <dsp:spPr>
        <a:xfrm rot="10800000">
          <a:off x="0" y="1416"/>
          <a:ext cx="5181600" cy="1149933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Segoe UI" panose="020B0502040204020203" pitchFamily="34" charset="0"/>
              <a:cs typeface="Segoe UI" panose="020B0502040204020203" pitchFamily="34" charset="0"/>
            </a:rPr>
            <a:t>sos.wa.gov/archives</a:t>
          </a:r>
          <a:endParaRPr lang="en-US" sz="20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 rot="10800000">
        <a:off x="0" y="1416"/>
        <a:ext cx="5181600" cy="7471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A0322B-BDC1-4451-8C0D-73A7736E685F}">
      <dsp:nvSpPr>
        <dsp:cNvPr id="0" name=""/>
        <dsp:cNvSpPr/>
      </dsp:nvSpPr>
      <dsp:spPr>
        <a:xfrm>
          <a:off x="0" y="3417570"/>
          <a:ext cx="5085080" cy="74768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CORE</a:t>
          </a:r>
          <a:r>
            <a:rPr lang="en-US" sz="2000" b="0" kern="1200" dirty="0" smtClean="0">
              <a:latin typeface="Segoe UI" panose="020B0502040204020203" pitchFamily="34" charset="0"/>
              <a:cs typeface="Segoe UI" panose="020B0502040204020203" pitchFamily="34" charset="0"/>
            </a:rPr>
            <a:t> </a:t>
          </a:r>
          <a:r>
            <a:rPr lang="en-US" sz="2000" b="1" kern="1200" dirty="0" smtClean="0">
              <a:latin typeface="Segoe UI" panose="020B0502040204020203" pitchFamily="34" charset="0"/>
              <a:cs typeface="Segoe UI" panose="020B0502040204020203" pitchFamily="34" charset="0"/>
            </a:rPr>
            <a:t>+</a:t>
          </a:r>
          <a:r>
            <a:rPr lang="en-US" sz="2000" b="0" kern="1200" dirty="0" smtClean="0">
              <a:latin typeface="Segoe UI" panose="020B0502040204020203" pitchFamily="34" charset="0"/>
              <a:cs typeface="Segoe UI" panose="020B0502040204020203" pitchFamily="34" charset="0"/>
            </a:rPr>
            <a:t> Approved Sector Schedule(s)</a:t>
          </a:r>
          <a:endParaRPr lang="en-US" sz="2000" b="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0" y="3417570"/>
        <a:ext cx="5085080" cy="747680"/>
      </dsp:txXfrm>
    </dsp:sp>
    <dsp:sp modelId="{E8EF94D8-DE95-467B-8518-D5FB2FD090B6}">
      <dsp:nvSpPr>
        <dsp:cNvPr id="0" name=""/>
        <dsp:cNvSpPr/>
      </dsp:nvSpPr>
      <dsp:spPr>
        <a:xfrm rot="10800000">
          <a:off x="0" y="2278852"/>
          <a:ext cx="5085080" cy="1149933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Segoe UI" panose="020B0502040204020203" pitchFamily="34" charset="0"/>
              <a:cs typeface="Segoe UI" panose="020B0502040204020203" pitchFamily="34" charset="0"/>
            </a:rPr>
            <a:t>Find your </a:t>
          </a:r>
          <a:r>
            <a:rPr lang="en-US" sz="2000" i="1" kern="1200" dirty="0" smtClean="0">
              <a:latin typeface="Segoe UI" panose="020B0502040204020203" pitchFamily="34" charset="0"/>
              <a:cs typeface="Segoe UI" panose="020B0502040204020203" pitchFamily="34" charset="0"/>
            </a:rPr>
            <a:t>type</a:t>
          </a:r>
          <a:r>
            <a:rPr lang="en-US" sz="2000" kern="1200" dirty="0" smtClean="0">
              <a:latin typeface="Segoe UI" panose="020B0502040204020203" pitchFamily="34" charset="0"/>
              <a:cs typeface="Segoe UI" panose="020B0502040204020203" pitchFamily="34" charset="0"/>
            </a:rPr>
            <a:t> of local government agency</a:t>
          </a:r>
          <a:endParaRPr lang="en-US" sz="20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 rot="10800000">
        <a:off x="0" y="2278852"/>
        <a:ext cx="5085080" cy="747192"/>
      </dsp:txXfrm>
    </dsp:sp>
    <dsp:sp modelId="{0B5B394D-823E-4459-8BA6-1346B1780F18}">
      <dsp:nvSpPr>
        <dsp:cNvPr id="0" name=""/>
        <dsp:cNvSpPr/>
      </dsp:nvSpPr>
      <dsp:spPr>
        <a:xfrm rot="10800000">
          <a:off x="0" y="1140134"/>
          <a:ext cx="5085080" cy="1149933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latin typeface="Segoe UI" panose="020B0502040204020203" pitchFamily="34" charset="0"/>
              <a:cs typeface="Segoe UI" panose="020B0502040204020203" pitchFamily="34" charset="0"/>
            </a:rPr>
            <a:t>LOCAL GOVERNMENTS</a:t>
          </a:r>
          <a:r>
            <a:rPr lang="en-US" sz="1900" kern="1200" dirty="0" smtClean="0">
              <a:latin typeface="Segoe UI" panose="020B0502040204020203" pitchFamily="34" charset="0"/>
              <a:cs typeface="Segoe UI" panose="020B0502040204020203" pitchFamily="34" charset="0"/>
            </a:rPr>
            <a:t> (top navigation bar)</a:t>
          </a:r>
          <a:endParaRPr lang="en-US" sz="19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 rot="10800000">
        <a:off x="0" y="1140134"/>
        <a:ext cx="5085080" cy="747192"/>
      </dsp:txXfrm>
    </dsp:sp>
    <dsp:sp modelId="{0B71E04E-0DB4-48A1-83BD-102BCCD96C6A}">
      <dsp:nvSpPr>
        <dsp:cNvPr id="0" name=""/>
        <dsp:cNvSpPr/>
      </dsp:nvSpPr>
      <dsp:spPr>
        <a:xfrm rot="10800000">
          <a:off x="0" y="1416"/>
          <a:ext cx="5085080" cy="1149933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latin typeface="Segoe UI" panose="020B0502040204020203" pitchFamily="34" charset="0"/>
              <a:cs typeface="Segoe UI" panose="020B0502040204020203" pitchFamily="34" charset="0"/>
            </a:rPr>
            <a:t>sos.wa.gov/archives</a:t>
          </a:r>
          <a:endParaRPr lang="en-US" sz="1900" kern="1200" dirty="0"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 rot="10800000">
        <a:off x="0" y="1416"/>
        <a:ext cx="5085080" cy="7471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60E45-EFCC-41C6-B7D3-D0A1C5745B41}">
      <dsp:nvSpPr>
        <dsp:cNvPr id="0" name=""/>
        <dsp:cNvSpPr/>
      </dsp:nvSpPr>
      <dsp:spPr>
        <a:xfrm>
          <a:off x="3449320" y="-193476"/>
          <a:ext cx="3616958" cy="19049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Bebas Neue" panose="020B0606020202050201" pitchFamily="34" charset="0"/>
            </a:rPr>
            <a:t>KEEP </a:t>
          </a:r>
          <a:r>
            <a:rPr lang="en-US" sz="3200" kern="1200" dirty="0" smtClean="0">
              <a:latin typeface="Bebas Neue" panose="020B0606020202050201" pitchFamily="34" charset="0"/>
            </a:rPr>
            <a:t>PUBLIC RECORDS</a:t>
          </a:r>
          <a:r>
            <a:rPr lang="en-US" sz="2000" kern="1200" dirty="0" smtClean="0">
              <a:latin typeface="Bebas Neue" panose="020B0606020202050201" pitchFamily="34" charset="0"/>
            </a:rPr>
            <a:t> FOR </a:t>
          </a:r>
          <a:r>
            <a:rPr lang="en-US" sz="3200" kern="1200" dirty="0" smtClean="0">
              <a:latin typeface="Bebas Neue" panose="020B0606020202050201" pitchFamily="34" charset="0"/>
            </a:rPr>
            <a:t>MINIMUM RETENTION</a:t>
          </a:r>
          <a:endParaRPr lang="en-US" sz="3200" kern="1200" dirty="0">
            <a:latin typeface="Bebas Neue" panose="020B0606020202050201" pitchFamily="34" charset="0"/>
          </a:endParaRPr>
        </a:p>
      </dsp:txBody>
      <dsp:txXfrm>
        <a:off x="3505115" y="-137681"/>
        <a:ext cx="3505368" cy="1793386"/>
      </dsp:txXfrm>
    </dsp:sp>
    <dsp:sp modelId="{13F14C30-D599-40E6-8119-95E6BF3211C0}">
      <dsp:nvSpPr>
        <dsp:cNvPr id="0" name=""/>
        <dsp:cNvSpPr/>
      </dsp:nvSpPr>
      <dsp:spPr>
        <a:xfrm rot="19975421">
          <a:off x="6119018" y="2245787"/>
          <a:ext cx="362520" cy="637701"/>
        </a:xfrm>
        <a:prstGeom prst="downArrow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6227774" y="2373327"/>
        <a:ext cx="145008" cy="382621"/>
      </dsp:txXfrm>
    </dsp:sp>
    <dsp:sp modelId="{439AFDB9-8E35-4E02-B36E-6330AA887C0C}">
      <dsp:nvSpPr>
        <dsp:cNvPr id="0" name=""/>
        <dsp:cNvSpPr/>
      </dsp:nvSpPr>
      <dsp:spPr>
        <a:xfrm>
          <a:off x="5991147" y="3417776"/>
          <a:ext cx="2254076" cy="1127038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>
              <a:latin typeface="Bebas Neue" panose="020B0606020202050201" pitchFamily="34" charset="0"/>
            </a:rPr>
            <a:t>TRANSFER</a:t>
          </a:r>
          <a:endParaRPr lang="en-US" sz="4600" kern="1200" dirty="0">
            <a:latin typeface="Bebas Neue" panose="020B0606020202050201" pitchFamily="34" charset="0"/>
          </a:endParaRPr>
        </a:p>
      </dsp:txBody>
      <dsp:txXfrm>
        <a:off x="6024157" y="3450786"/>
        <a:ext cx="2188056" cy="1061018"/>
      </dsp:txXfrm>
    </dsp:sp>
    <dsp:sp modelId="{0B65ACF5-41D6-4EAB-806E-13ABDD84CFCD}">
      <dsp:nvSpPr>
        <dsp:cNvPr id="0" name=""/>
        <dsp:cNvSpPr/>
      </dsp:nvSpPr>
      <dsp:spPr>
        <a:xfrm rot="10800000">
          <a:off x="4922525" y="1853662"/>
          <a:ext cx="711195" cy="394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1" kern="1200" dirty="0" smtClean="0">
              <a:solidFill>
                <a:schemeClr val="tx2"/>
              </a:solidFill>
            </a:rPr>
            <a:t>then</a:t>
          </a:r>
          <a:endParaRPr lang="en-US" sz="1600" b="1" i="1" kern="1200" dirty="0">
            <a:solidFill>
              <a:schemeClr val="tx2"/>
            </a:solidFill>
          </a:endParaRPr>
        </a:p>
      </dsp:txBody>
      <dsp:txXfrm rot="10800000">
        <a:off x="5040864" y="1932555"/>
        <a:ext cx="474517" cy="236677"/>
      </dsp:txXfrm>
    </dsp:sp>
    <dsp:sp modelId="{2BC48663-69A5-47DB-A7E0-392B8B845D60}">
      <dsp:nvSpPr>
        <dsp:cNvPr id="0" name=""/>
        <dsp:cNvSpPr/>
      </dsp:nvSpPr>
      <dsp:spPr>
        <a:xfrm>
          <a:off x="2270375" y="3417776"/>
          <a:ext cx="2254076" cy="1127038"/>
        </a:xfrm>
        <a:prstGeom prst="roundRect">
          <a:avLst>
            <a:gd name="adj" fmla="val 10000"/>
          </a:avLst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>
              <a:latin typeface="Bebas Neue" panose="020B0606020202050201" pitchFamily="34" charset="0"/>
            </a:rPr>
            <a:t>DESTROY</a:t>
          </a:r>
          <a:endParaRPr lang="en-US" sz="4600" kern="1200" dirty="0">
            <a:latin typeface="Bebas Neue" panose="020B0606020202050201" pitchFamily="34" charset="0"/>
          </a:endParaRPr>
        </a:p>
      </dsp:txBody>
      <dsp:txXfrm>
        <a:off x="2303385" y="3450786"/>
        <a:ext cx="2188056" cy="1061018"/>
      </dsp:txXfrm>
    </dsp:sp>
    <dsp:sp modelId="{E4E92CBA-723D-434D-A0F1-4E163D59F3C2}">
      <dsp:nvSpPr>
        <dsp:cNvPr id="0" name=""/>
        <dsp:cNvSpPr/>
      </dsp:nvSpPr>
      <dsp:spPr>
        <a:xfrm rot="1884946">
          <a:off x="4025184" y="2257500"/>
          <a:ext cx="380273" cy="614274"/>
        </a:xfrm>
        <a:prstGeom prst="downArrow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39266" y="2380355"/>
        <a:ext cx="152109" cy="368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E5900-A82B-42CC-9E2C-DF067230BAFF}" type="datetimeFigureOut">
              <a:rPr lang="en-US" smtClean="0"/>
              <a:t>10/15/2021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DB351-39C7-4F0C-9F7C-3348E06A4C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782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DB351-39C7-4F0C-9F7C-3348E06A4C1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5898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DB351-39C7-4F0C-9F7C-3348E06A4C1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6365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DB351-39C7-4F0C-9F7C-3348E06A4C1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1860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sz="1200" dirty="0">
              <a:solidFill>
                <a:srgbClr val="70707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DB351-39C7-4F0C-9F7C-3348E06A4C1D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0975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sz="1200" dirty="0">
              <a:solidFill>
                <a:srgbClr val="70707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DB351-39C7-4F0C-9F7C-3348E06A4C1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0720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sz="1200" dirty="0">
              <a:solidFill>
                <a:srgbClr val="70707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DB351-39C7-4F0C-9F7C-3348E06A4C1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0640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DB351-39C7-4F0C-9F7C-3348E06A4C1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585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DB351-39C7-4F0C-9F7C-3348E06A4C1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54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sz="1200" dirty="0" smtClean="0">
              <a:solidFill>
                <a:srgbClr val="707070"/>
              </a:solidFill>
              <a:effectLst/>
              <a:highlight>
                <a:srgbClr val="FFFF00"/>
              </a:highlight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DB351-39C7-4F0C-9F7C-3348E06A4C1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138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DB351-39C7-4F0C-9F7C-3348E06A4C1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464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sz="1200" dirty="0">
              <a:solidFill>
                <a:srgbClr val="70707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DB351-39C7-4F0C-9F7C-3348E06A4C1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249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sz="1200" dirty="0">
              <a:solidFill>
                <a:srgbClr val="70707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DB351-39C7-4F0C-9F7C-3348E06A4C1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03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sz="1200" dirty="0">
              <a:solidFill>
                <a:srgbClr val="70707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DB351-39C7-4F0C-9F7C-3348E06A4C1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409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4"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DB351-39C7-4F0C-9F7C-3348E06A4C1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4900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DB351-39C7-4F0C-9F7C-3348E06A4C1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852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4410-24BA-4305-BF85-60F459E2CBB9}" type="datetimeFigureOut">
              <a:rPr lang="en-US" smtClean="0"/>
              <a:t>10/15/2021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6B9F-1641-4B60-8DEA-B5683941CA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594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4410-24BA-4305-BF85-60F459E2CBB9}" type="datetimeFigureOut">
              <a:rPr lang="en-US" smtClean="0"/>
              <a:t>10/15/2021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6B9F-1641-4B60-8DEA-B5683941CA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906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4410-24BA-4305-BF85-60F459E2CBB9}" type="datetimeFigureOut">
              <a:rPr lang="en-US" smtClean="0"/>
              <a:t>10/15/2021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6B9F-1641-4B60-8DEA-B5683941CA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70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4410-24BA-4305-BF85-60F459E2CBB9}" type="datetimeFigureOut">
              <a:rPr lang="en-US" smtClean="0"/>
              <a:t>10/15/2021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6B9F-1641-4B60-8DEA-B5683941CA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476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4410-24BA-4305-BF85-60F459E2CBB9}" type="datetimeFigureOut">
              <a:rPr lang="en-US" smtClean="0"/>
              <a:t>10/15/2021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6B9F-1641-4B60-8DEA-B5683941CA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39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4410-24BA-4305-BF85-60F459E2CBB9}" type="datetimeFigureOut">
              <a:rPr lang="en-US" smtClean="0"/>
              <a:t>10/15/2021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6B9F-1641-4B60-8DEA-B5683941CA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66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4410-24BA-4305-BF85-60F459E2CBB9}" type="datetimeFigureOut">
              <a:rPr lang="en-US" smtClean="0"/>
              <a:t>10/15/2021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6B9F-1641-4B60-8DEA-B5683941CA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826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4410-24BA-4305-BF85-60F459E2CBB9}" type="datetimeFigureOut">
              <a:rPr lang="en-US" smtClean="0"/>
              <a:t>10/15/2021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6B9F-1641-4B60-8DEA-B5683941CA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466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4410-24BA-4305-BF85-60F459E2CBB9}" type="datetimeFigureOut">
              <a:rPr lang="en-US" smtClean="0"/>
              <a:t>10/15/2021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6B9F-1641-4B60-8DEA-B5683941CA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87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4410-24BA-4305-BF85-60F459E2CBB9}" type="datetimeFigureOut">
              <a:rPr lang="en-US" smtClean="0"/>
              <a:t>10/15/2021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6B9F-1641-4B60-8DEA-B5683941CA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345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C4410-24BA-4305-BF85-60F459E2CBB9}" type="datetimeFigureOut">
              <a:rPr lang="en-US" smtClean="0"/>
              <a:t>10/15/2021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6B9F-1641-4B60-8DEA-B5683941CA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62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C4410-24BA-4305-BF85-60F459E2CBB9}" type="datetimeFigureOut">
              <a:rPr lang="en-US" smtClean="0"/>
              <a:t>10/15/2021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96B9F-1641-4B60-8DEA-B5683941CA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128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os.wa.gov/_assets/archives/recordsmanagement/transitory-records-cheat-sheet-training-material-(march-2020)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os.wa.gov/_assets/archives/recordsmanagement/destruction%20log%20local%20sample.pdf" TargetMode="External"/><Relationship Id="rId5" Type="http://schemas.openxmlformats.org/officeDocument/2006/relationships/image" Target="../media/image15.jpe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os.wa.gov/_assets/archives/recordsmanagement/advice-sheet-recommended-policies-and-procedures-for-managing-records-(september-2019).pdf" TargetMode="External"/><Relationship Id="rId5" Type="http://schemas.openxmlformats.org/officeDocument/2006/relationships/hyperlink" Target="https://mrsc.org/Home/Explore-Topics/Legal/Open-Government/Electronic-Records-Policy-Tool-Kit.aspx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rsc.org/getmedia/52d4da6e-1632-4314-8467-dbaaab50cc54/PRA-Tech-Guide.pdf.aspx?ext=.pdf" TargetMode="Externa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os.wa.gov/archives/" TargetMode="Externa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1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07586"/>
            <a:ext cx="12192000" cy="1728653"/>
          </a:xfrm>
          <a:solidFill>
            <a:schemeClr val="accent1"/>
          </a:solidFill>
          <a:ln w="28575">
            <a:noFill/>
          </a:ln>
        </p:spPr>
        <p:txBody>
          <a:bodyPr anchor="ctr"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Bebas Neue" panose="020B0606020202050201" pitchFamily="34" charset="0"/>
              </a:rPr>
              <a:t>MANAGED RECORDS ARE Accessible RECORDS</a:t>
            </a:r>
            <a:endParaRPr lang="en-US" dirty="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11202" y="5000274"/>
            <a:ext cx="3820160" cy="939207"/>
          </a:xfrm>
          <a:noFill/>
          <a:ln>
            <a:noFill/>
          </a:ln>
        </p:spPr>
        <p:txBody>
          <a:bodyPr/>
          <a:lstStyle/>
          <a:p>
            <a:pPr marL="1115616" lvl="0" indent="-1115616" algn="r"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Washington State Archives</a:t>
            </a:r>
          </a:p>
          <a:p>
            <a:pPr marL="1115616" lvl="0" indent="-1115616" algn="r"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recordsmanagement@sos.wa.gov</a:t>
            </a:r>
          </a:p>
          <a:p>
            <a:pPr marL="1115616" lvl="0" indent="-1115616" algn="r"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(360) 586-4901</a:t>
            </a:r>
          </a:p>
          <a:p>
            <a:endParaRPr lang="en-US" dirty="0"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120"/>
            <a:ext cx="3098799" cy="10329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642556"/>
            <a:ext cx="38026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General Subjects Photograph Collection, 1845-2005, Washington State Archives</a:t>
            </a:r>
          </a:p>
        </p:txBody>
      </p:sp>
    </p:spTree>
    <p:extLst>
      <p:ext uri="{BB962C8B-B14F-4D97-AF65-F5344CB8AC3E}">
        <p14:creationId xmlns:p14="http://schemas.microsoft.com/office/powerpoint/2010/main" val="291893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218" y="1560786"/>
            <a:ext cx="7978198" cy="471389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dirty="0" smtClean="0">
                <a:latin typeface="Bebas Neue" panose="020B0606020202050201" pitchFamily="34" charset="0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Bebas Neue" panose="020B0606020202050201" pitchFamily="34" charset="0"/>
              </a:rPr>
              <a:t>Records Retention Schedule</a:t>
            </a:r>
            <a:endParaRPr lang="en-US" dirty="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0975" y="5992293"/>
            <a:ext cx="2591025" cy="8657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433" y="4041549"/>
            <a:ext cx="667062" cy="3335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49798" y="3763842"/>
            <a:ext cx="240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35646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047115"/>
          </a:xfrm>
          <a:noFill/>
        </p:spPr>
        <p:txBody>
          <a:bodyPr>
            <a:normAutofit/>
          </a:bodyPr>
          <a:lstStyle/>
          <a:p>
            <a:r>
              <a:rPr lang="en-US" dirty="0" smtClean="0">
                <a:latin typeface="Bebas Neue" panose="020B0606020202050201" pitchFamily="34" charset="0"/>
              </a:rPr>
              <a:t>	</a:t>
            </a:r>
            <a:endParaRPr lang="en-US" dirty="0">
              <a:latin typeface="Bebas Neue" panose="020B0606020202050201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3525862"/>
              </p:ext>
            </p:extLst>
          </p:nvPr>
        </p:nvGraphicFramePr>
        <p:xfrm>
          <a:off x="838200" y="10128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00975" y="5992293"/>
            <a:ext cx="2591025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dirty="0" smtClean="0">
                <a:latin typeface="Bebas Neue" panose="020B0606020202050201" pitchFamily="34" charset="0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Bebas Neue" panose="020B0606020202050201" pitchFamily="34" charset="0"/>
              </a:rPr>
              <a:t>What can I destroy </a:t>
            </a:r>
            <a:r>
              <a:rPr lang="en-US" u="sng" dirty="0" smtClean="0">
                <a:solidFill>
                  <a:schemeClr val="bg1"/>
                </a:solidFill>
                <a:latin typeface="Bebas Neue" panose="020B0606020202050201" pitchFamily="34" charset="0"/>
              </a:rPr>
              <a:t>now</a:t>
            </a:r>
            <a:r>
              <a:rPr lang="en-US" dirty="0" smtClean="0">
                <a:solidFill>
                  <a:schemeClr val="bg1"/>
                </a:solidFill>
                <a:latin typeface="Bebas Neue" panose="020B0606020202050201" pitchFamily="34" charset="0"/>
              </a:rPr>
              <a:t> ?</a:t>
            </a:r>
            <a:endParaRPr lang="en-US" dirty="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8922016"/>
              </p:ext>
            </p:extLst>
          </p:nvPr>
        </p:nvGraphicFramePr>
        <p:xfrm>
          <a:off x="837567" y="1690687"/>
          <a:ext cx="10516233" cy="433779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505411"/>
                <a:gridCol w="3505411"/>
                <a:gridCol w="3505411"/>
              </a:tblGrid>
              <a:tr h="813252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Bebas Neue" panose="020B0606020202050201" pitchFamily="34" charset="0"/>
                          <a:cs typeface="Segoe UI" panose="020B0502040204020203" pitchFamily="34" charset="0"/>
                        </a:rPr>
                        <a:t>Blank Forms &amp; Publications</a:t>
                      </a:r>
                    </a:p>
                    <a:p>
                      <a:pPr algn="ctr"/>
                      <a:r>
                        <a:rPr lang="en-US" sz="12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Blank forms or extra copies of reports, brochures</a:t>
                      </a:r>
                      <a:r>
                        <a:rPr lang="en-US" sz="1200" b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&amp; newsletters.</a:t>
                      </a:r>
                      <a:endParaRPr lang="en-US" sz="12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302" marR="913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Bebas Neue" panose="020B0606020202050201" pitchFamily="34" charset="0"/>
                        </a:rPr>
                        <a:t>Brainstorming</a:t>
                      </a:r>
                    </a:p>
                    <a:p>
                      <a:pPr algn="ctr"/>
                      <a:r>
                        <a:rPr lang="en-US" sz="12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Post-it notes, whiteboards, flipcharts, or staff notes from brainstorming sessions.</a:t>
                      </a:r>
                      <a:endParaRPr lang="en-US" sz="12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302" marR="913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Bebas Neue" panose="020B0606020202050201" pitchFamily="34" charset="0"/>
                        </a:rPr>
                        <a:t>Contact Information</a:t>
                      </a:r>
                    </a:p>
                    <a:p>
                      <a:pPr algn="ctr"/>
                      <a:r>
                        <a:rPr lang="en-US" sz="12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Business cards, Outlook</a:t>
                      </a:r>
                      <a:r>
                        <a:rPr lang="en-US" sz="1200" b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contacts, mailing lists, or mail returned as undeliverable.</a:t>
                      </a:r>
                      <a:endParaRPr lang="en-US" sz="12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302" marR="91302" anchor="ctr"/>
                </a:tc>
              </a:tr>
              <a:tr h="949017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Bebas Neue" panose="020B0606020202050201" pitchFamily="34" charset="0"/>
                        </a:rPr>
                        <a:t>Drafting &amp; Editing</a:t>
                      </a:r>
                    </a:p>
                    <a:p>
                      <a:pPr algn="ctr"/>
                      <a:r>
                        <a:rPr lang="en-US" sz="12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Drafts, edits, comments, mockups from INTERNAL staff</a:t>
                      </a:r>
                      <a:r>
                        <a:rPr lang="en-US" sz="1200" b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200" b="1" u="sng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not</a:t>
                      </a:r>
                      <a:r>
                        <a:rPr lang="en-US" sz="1200" b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needed as evidence of EXTERNAL consultation or due diligence.</a:t>
                      </a:r>
                      <a:endParaRPr lang="en-US" sz="12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302" marR="913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Bebas Neue" panose="020B0606020202050201" pitchFamily="34" charset="0"/>
                        </a:rPr>
                        <a:t>Unsigned Digital Document</a:t>
                      </a:r>
                    </a:p>
                    <a:p>
                      <a:pPr algn="ctr"/>
                      <a:r>
                        <a:rPr lang="en-US" sz="12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Unsigned</a:t>
                      </a:r>
                      <a:r>
                        <a:rPr lang="en-US" sz="1200" b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d</a:t>
                      </a:r>
                      <a:r>
                        <a:rPr lang="en-US" sz="12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igital documents/templates for official business.</a:t>
                      </a:r>
                      <a:endParaRPr lang="en-US" sz="12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302" marR="913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Bebas Neue" panose="020B0606020202050201" pitchFamily="34" charset="0"/>
                        </a:rPr>
                        <a:t>Spam &amp; Mailers</a:t>
                      </a:r>
                    </a:p>
                    <a:p>
                      <a:pPr algn="ctr"/>
                      <a:r>
                        <a:rPr lang="en-US" sz="12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Advertisements,</a:t>
                      </a:r>
                      <a:r>
                        <a:rPr lang="en-US" sz="1200" b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brochures, c</a:t>
                      </a:r>
                      <a:r>
                        <a:rPr lang="en-US" sz="12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atalogs &amp; newsletters </a:t>
                      </a:r>
                      <a:r>
                        <a:rPr lang="en-US" sz="1200" b="0" u="sng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NOT</a:t>
                      </a:r>
                      <a:r>
                        <a:rPr lang="en-US" sz="12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created by the agency. </a:t>
                      </a:r>
                      <a:endParaRPr lang="en-US" sz="12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302" marR="91302" anchor="ctr"/>
                </a:tc>
              </a:tr>
              <a:tr h="949017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Bebas Neue" panose="020B0606020202050201" pitchFamily="34" charset="0"/>
                        </a:rPr>
                        <a:t>FYI’s &amp; Memo’s</a:t>
                      </a:r>
                    </a:p>
                    <a:p>
                      <a:pPr algn="ctr"/>
                      <a:r>
                        <a:rPr lang="en-US" sz="12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Cookies</a:t>
                      </a:r>
                      <a:r>
                        <a:rPr lang="en-US" sz="1200" b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in the breakroom, sick notices, email read receipts, or out-of-office notices.</a:t>
                      </a:r>
                      <a:endParaRPr lang="en-US" sz="12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302" marR="913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Bebas Neue" panose="020B0606020202050201" pitchFamily="34" charset="0"/>
                        </a:rPr>
                        <a:t>Browsing History</a:t>
                      </a:r>
                    </a:p>
                    <a:p>
                      <a:pPr algn="ctr"/>
                      <a:r>
                        <a:rPr lang="en-US" sz="12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Cookies,</a:t>
                      </a:r>
                      <a:r>
                        <a:rPr lang="en-US" sz="1200" b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cache, temp files, saved credentials, Google searches, or bookmarks; </a:t>
                      </a:r>
                      <a:r>
                        <a:rPr lang="en-US" sz="1200" b="1" u="sng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excluding</a:t>
                      </a:r>
                      <a:r>
                        <a:rPr lang="en-US" sz="1200" b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internet activity logs monitored by IT.</a:t>
                      </a:r>
                      <a:endParaRPr lang="en-US" sz="12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302" marR="913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Bebas Neue" panose="020B0606020202050201" pitchFamily="34" charset="0"/>
                        </a:rPr>
                        <a:t>To-do</a:t>
                      </a:r>
                      <a:r>
                        <a:rPr lang="en-US" sz="2000" b="0" baseline="0" dirty="0" smtClean="0">
                          <a:latin typeface="Bebas Neue" panose="020B0606020202050201" pitchFamily="34" charset="0"/>
                        </a:rPr>
                        <a:t> Lists &amp; Tasks</a:t>
                      </a:r>
                    </a:p>
                    <a:p>
                      <a:pPr algn="ctr"/>
                      <a:r>
                        <a:rPr lang="en-US" sz="1200" b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Records monitoring work in progress.</a:t>
                      </a:r>
                      <a:endParaRPr lang="en-US" sz="12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302" marR="91302" anchor="ctr"/>
                </a:tc>
              </a:tr>
              <a:tr h="813252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Bebas Neue" panose="020B0606020202050201" pitchFamily="34" charset="0"/>
                        </a:rPr>
                        <a:t>RAW Data</a:t>
                      </a:r>
                      <a:r>
                        <a:rPr lang="en-US" sz="2000" b="0" baseline="0" dirty="0" smtClean="0">
                          <a:latin typeface="Bebas Neue" panose="020B0606020202050201" pitchFamily="34" charset="0"/>
                        </a:rPr>
                        <a:t> Captured Elsewhere</a:t>
                      </a:r>
                    </a:p>
                    <a:p>
                      <a:pPr algn="ctr"/>
                      <a:r>
                        <a:rPr lang="en-US" sz="1200" b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Raw data or temp records (survey responses or written notes) documented by formal record.</a:t>
                      </a:r>
                      <a:endParaRPr lang="en-US" sz="12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302" marR="913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Bebas Neue" panose="020B0606020202050201" pitchFamily="34" charset="0"/>
                        </a:rPr>
                        <a:t>Reference Info</a:t>
                      </a:r>
                    </a:p>
                    <a:p>
                      <a:pPr algn="ctr"/>
                      <a:r>
                        <a:rPr lang="en-US" sz="12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Materials</a:t>
                      </a:r>
                      <a:r>
                        <a:rPr lang="en-US" sz="1200" b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gathered from outside sources for reference purposes.</a:t>
                      </a:r>
                      <a:endParaRPr lang="en-US" sz="12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302" marR="913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Bebas Neue" panose="020B0606020202050201" pitchFamily="34" charset="0"/>
                        </a:rPr>
                        <a:t>Basic Agency Info</a:t>
                      </a:r>
                    </a:p>
                    <a:p>
                      <a:pPr algn="ctr"/>
                      <a:r>
                        <a:rPr lang="en-US" sz="12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Requests for hours of operation,</a:t>
                      </a:r>
                      <a:r>
                        <a:rPr lang="en-US" sz="1200" b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contact information, web address.</a:t>
                      </a:r>
                      <a:endParaRPr lang="en-US" sz="12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302" marR="91302" anchor="ctr"/>
                </a:tc>
              </a:tr>
              <a:tr h="813252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Bebas Neue" panose="020B0606020202050201" pitchFamily="34" charset="0"/>
                        </a:rPr>
                        <a:t>Scheduling</a:t>
                      </a:r>
                    </a:p>
                    <a:p>
                      <a:pPr algn="ctr"/>
                      <a:r>
                        <a:rPr lang="en-US" sz="12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Invitations, checking</a:t>
                      </a:r>
                      <a:r>
                        <a:rPr lang="en-US" sz="1200" b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availability, rescheduling, and venue arrangements.</a:t>
                      </a:r>
                      <a:endParaRPr lang="en-US" sz="12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302" marR="913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Bebas Neue" panose="020B0606020202050201" pitchFamily="34" charset="0"/>
                        </a:rPr>
                        <a:t>Secondary Copies</a:t>
                      </a:r>
                    </a:p>
                    <a:p>
                      <a:pPr algn="ctr"/>
                      <a:r>
                        <a:rPr lang="en-US" sz="12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Printouts of database</a:t>
                      </a:r>
                      <a:r>
                        <a:rPr lang="en-US" sz="1200" b="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records, webpages, emails, convenience copies.</a:t>
                      </a:r>
                      <a:endParaRPr lang="en-US" sz="12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302" marR="9130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Bebas Neue" panose="020B0606020202050201" pitchFamily="34" charset="0"/>
                        </a:rPr>
                        <a:t>Unsolicited Info</a:t>
                      </a:r>
                    </a:p>
                    <a:p>
                      <a:pPr algn="ctr"/>
                      <a:r>
                        <a:rPr lang="en-US" sz="1200" b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Information not requested or used by the agency. </a:t>
                      </a:r>
                      <a:endParaRPr lang="en-US" sz="1200" b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302" marR="91302" anchor="ctr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0975" y="5992293"/>
            <a:ext cx="2591025" cy="8657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7567" y="6028477"/>
            <a:ext cx="36744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Bebas Neue" panose="020B0606020202050201" pitchFamily="34" charset="0"/>
                <a:hlinkClick r:id="rId4"/>
              </a:rPr>
              <a:t>* TRANSITORY RECORDS CHEAT SHEET</a:t>
            </a:r>
            <a:endParaRPr lang="en-US" sz="2400" dirty="0">
              <a:latin typeface="Bebas Neue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23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dirty="0" smtClean="0">
                <a:latin typeface="Bebas Neue" panose="020B0606020202050201" pitchFamily="34" charset="0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Bebas Neue" panose="020B0606020202050201" pitchFamily="34" charset="0"/>
              </a:rPr>
              <a:t>hold it !</a:t>
            </a:r>
            <a:endParaRPr lang="en-US" dirty="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 anchorCtr="0">
            <a:normAutofit/>
          </a:bodyPr>
          <a:lstStyle/>
          <a:p>
            <a:pPr marL="0" indent="0">
              <a:spcAft>
                <a:spcPts val="504"/>
              </a:spcAft>
              <a:buNone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There are times when you </a:t>
            </a:r>
            <a:r>
              <a:rPr lang="en-US" sz="2400" u="sng" dirty="0">
                <a:solidFill>
                  <a:schemeClr val="accent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must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hang on to records even if their retention requirements have been met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marL="0" indent="0">
              <a:spcAft>
                <a:spcPts val="504"/>
              </a:spcAft>
              <a:buNone/>
            </a:pP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27472" lvl="1" indent="-384572">
              <a:buFont typeface="Wingdings" panose="05000000000000000000" pitchFamily="2" charset="2"/>
              <a:buChar char="q"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Litigation holds (must keep until hold lifted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marL="727472" lvl="1" indent="-384572">
              <a:buFont typeface="Wingdings" panose="05000000000000000000" pitchFamily="2" charset="2"/>
              <a:buChar char="q"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27472" lvl="1" indent="-384572">
              <a:buFont typeface="Wingdings" panose="05000000000000000000" pitchFamily="2" charset="2"/>
              <a:buChar char="q"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Open public records requests (must keep related responsive documents until request fulfilled/closed) </a:t>
            </a:r>
          </a:p>
          <a:p>
            <a:pPr marL="0" indent="0">
              <a:buNone/>
            </a:pP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0975" y="5992293"/>
            <a:ext cx="2591025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91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dirty="0">
                <a:latin typeface="Bebas Neue" panose="020B0606020202050201" pitchFamily="34" charset="0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Bebas Neue" panose="020B0606020202050201" pitchFamily="34" charset="0"/>
              </a:rPr>
              <a:t>Destroy or Preserve</a:t>
            </a:r>
            <a:endParaRPr lang="en-US" dirty="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273" y="1852784"/>
            <a:ext cx="3278350" cy="4351338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0975" y="5992293"/>
            <a:ext cx="2591025" cy="8657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916" y="1852784"/>
            <a:ext cx="3756210" cy="403418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865448" y="5869183"/>
            <a:ext cx="3305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Department of Corrections, McNeil Island Corrections Center Photograph Collection, 1855-2010, </a:t>
            </a:r>
            <a:r>
              <a:rPr lang="en-US" sz="8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Washington State </a:t>
            </a:r>
            <a:r>
              <a:rPr lang="en-US" sz="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Archives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14803" y="5869183"/>
            <a:ext cx="4133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Segoe UI" panose="020B0502040204020203" pitchFamily="34" charset="0"/>
                <a:cs typeface="Segoe UI" panose="020B0502040204020203" pitchFamily="34" charset="0"/>
              </a:rPr>
              <a:t>Governor Daniel J. Evans, Jan. – Dec. 1975, Daniel J. Evans Scrapbooks, Washington State Archives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849169"/>
            <a:ext cx="1508747" cy="1200329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latin typeface="Bebas Neue" panose="020B0606020202050201" pitchFamily="34" charset="0"/>
                <a:hlinkClick r:id="rId6"/>
              </a:rPr>
              <a:t>* Sample </a:t>
            </a:r>
          </a:p>
          <a:p>
            <a:pPr algn="r"/>
            <a:r>
              <a:rPr lang="en-US" sz="2400" dirty="0" smtClean="0">
                <a:latin typeface="Bebas Neue" panose="020B0606020202050201" pitchFamily="34" charset="0"/>
                <a:hlinkClick r:id="rId6"/>
              </a:rPr>
              <a:t>Destruction </a:t>
            </a:r>
          </a:p>
          <a:p>
            <a:pPr algn="r"/>
            <a:r>
              <a:rPr lang="en-US" sz="2400" dirty="0" smtClean="0">
                <a:latin typeface="Bebas Neue" panose="020B0606020202050201" pitchFamily="34" charset="0"/>
                <a:hlinkClick r:id="rId6"/>
              </a:rPr>
              <a:t>Log</a:t>
            </a:r>
            <a:endParaRPr lang="en-US" sz="2400" dirty="0">
              <a:latin typeface="Bebas Neue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03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dirty="0" smtClean="0">
                <a:latin typeface="Bebas Neue" panose="020B0606020202050201" pitchFamily="34" charset="0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Bebas Neue" panose="020B0606020202050201" pitchFamily="34" charset="0"/>
              </a:rPr>
              <a:t>additional resources</a:t>
            </a:r>
            <a:endParaRPr lang="en-US" dirty="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30400"/>
            <a:ext cx="7730169" cy="4351338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0975" y="5992293"/>
            <a:ext cx="2591025" cy="86570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52440" y="2434749"/>
            <a:ext cx="5801360" cy="3342640"/>
          </a:xfrm>
          <a:prstGeom prst="rect">
            <a:avLst/>
          </a:prstGeom>
          <a:solidFill>
            <a:schemeClr val="tx2">
              <a:alpha val="7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Bebas Neue" panose="020B0606020202050201" pitchFamily="34" charset="0"/>
              </a:rPr>
              <a:t>Don’t get lost in a cave; the </a:t>
            </a:r>
            <a:r>
              <a:rPr lang="en-US" sz="2800" dirty="0" smtClean="0">
                <a:solidFill>
                  <a:schemeClr val="accent1"/>
                </a:solidFill>
                <a:latin typeface="Bebas Neue" panose="020B0606020202050201" pitchFamily="34" charset="0"/>
              </a:rPr>
              <a:t>RECORDS MANAGEMENT TEAM</a:t>
            </a:r>
            <a:r>
              <a:rPr lang="en-US" sz="2800" dirty="0" smtClean="0">
                <a:latin typeface="Bebas Neue" panose="020B0606020202050201" pitchFamily="34" charset="0"/>
              </a:rPr>
              <a:t> is here for you with </a:t>
            </a:r>
            <a:r>
              <a:rPr lang="en-US" sz="2800" u="sng" dirty="0" smtClean="0">
                <a:latin typeface="Bebas Neue" panose="020B0606020202050201" pitchFamily="34" charset="0"/>
              </a:rPr>
              <a:t>free</a:t>
            </a:r>
            <a:r>
              <a:rPr lang="en-US" sz="2800" dirty="0" smtClean="0">
                <a:latin typeface="Bebas Neue" panose="020B0606020202050201" pitchFamily="34" charset="0"/>
              </a:rPr>
              <a:t> </a:t>
            </a:r>
            <a:r>
              <a:rPr lang="en-US" sz="2800" dirty="0" smtClean="0">
                <a:solidFill>
                  <a:schemeClr val="accent5"/>
                </a:solidFill>
                <a:latin typeface="Bebas Neue" panose="020B0606020202050201" pitchFamily="34" charset="0"/>
              </a:rPr>
              <a:t>consultation</a:t>
            </a:r>
            <a:r>
              <a:rPr lang="en-US" sz="2800" dirty="0" smtClean="0">
                <a:latin typeface="Bebas Neue" panose="020B0606020202050201" pitchFamily="34" charset="0"/>
              </a:rPr>
              <a:t>, </a:t>
            </a:r>
            <a:r>
              <a:rPr lang="en-US" sz="2800" dirty="0" smtClean="0">
                <a:solidFill>
                  <a:schemeClr val="accent2"/>
                </a:solidFill>
                <a:latin typeface="Bebas Neue" panose="020B0606020202050201" pitchFamily="34" charset="0"/>
              </a:rPr>
              <a:t>training</a:t>
            </a:r>
            <a:r>
              <a:rPr lang="en-US" sz="2800" dirty="0" smtClean="0">
                <a:latin typeface="Bebas Neue" panose="020B0606020202050201" pitchFamily="34" charset="0"/>
              </a:rPr>
              <a:t>, &amp; </a:t>
            </a:r>
            <a:r>
              <a:rPr lang="en-US" sz="2800" dirty="0" smtClean="0">
                <a:solidFill>
                  <a:schemeClr val="accent6"/>
                </a:solidFill>
                <a:latin typeface="Bebas Neue" panose="020B0606020202050201" pitchFamily="34" charset="0"/>
              </a:rPr>
              <a:t>advice</a:t>
            </a:r>
            <a:r>
              <a:rPr lang="en-US" sz="2800" dirty="0" smtClean="0">
                <a:latin typeface="Bebas Neue" panose="020B0606020202050201" pitchFamily="34" charset="0"/>
              </a:rPr>
              <a:t>.</a:t>
            </a:r>
          </a:p>
          <a:p>
            <a:pPr algn="ctr"/>
            <a:endParaRPr lang="en-US" sz="2800" dirty="0">
              <a:latin typeface="Bebas Neue" panose="020B0606020202050201" pitchFamily="34" charset="0"/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www.sos.wa.gov/archives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recordsmanagement@sos.wa.gov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(360) 586-4901</a:t>
            </a:r>
            <a:endParaRPr lang="en-US" sz="2000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6050070"/>
            <a:ext cx="3804234" cy="23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4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 anchor="ctr" anchorCtr="0">
            <a:normAutofit/>
          </a:bodyPr>
          <a:lstStyle/>
          <a:p>
            <a:r>
              <a:rPr lang="en-US" dirty="0" smtClean="0">
                <a:latin typeface="Bebas Neue" panose="020B0606020202050201" pitchFamily="34" charset="0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Bebas Neue" panose="020B0606020202050201" pitchFamily="34" charset="0"/>
              </a:rPr>
              <a:t>Benefits of Managing Records</a:t>
            </a:r>
            <a:endParaRPr lang="en-US" dirty="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 anchor="ctr" anchorCtr="0">
            <a:normAutofit/>
          </a:bodyPr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Enables the agency to fulfill its mission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Promotes cost-effective use of agency resources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Promotes open and accountable government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Enables continuity of service in emergencies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Identifies and protects historically valuable records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5994400"/>
            <a:ext cx="25908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78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dirty="0" smtClean="0">
                <a:latin typeface="Bebas Neue" panose="020B0606020202050201" pitchFamily="34" charset="0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Bebas Neue" panose="020B0606020202050201" pitchFamily="34" charset="0"/>
              </a:rPr>
              <a:t>What is a Public Record ?</a:t>
            </a:r>
            <a:endParaRPr lang="en-US" dirty="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 anchorCtr="0"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For the purposes of </a:t>
            </a:r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retention and destruction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, two criteria </a:t>
            </a:r>
          </a:p>
          <a:p>
            <a:pPr marL="0" indent="0">
              <a:buNone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(RCW 40.14.010):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>
                <a:latin typeface="Segoe UI" panose="020B0502040204020203" pitchFamily="34" charset="0"/>
                <a:cs typeface="Segoe UI" panose="020B0502040204020203" pitchFamily="34" charset="0"/>
              </a:rPr>
              <a:t>Made or received in connection with the transaction of public </a:t>
            </a:r>
            <a:r>
              <a:rPr lang="en-US" sz="2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business</a:t>
            </a:r>
            <a:endParaRPr lang="en-US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600" b="1" dirty="0">
                <a:latin typeface="Segoe UI" panose="020B0502040204020203" pitchFamily="34" charset="0"/>
                <a:cs typeface="Segoe UI" panose="020B0502040204020203" pitchFamily="34" charset="0"/>
              </a:rPr>
              <a:t>Regardless of format</a:t>
            </a:r>
          </a:p>
          <a:p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For </a:t>
            </a:r>
            <a:r>
              <a:rPr lang="en-US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public </a:t>
            </a:r>
            <a:r>
              <a:rPr lang="en-US" sz="2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disclosure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(RCW 42.56.010):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Any writing relating to the conduct or performance of any government function prepared, owned, used, or retained by a state or local agency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>
                <a:latin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en-US" sz="2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egardless of format</a:t>
            </a:r>
            <a:endParaRPr lang="en-US" sz="2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0975" y="5992293"/>
            <a:ext cx="2591025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9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-1193672"/>
            <a:ext cx="10515599" cy="746893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dirty="0" smtClean="0">
                <a:latin typeface="Bebas Neue" panose="020B0606020202050201" pitchFamily="34" charset="0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Bebas Neue" panose="020B0606020202050201" pitchFamily="34" charset="0"/>
              </a:rPr>
              <a:t>A Record’s Life Cycle</a:t>
            </a:r>
            <a:endParaRPr lang="en-US" dirty="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0975" y="5992293"/>
            <a:ext cx="2591025" cy="86570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97191" y="3799868"/>
            <a:ext cx="12365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Create or Receive</a:t>
            </a:r>
            <a:endParaRPr lang="en-US" sz="2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85640" y="4615476"/>
            <a:ext cx="6222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</a:t>
            </a:r>
            <a:endParaRPr lang="en-US" sz="2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58142" y="4573215"/>
            <a:ext cx="8190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Store</a:t>
            </a:r>
            <a:endParaRPr lang="en-US" sz="2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1517" y="4107644"/>
            <a:ext cx="12223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Destroy or Preserve</a:t>
            </a:r>
            <a:endParaRPr lang="en-US" sz="2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384077" y="4373159"/>
            <a:ext cx="978408" cy="484632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86784" y="5869182"/>
            <a:ext cx="397416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Segoe UI" panose="020B0502040204020203" pitchFamily="34" charset="0"/>
                <a:cs typeface="Segoe UI" panose="020B0502040204020203" pitchFamily="34" charset="0"/>
              </a:rPr>
              <a:t>A.M. Kendrick Photographic Collection, ca. </a:t>
            </a:r>
            <a:r>
              <a:rPr lang="en-US" sz="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1890-1976, </a:t>
            </a:r>
            <a:r>
              <a:rPr lang="en-US" sz="800" dirty="0">
                <a:latin typeface="Segoe UI" panose="020B0502040204020203" pitchFamily="34" charset="0"/>
                <a:cs typeface="Segoe UI" panose="020B0502040204020203" pitchFamily="34" charset="0"/>
              </a:rPr>
              <a:t>Washington State Archives</a:t>
            </a:r>
          </a:p>
        </p:txBody>
      </p:sp>
    </p:spTree>
    <p:extLst>
      <p:ext uri="{BB962C8B-B14F-4D97-AF65-F5344CB8AC3E}">
        <p14:creationId xmlns:p14="http://schemas.microsoft.com/office/powerpoint/2010/main" val="154586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4061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dirty="0" smtClean="0">
                <a:latin typeface="Bebas Neue" panose="020B0606020202050201" pitchFamily="34" charset="0"/>
              </a:rPr>
              <a:t>	</a:t>
            </a:r>
            <a:r>
              <a:rPr lang="en-US" dirty="0">
                <a:solidFill>
                  <a:schemeClr val="bg1"/>
                </a:solidFill>
                <a:latin typeface="Bebas Neue" panose="020B0606020202050201" pitchFamily="34" charset="0"/>
              </a:rPr>
              <a:t>CREATE OR RECEIVE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5935" y="3925243"/>
            <a:ext cx="5201348" cy="2067050"/>
          </a:xfrm>
          <a:noFill/>
        </p:spPr>
        <p:txBody>
          <a:bodyPr vert="horz" anchor="ctr" anchorCtr="0"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  <a:r>
              <a:rPr lang="en-US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ssign responsibility</a:t>
            </a:r>
            <a:r>
              <a:rPr lang="en-US" sz="24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chemeClr val="bg1"/>
                </a:solidFill>
                <a:latin typeface="Bebas Neue" panose="020B0606020202050201" pitchFamily="34" charset="0"/>
                <a:cs typeface="Segoe UI" panose="020B0502040204020203" pitchFamily="34" charset="0"/>
              </a:rPr>
              <a:t>Document policies &amp; procedures,</a:t>
            </a:r>
            <a:r>
              <a:rPr lang="en-US" sz="3600" dirty="0">
                <a:solidFill>
                  <a:schemeClr val="bg1"/>
                </a:solidFill>
                <a:latin typeface="Bebas Neue" panose="020B0606020202050201" pitchFamily="34" charset="0"/>
                <a:cs typeface="Segoe UI" panose="020B0502040204020203" pitchFamily="34" charset="0"/>
              </a:rPr>
              <a:t> </a:t>
            </a:r>
            <a:endParaRPr lang="en-US" sz="3600" dirty="0" smtClean="0">
              <a:solidFill>
                <a:schemeClr val="bg1"/>
              </a:solidFill>
              <a:latin typeface="Bebas Neue" panose="020B0606020202050201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train 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lang="en-US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taff</a:t>
            </a: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0975" y="5992293"/>
            <a:ext cx="2591025" cy="86570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642556"/>
            <a:ext cx="58047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Department of Corrections, McNeil Island Corrections Center Photograph Collection, 1855-2010, </a:t>
            </a:r>
            <a:r>
              <a:rPr lang="en-US" sz="8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Washington State </a:t>
            </a:r>
            <a:r>
              <a:rPr lang="en-US" sz="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Archives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40611" y="3841490"/>
            <a:ext cx="135165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Bebas Neue" panose="020B0606020202050201" pitchFamily="34" charset="0"/>
                <a:hlinkClick r:id="rId5"/>
              </a:rPr>
              <a:t>* MRSC’s </a:t>
            </a:r>
          </a:p>
          <a:p>
            <a:r>
              <a:rPr lang="en-US" sz="2400" dirty="0" smtClean="0">
                <a:latin typeface="Bebas Neue" panose="020B0606020202050201" pitchFamily="34" charset="0"/>
                <a:hlinkClick r:id="rId5"/>
              </a:rPr>
              <a:t>Electronic </a:t>
            </a:r>
          </a:p>
          <a:p>
            <a:r>
              <a:rPr lang="en-US" sz="2400" dirty="0" smtClean="0">
                <a:latin typeface="Bebas Neue" panose="020B0606020202050201" pitchFamily="34" charset="0"/>
                <a:hlinkClick r:id="rId5"/>
              </a:rPr>
              <a:t>Records </a:t>
            </a:r>
          </a:p>
          <a:p>
            <a:r>
              <a:rPr lang="en-US" sz="2400" dirty="0" smtClean="0">
                <a:latin typeface="Bebas Neue" panose="020B0606020202050201" pitchFamily="34" charset="0"/>
                <a:hlinkClick r:id="rId5"/>
              </a:rPr>
              <a:t>Policy </a:t>
            </a:r>
          </a:p>
          <a:p>
            <a:r>
              <a:rPr lang="en-US" sz="2400" dirty="0" smtClean="0">
                <a:latin typeface="Bebas Neue" panose="020B0606020202050201" pitchFamily="34" charset="0"/>
                <a:hlinkClick r:id="rId5"/>
              </a:rPr>
              <a:t>Tool Kit</a:t>
            </a:r>
            <a:endParaRPr lang="en-US" sz="2400" dirty="0">
              <a:latin typeface="Bebas Neue" panose="020B0606020202050201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40611" y="1690688"/>
            <a:ext cx="18589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Bebas Neue" panose="020B0606020202050201" pitchFamily="34" charset="0"/>
                <a:hlinkClick r:id="rId6"/>
              </a:rPr>
              <a:t>*</a:t>
            </a:r>
            <a:r>
              <a:rPr lang="en-US" sz="2400" dirty="0" smtClean="0">
                <a:latin typeface="Bebas Neue" panose="020B0606020202050201" pitchFamily="34" charset="0"/>
                <a:hlinkClick r:id="rId6"/>
              </a:rPr>
              <a:t> Recommended </a:t>
            </a:r>
          </a:p>
          <a:p>
            <a:r>
              <a:rPr lang="en-US" sz="2400" dirty="0" smtClean="0">
                <a:latin typeface="Bebas Neue" panose="020B0606020202050201" pitchFamily="34" charset="0"/>
                <a:hlinkClick r:id="rId6"/>
              </a:rPr>
              <a:t>Policies &amp; Procedures</a:t>
            </a:r>
          </a:p>
          <a:p>
            <a:r>
              <a:rPr lang="en-US" sz="2400" dirty="0" smtClean="0">
                <a:latin typeface="Bebas Neue" panose="020B0606020202050201" pitchFamily="34" charset="0"/>
                <a:hlinkClick r:id="rId6"/>
              </a:rPr>
              <a:t>For managing records</a:t>
            </a:r>
            <a:endParaRPr lang="en-US" sz="2400" dirty="0">
              <a:latin typeface="Bebas Neue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03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41"/>
            <a:ext cx="5389404" cy="686874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dirty="0" smtClean="0">
                <a:latin typeface="Bebas Neue" panose="020B0606020202050201" pitchFamily="34" charset="0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Bebas Neue" panose="020B0606020202050201" pitchFamily="34" charset="0"/>
              </a:rPr>
              <a:t>USE</a:t>
            </a:r>
            <a:endParaRPr lang="en-US" dirty="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0975" y="5992293"/>
            <a:ext cx="2591025" cy="865707"/>
          </a:xfrm>
          <a:prstGeom prst="rect">
            <a:avLst/>
          </a:prstGeom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863662"/>
              </p:ext>
            </p:extLst>
          </p:nvPr>
        </p:nvGraphicFramePr>
        <p:xfrm>
          <a:off x="2861722" y="2763231"/>
          <a:ext cx="8462320" cy="1260562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846232"/>
                <a:gridCol w="846232"/>
                <a:gridCol w="846232"/>
                <a:gridCol w="846232"/>
                <a:gridCol w="846232"/>
                <a:gridCol w="846232"/>
                <a:gridCol w="846232"/>
                <a:gridCol w="846232"/>
                <a:gridCol w="846232"/>
                <a:gridCol w="846232"/>
              </a:tblGrid>
              <a:tr h="257508">
                <a:tc>
                  <a:txBody>
                    <a:bodyPr/>
                    <a:lstStyle/>
                    <a:p>
                      <a:pPr algn="l"/>
                      <a:r>
                        <a:rPr lang="en-US" sz="8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Location</a:t>
                      </a:r>
                      <a:endParaRPr lang="en-US" sz="8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Brief Description</a:t>
                      </a:r>
                      <a:endParaRPr lang="en-US" sz="8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Inclusive Dates</a:t>
                      </a:r>
                      <a:endParaRPr lang="en-US" sz="8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Volume</a:t>
                      </a:r>
                      <a:endParaRPr lang="en-US" sz="8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DAN</a:t>
                      </a:r>
                      <a:endParaRPr lang="en-US" sz="8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Archival?</a:t>
                      </a:r>
                      <a:endParaRPr lang="en-US" sz="8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Essential?</a:t>
                      </a:r>
                      <a:endParaRPr lang="en-US" sz="8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Retention Period</a:t>
                      </a:r>
                      <a:endParaRPr lang="en-US" sz="8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Transfer/</a:t>
                      </a:r>
                    </a:p>
                    <a:p>
                      <a:pPr algn="l"/>
                      <a:r>
                        <a:rPr lang="en-US" sz="8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Destroy Date</a:t>
                      </a:r>
                      <a:endParaRPr lang="en-US" sz="8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Confidential or Exempt?</a:t>
                      </a:r>
                      <a:endParaRPr lang="en-US" sz="8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62641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Main Storage</a:t>
                      </a:r>
                    </a:p>
                    <a:p>
                      <a:pPr algn="l" fontAlgn="t"/>
                      <a:r>
                        <a:rPr lang="en-US" sz="800" b="1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</a:t>
                      </a:r>
                      <a:r>
                        <a:rPr lang="en-US" sz="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Room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Office supply receipts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2004-2012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 boxes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GS2011-184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No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No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 yrs after EOFY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July-19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No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62641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Main Storage</a:t>
                      </a:r>
                    </a:p>
                    <a:p>
                      <a:pPr algn="l" fontAlgn="t"/>
                      <a:r>
                        <a:rPr lang="en-US" sz="800" b="1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</a:t>
                      </a:r>
                      <a:r>
                        <a:rPr lang="en-US" sz="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Room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Office supply receipts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2013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box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GS2011-184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No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No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 yrs after EOFY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July-19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1" u="none" strike="noStrike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No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0" y="6642556"/>
            <a:ext cx="53399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Department of Corrections, McNeil Island Corrections Center Photograph Collection, 1855-2010, </a:t>
            </a:r>
            <a:r>
              <a:rPr lang="en-US" sz="800" dirty="0" smtClean="0">
                <a:solidFill>
                  <a:schemeClr val="bg1"/>
                </a:solidFill>
              </a:rPr>
              <a:t>Washington State </a:t>
            </a:r>
            <a:r>
              <a:rPr lang="en-US" sz="800" dirty="0">
                <a:solidFill>
                  <a:schemeClr val="bg1"/>
                </a:solidFill>
              </a:rPr>
              <a:t>Archives</a:t>
            </a:r>
            <a:endParaRPr lang="en-US" sz="8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79086" y="1690688"/>
            <a:ext cx="36392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o</a:t>
            </a:r>
            <a:r>
              <a:rPr lang="en-US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rganize records,</a:t>
            </a:r>
          </a:p>
          <a:p>
            <a:r>
              <a:rPr lang="en-US" sz="3600" dirty="0" smtClean="0">
                <a:latin typeface="Bebas Neue" panose="020B0606020202050201" pitchFamily="34" charset="0"/>
                <a:cs typeface="Segoe UI" panose="020B0502040204020203" pitchFamily="34" charset="0"/>
              </a:rPr>
              <a:t>INVENTORY RECORDS,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89404" y="4023793"/>
            <a:ext cx="1998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  <a:r>
              <a:rPr lang="en-US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dopt tools</a:t>
            </a:r>
            <a:endParaRPr lang="en-US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79086" y="5657671"/>
            <a:ext cx="25987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Bebas Neue" panose="020B0606020202050201" pitchFamily="34" charset="0"/>
                <a:hlinkClick r:id="rId5"/>
              </a:rPr>
              <a:t>* MRSC’s PRA </a:t>
            </a:r>
          </a:p>
          <a:p>
            <a:r>
              <a:rPr lang="en-US" sz="2400" dirty="0" smtClean="0">
                <a:latin typeface="Bebas Neue" panose="020B0606020202050201" pitchFamily="34" charset="0"/>
                <a:hlinkClick r:id="rId5"/>
              </a:rPr>
              <a:t>&amp; RECORDS MANAGEMENT </a:t>
            </a:r>
          </a:p>
          <a:p>
            <a:r>
              <a:rPr lang="en-US" sz="2400" dirty="0" smtClean="0">
                <a:latin typeface="Bebas Neue" panose="020B0606020202050201" pitchFamily="34" charset="0"/>
                <a:hlinkClick r:id="rId5"/>
              </a:rPr>
              <a:t>TECHNOLOGY GUIDE</a:t>
            </a:r>
            <a:endParaRPr lang="en-US" sz="2400" dirty="0">
              <a:latin typeface="Bebas Neue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61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dirty="0" smtClean="0">
                <a:latin typeface="Bebas Neue" panose="020B0606020202050201" pitchFamily="34" charset="0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Bebas Neue" panose="020B0606020202050201" pitchFamily="34" charset="0"/>
              </a:rPr>
              <a:t>STORE</a:t>
            </a:r>
            <a:endParaRPr lang="en-US" dirty="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562" y="2073808"/>
            <a:ext cx="6545238" cy="4351338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0975" y="5992293"/>
            <a:ext cx="2591025" cy="8657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1728662"/>
            <a:ext cx="10532820" cy="1754326"/>
          </a:xfrm>
          <a:prstGeom prst="rect">
            <a:avLst/>
          </a:prstGeom>
          <a:solidFill>
            <a:schemeClr val="bg1">
              <a:alpha val="64000"/>
            </a:schemeClr>
          </a:solidFill>
          <a:ln w="254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Bebas Neue" panose="020B0606020202050201" pitchFamily="34" charset="0"/>
                <a:cs typeface="Segoe UI" panose="020B0502040204020203" pitchFamily="34" charset="0"/>
              </a:rPr>
              <a:t>Understand retention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requirements, </a:t>
            </a:r>
          </a:p>
          <a:p>
            <a:r>
              <a:rPr lang="en-US" sz="3600" dirty="0" smtClean="0">
                <a:latin typeface="Bebas Neue" panose="020B0606020202050201" pitchFamily="34" charset="0"/>
                <a:cs typeface="Segoe UI" panose="020B0502040204020203" pitchFamily="34" charset="0"/>
              </a:rPr>
              <a:t>retain records</a:t>
            </a:r>
            <a:r>
              <a:rPr lang="en-US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in the appropriate format for the approved period of time,</a:t>
            </a:r>
          </a:p>
          <a:p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and</a:t>
            </a:r>
            <a:r>
              <a:rPr lang="en-US" sz="2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600" dirty="0" smtClean="0">
                <a:latin typeface="Bebas Neue" panose="020B0606020202050201" pitchFamily="34" charset="0"/>
                <a:cs typeface="Segoe UI" panose="020B0502040204020203" pitchFamily="34" charset="0"/>
              </a:rPr>
              <a:t>prepare essential records </a:t>
            </a:r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for possible disaster.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8047" y="6073486"/>
            <a:ext cx="416171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Segoe UI" panose="020B0502040204020203" pitchFamily="34" charset="0"/>
                <a:cs typeface="Segoe UI" panose="020B0502040204020203" pitchFamily="34" charset="0"/>
              </a:rPr>
              <a:t>Records of the Port of Bellingham, Photographs, 1890-1999, Washington State Archives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77987" y="5224817"/>
            <a:ext cx="16305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 smtClean="0">
                <a:latin typeface="Bebas Neue" panose="020B0606020202050201" pitchFamily="34" charset="0"/>
                <a:hlinkClick r:id="rId5"/>
              </a:rPr>
              <a:t>* WASHINGTON </a:t>
            </a:r>
          </a:p>
          <a:p>
            <a:pPr algn="r"/>
            <a:r>
              <a:rPr lang="en-US" sz="2400" dirty="0" smtClean="0">
                <a:latin typeface="Bebas Neue" panose="020B0606020202050201" pitchFamily="34" charset="0"/>
                <a:hlinkClick r:id="rId5"/>
              </a:rPr>
              <a:t>STATE </a:t>
            </a:r>
          </a:p>
          <a:p>
            <a:pPr algn="r"/>
            <a:r>
              <a:rPr lang="en-US" sz="2400" dirty="0" smtClean="0">
                <a:latin typeface="Bebas Neue" panose="020B0606020202050201" pitchFamily="34" charset="0"/>
                <a:hlinkClick r:id="rId5"/>
              </a:rPr>
              <a:t>ARCHIVES</a:t>
            </a:r>
            <a:endParaRPr lang="en-US" sz="2400" dirty="0">
              <a:latin typeface="Bebas Neue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42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dirty="0" smtClean="0">
                <a:latin typeface="Bebas Neue" panose="020B0606020202050201" pitchFamily="34" charset="0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Bebas Neue" panose="020B0606020202050201" pitchFamily="34" charset="0"/>
              </a:rPr>
              <a:t>How do I know what to keep ?</a:t>
            </a:r>
            <a:endParaRPr lang="en-US" dirty="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 anchorCtr="0">
            <a:normAutofit/>
          </a:bodyPr>
          <a:lstStyle/>
          <a:p>
            <a:pPr marL="0" lvl="0" indent="0" algn="ctr" defTabSz="68580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Agencies are granted </a:t>
            </a:r>
            <a:r>
              <a:rPr lang="en-US" sz="24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ongoing legal authority </a:t>
            </a:r>
            <a:endParaRPr lang="en-US" sz="2400" i="1" dirty="0" smtClean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 algn="ctr" defTabSz="68580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 </a:t>
            </a: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disposition (get rid of </a:t>
            </a:r>
            <a:r>
              <a:rPr lang="en-US" sz="2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records) through </a:t>
            </a: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legal documents </a:t>
            </a:r>
            <a:r>
              <a:rPr lang="en-US" sz="2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called </a:t>
            </a:r>
          </a:p>
          <a:p>
            <a:pPr marL="0" lvl="0" indent="0" algn="ctr" defTabSz="68580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records </a:t>
            </a:r>
            <a:r>
              <a:rPr lang="en-US" sz="24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retention schedules</a:t>
            </a:r>
          </a:p>
          <a:p>
            <a:pPr marL="0" lvl="0" indent="0" algn="ctr" defTabSz="685800">
              <a:lnSpc>
                <a:spcPct val="100000"/>
              </a:lnSpc>
              <a:spcBef>
                <a:spcPct val="20000"/>
              </a:spcBef>
              <a:buNone/>
            </a:pPr>
            <a:endParaRPr lang="en-US" sz="24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 algn="ctr" defTabSz="68580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Records retention schedules for local or state government are </a:t>
            </a:r>
            <a:endParaRPr lang="en-US" sz="2400" dirty="0" smtClean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 algn="ctr" defTabSz="68580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sz="2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approved </a:t>
            </a: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by </a:t>
            </a:r>
            <a:r>
              <a:rPr lang="en-US" sz="2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US" sz="2400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Local</a:t>
            </a:r>
            <a:r>
              <a:rPr lang="en-US" sz="2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 </a:t>
            </a:r>
            <a:r>
              <a:rPr lang="en-US" sz="24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State Records </a:t>
            </a:r>
            <a:r>
              <a:rPr lang="en-US" sz="2400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Committee</a:t>
            </a:r>
            <a:r>
              <a:rPr lang="en-US" sz="2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marL="0" lvl="0" indent="0" algn="ctr" defTabSz="68580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sz="2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(RCW </a:t>
            </a: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40.14.060 and </a:t>
            </a:r>
            <a:r>
              <a:rPr lang="en-US" sz="2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40.14.070; chapters </a:t>
            </a:r>
            <a:r>
              <a:rPr lang="en-US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434-624 and 434-630 WAC)</a:t>
            </a:r>
          </a:p>
          <a:p>
            <a:pPr marL="0" indent="0">
              <a:buNone/>
            </a:pP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0975" y="5992293"/>
            <a:ext cx="2591025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85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en-US" dirty="0" smtClean="0">
                <a:latin typeface="Bebas Neue" panose="020B0606020202050201" pitchFamily="34" charset="0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Bebas Neue" panose="020B0606020202050201" pitchFamily="34" charset="0"/>
              </a:rPr>
              <a:t>Which Schedule do I use ?</a:t>
            </a:r>
            <a:endParaRPr lang="en-US" dirty="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68013744"/>
              </p:ext>
            </p:extLst>
          </p:nvPr>
        </p:nvGraphicFramePr>
        <p:xfrm>
          <a:off x="838200" y="1825625"/>
          <a:ext cx="5181600" cy="4166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28029407"/>
              </p:ext>
            </p:extLst>
          </p:nvPr>
        </p:nvGraphicFramePr>
        <p:xfrm>
          <a:off x="6172200" y="1825625"/>
          <a:ext cx="5085080" cy="4166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00975" y="5992293"/>
            <a:ext cx="2591025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SOS Colors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F15B29"/>
      </a:accent1>
      <a:accent2>
        <a:srgbClr val="E9B02E"/>
      </a:accent2>
      <a:accent3>
        <a:srgbClr val="666666"/>
      </a:accent3>
      <a:accent4>
        <a:srgbClr val="B68451"/>
      </a:accent4>
      <a:accent5>
        <a:srgbClr val="449644"/>
      </a:accent5>
      <a:accent6>
        <a:srgbClr val="53A8D0"/>
      </a:accent6>
      <a:hlink>
        <a:srgbClr val="24447D"/>
      </a:hlink>
      <a:folHlink>
        <a:srgbClr val="BB3D43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1627</TotalTime>
  <Words>789</Words>
  <Application>Microsoft Office PowerPoint</Application>
  <PresentationFormat>Widescreen</PresentationFormat>
  <Paragraphs>177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Bebas Neue</vt:lpstr>
      <vt:lpstr>Calibri</vt:lpstr>
      <vt:lpstr>Calibri Light</vt:lpstr>
      <vt:lpstr>Cambria</vt:lpstr>
      <vt:lpstr>Segoe UI</vt:lpstr>
      <vt:lpstr>Segoe UI Black</vt:lpstr>
      <vt:lpstr>Segoe UI Semibold</vt:lpstr>
      <vt:lpstr>Times New Roman</vt:lpstr>
      <vt:lpstr>Wingdings</vt:lpstr>
      <vt:lpstr>Office Theme</vt:lpstr>
      <vt:lpstr>MANAGED RECORDS ARE Accessible RECORDS</vt:lpstr>
      <vt:lpstr> Benefits of Managing Records</vt:lpstr>
      <vt:lpstr> What is a Public Record ?</vt:lpstr>
      <vt:lpstr> A Record’s Life Cycle</vt:lpstr>
      <vt:lpstr> CREATE OR RECEIVE</vt:lpstr>
      <vt:lpstr> USE</vt:lpstr>
      <vt:lpstr> STORE</vt:lpstr>
      <vt:lpstr> How do I know what to keep ?</vt:lpstr>
      <vt:lpstr> Which Schedule do I use ?</vt:lpstr>
      <vt:lpstr> Records Retention Schedule</vt:lpstr>
      <vt:lpstr> </vt:lpstr>
      <vt:lpstr> What can I destroy now ?</vt:lpstr>
      <vt:lpstr> hold it !</vt:lpstr>
      <vt:lpstr> Destroy or Preserve</vt:lpstr>
      <vt:lpstr> additional resources</vt:lpstr>
    </vt:vector>
  </TitlesOfParts>
  <Company>OSOS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MANAGED RECORDS ARE ACESSIBLE RECORDS</dc:title>
  <dc:creator>Wilson, Rachel</dc:creator>
  <cp:lastModifiedBy>Sackett, Scott</cp:lastModifiedBy>
  <cp:revision>204</cp:revision>
  <dcterms:created xsi:type="dcterms:W3CDTF">2021-09-20T18:43:44Z</dcterms:created>
  <dcterms:modified xsi:type="dcterms:W3CDTF">2021-10-15T17:49:14Z</dcterms:modified>
</cp:coreProperties>
</file>