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ink/ink1.xml" ContentType="application/inkml+xml"/>
  <Override PartName="/ppt/ink/ink2.xml" ContentType="application/inkml+xml"/>
  <Override PartName="/ppt/ink/ink3.xml" ContentType="application/inkml+xml"/>
  <Override PartName="/ppt/ink/ink4.xml" ContentType="application/inkml+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34"/>
  </p:notesMasterIdLst>
  <p:sldIdLst>
    <p:sldId id="256" r:id="rId5"/>
    <p:sldId id="270" r:id="rId6"/>
    <p:sldId id="257" r:id="rId7"/>
    <p:sldId id="258" r:id="rId8"/>
    <p:sldId id="259" r:id="rId9"/>
    <p:sldId id="265" r:id="rId10"/>
    <p:sldId id="266" r:id="rId11"/>
    <p:sldId id="260" r:id="rId12"/>
    <p:sldId id="268" r:id="rId13"/>
    <p:sldId id="261" r:id="rId14"/>
    <p:sldId id="262" r:id="rId15"/>
    <p:sldId id="263" r:id="rId16"/>
    <p:sldId id="269" r:id="rId17"/>
    <p:sldId id="267" r:id="rId18"/>
    <p:sldId id="264"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D7D31"/>
    <a:srgbClr val="E8EFF3"/>
    <a:srgbClr val="F9DBD2"/>
    <a:srgbClr val="D6E1F1"/>
    <a:srgbClr val="5B9BD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D816244-89B2-4A88-967A-1E7BA49E3752}" v="144" dt="2021-10-15T22:36:44.02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19" autoAdjust="0"/>
    <p:restoredTop sz="62247" autoAdjust="0"/>
  </p:normalViewPr>
  <p:slideViewPr>
    <p:cSldViewPr snapToGrid="0">
      <p:cViewPr varScale="1">
        <p:scale>
          <a:sx n="61" d="100"/>
          <a:sy n="61" d="100"/>
        </p:scale>
        <p:origin x="1426" y="53"/>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5/10/relationships/revisionInfo" Target="revisionInfo.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CE2246C-E6A3-4459-B0BE-4850F6AD9BF9}" type="doc">
      <dgm:prSet loTypeId="urn:microsoft.com/office/officeart/2005/8/layout/hList1" loCatId="list" qsTypeId="urn:microsoft.com/office/officeart/2005/8/quickstyle/simple1" qsCatId="simple" csTypeId="urn:microsoft.com/office/officeart/2005/8/colors/colorful2" csCatId="colorful" phldr="1"/>
      <dgm:spPr/>
      <dgm:t>
        <a:bodyPr/>
        <a:lstStyle/>
        <a:p>
          <a:endParaRPr lang="en-US"/>
        </a:p>
      </dgm:t>
    </dgm:pt>
    <dgm:pt modelId="{E2629D34-F779-4C23-A83A-00CF7C466598}">
      <dgm:prSet/>
      <dgm:spPr/>
      <dgm:t>
        <a:bodyPr/>
        <a:lstStyle/>
        <a:p>
          <a:r>
            <a:rPr lang="en-US" b="1" dirty="0">
              <a:solidFill>
                <a:schemeClr val="tx1"/>
              </a:solidFill>
            </a:rPr>
            <a:t>Exchange Online (EXO) </a:t>
          </a:r>
        </a:p>
      </dgm:t>
    </dgm:pt>
    <dgm:pt modelId="{50561F17-6F4E-40D7-A147-9A987BA55643}" type="parTrans" cxnId="{CE071691-A6B4-43CE-A09E-5B5D5150FB82}">
      <dgm:prSet/>
      <dgm:spPr/>
      <dgm:t>
        <a:bodyPr/>
        <a:lstStyle/>
        <a:p>
          <a:endParaRPr lang="en-US"/>
        </a:p>
      </dgm:t>
    </dgm:pt>
    <dgm:pt modelId="{111CA2D9-45E0-4784-A1CB-90C18E5E797F}" type="sibTrans" cxnId="{CE071691-A6B4-43CE-A09E-5B5D5150FB82}">
      <dgm:prSet/>
      <dgm:spPr/>
      <dgm:t>
        <a:bodyPr/>
        <a:lstStyle/>
        <a:p>
          <a:endParaRPr lang="en-US"/>
        </a:p>
      </dgm:t>
    </dgm:pt>
    <dgm:pt modelId="{1C27AB14-22FB-48B2-BDBE-F2E0ED514D9C}">
      <dgm:prSet/>
      <dgm:spPr/>
      <dgm:t>
        <a:bodyPr/>
        <a:lstStyle/>
        <a:p>
          <a:r>
            <a:rPr lang="en-US" dirty="0"/>
            <a:t>Emails, calendar, tasks, notes, contacts</a:t>
          </a:r>
        </a:p>
      </dgm:t>
    </dgm:pt>
    <dgm:pt modelId="{74B19F9A-FCF8-4E5A-B013-BCFBB89F6FDD}" type="parTrans" cxnId="{DF7EB42A-BBA2-4438-956D-2BA1ED566072}">
      <dgm:prSet/>
      <dgm:spPr/>
      <dgm:t>
        <a:bodyPr/>
        <a:lstStyle/>
        <a:p>
          <a:endParaRPr lang="en-US"/>
        </a:p>
      </dgm:t>
    </dgm:pt>
    <dgm:pt modelId="{20B3FC52-5211-4EE5-87C9-76832E721C93}" type="sibTrans" cxnId="{DF7EB42A-BBA2-4438-956D-2BA1ED566072}">
      <dgm:prSet/>
      <dgm:spPr/>
      <dgm:t>
        <a:bodyPr/>
        <a:lstStyle/>
        <a:p>
          <a:endParaRPr lang="en-US"/>
        </a:p>
      </dgm:t>
    </dgm:pt>
    <dgm:pt modelId="{92FF7136-4E69-483D-8FC7-C2EB324BBC03}">
      <dgm:prSet/>
      <dgm:spPr/>
      <dgm:t>
        <a:bodyPr/>
        <a:lstStyle/>
        <a:p>
          <a:r>
            <a:rPr lang="en-US" b="1" dirty="0">
              <a:solidFill>
                <a:schemeClr val="tx1"/>
              </a:solidFill>
            </a:rPr>
            <a:t>Teams</a:t>
          </a:r>
          <a:r>
            <a:rPr lang="en-US" dirty="0"/>
            <a:t> </a:t>
          </a:r>
        </a:p>
      </dgm:t>
    </dgm:pt>
    <dgm:pt modelId="{B1F2D846-E32E-4CB6-8399-3A6E4401479A}" type="parTrans" cxnId="{835C3A3F-FE41-41BC-8C85-02FB727549C4}">
      <dgm:prSet/>
      <dgm:spPr/>
      <dgm:t>
        <a:bodyPr/>
        <a:lstStyle/>
        <a:p>
          <a:endParaRPr lang="en-US"/>
        </a:p>
      </dgm:t>
    </dgm:pt>
    <dgm:pt modelId="{04B716D6-FFE9-4F49-A8AC-080FAC1E6672}" type="sibTrans" cxnId="{835C3A3F-FE41-41BC-8C85-02FB727549C4}">
      <dgm:prSet/>
      <dgm:spPr/>
      <dgm:t>
        <a:bodyPr/>
        <a:lstStyle/>
        <a:p>
          <a:endParaRPr lang="en-US"/>
        </a:p>
      </dgm:t>
    </dgm:pt>
    <dgm:pt modelId="{CE5CB022-C74E-428C-9719-5AE95E22265C}">
      <dgm:prSet custT="1"/>
      <dgm:spPr/>
      <dgm:t>
        <a:bodyPr/>
        <a:lstStyle/>
        <a:p>
          <a:r>
            <a:rPr lang="en-US" sz="2000" dirty="0"/>
            <a:t>1:N chat and meetings</a:t>
          </a:r>
        </a:p>
      </dgm:t>
    </dgm:pt>
    <dgm:pt modelId="{59E47251-DBDA-420D-BF6D-4D803DE95B44}" type="parTrans" cxnId="{376CB530-ACFF-4DA2-86CF-2CFD61E69CB5}">
      <dgm:prSet/>
      <dgm:spPr/>
      <dgm:t>
        <a:bodyPr/>
        <a:lstStyle/>
        <a:p>
          <a:endParaRPr lang="en-US"/>
        </a:p>
      </dgm:t>
    </dgm:pt>
    <dgm:pt modelId="{BC9B0886-304C-417C-A92C-60C7F7FD35B9}" type="sibTrans" cxnId="{376CB530-ACFF-4DA2-86CF-2CFD61E69CB5}">
      <dgm:prSet/>
      <dgm:spPr/>
      <dgm:t>
        <a:bodyPr/>
        <a:lstStyle/>
        <a:p>
          <a:endParaRPr lang="en-US"/>
        </a:p>
      </dgm:t>
    </dgm:pt>
    <dgm:pt modelId="{30ABC5BA-C8E0-4316-AA77-C4E532F38105}">
      <dgm:prSet/>
      <dgm:spPr/>
      <dgm:t>
        <a:bodyPr/>
        <a:lstStyle/>
        <a:p>
          <a:r>
            <a:rPr lang="en-US" sz="2000" dirty="0"/>
            <a:t>Channel posts</a:t>
          </a:r>
        </a:p>
      </dgm:t>
    </dgm:pt>
    <dgm:pt modelId="{BD68E9C5-76C1-4B25-9F48-9955E1B18167}" type="parTrans" cxnId="{BD2493E8-E882-4B42-8806-A70B63AB4CD5}">
      <dgm:prSet/>
      <dgm:spPr/>
      <dgm:t>
        <a:bodyPr/>
        <a:lstStyle/>
        <a:p>
          <a:endParaRPr lang="en-US"/>
        </a:p>
      </dgm:t>
    </dgm:pt>
    <dgm:pt modelId="{DE85EBB1-DBBB-4EDC-B228-7A202587BD46}" type="sibTrans" cxnId="{BD2493E8-E882-4B42-8806-A70B63AB4CD5}">
      <dgm:prSet/>
      <dgm:spPr/>
      <dgm:t>
        <a:bodyPr/>
        <a:lstStyle/>
        <a:p>
          <a:endParaRPr lang="en-US"/>
        </a:p>
      </dgm:t>
    </dgm:pt>
    <dgm:pt modelId="{DE8A3B34-CE0C-4A5B-9286-D518AFCD1F35}">
      <dgm:prSet/>
      <dgm:spPr/>
      <dgm:t>
        <a:bodyPr/>
        <a:lstStyle/>
        <a:p>
          <a:r>
            <a:rPr lang="en-US" b="1" dirty="0">
              <a:solidFill>
                <a:schemeClr val="tx1"/>
              </a:solidFill>
            </a:rPr>
            <a:t>OneDrive</a:t>
          </a:r>
        </a:p>
      </dgm:t>
    </dgm:pt>
    <dgm:pt modelId="{1CABC797-2E98-47DE-AB9D-5F0B0EBA1946}" type="parTrans" cxnId="{FD61AD5B-AF7F-4212-87EA-3FAB3E7FF893}">
      <dgm:prSet/>
      <dgm:spPr/>
      <dgm:t>
        <a:bodyPr/>
        <a:lstStyle/>
        <a:p>
          <a:endParaRPr lang="en-US"/>
        </a:p>
      </dgm:t>
    </dgm:pt>
    <dgm:pt modelId="{4F5DE4D6-0D59-4502-AEBE-C6FD8A40A3DA}" type="sibTrans" cxnId="{FD61AD5B-AF7F-4212-87EA-3FAB3E7FF893}">
      <dgm:prSet/>
      <dgm:spPr/>
      <dgm:t>
        <a:bodyPr/>
        <a:lstStyle/>
        <a:p>
          <a:endParaRPr lang="en-US"/>
        </a:p>
      </dgm:t>
    </dgm:pt>
    <dgm:pt modelId="{0431E0CD-E469-48AF-BD30-AEA245963B39}">
      <dgm:prSet/>
      <dgm:spPr/>
      <dgm:t>
        <a:bodyPr/>
        <a:lstStyle/>
        <a:p>
          <a:r>
            <a:rPr lang="en-US"/>
            <a:t>Personal – staff specific documents</a:t>
          </a:r>
        </a:p>
      </dgm:t>
    </dgm:pt>
    <dgm:pt modelId="{F4636ADD-2105-4C0F-8D94-3DF109241BAB}" type="parTrans" cxnId="{F728114B-473A-4758-91B8-D6001D93D5EB}">
      <dgm:prSet/>
      <dgm:spPr/>
      <dgm:t>
        <a:bodyPr/>
        <a:lstStyle/>
        <a:p>
          <a:endParaRPr lang="en-US"/>
        </a:p>
      </dgm:t>
    </dgm:pt>
    <dgm:pt modelId="{2A72F911-C0EA-43E8-B7EF-0194EFBF0A2E}" type="sibTrans" cxnId="{F728114B-473A-4758-91B8-D6001D93D5EB}">
      <dgm:prSet/>
      <dgm:spPr/>
      <dgm:t>
        <a:bodyPr/>
        <a:lstStyle/>
        <a:p>
          <a:endParaRPr lang="en-US"/>
        </a:p>
      </dgm:t>
    </dgm:pt>
    <dgm:pt modelId="{6F4A5A48-6A34-4026-8CD4-86644D98291A}">
      <dgm:prSet/>
      <dgm:spPr/>
      <dgm:t>
        <a:bodyPr/>
        <a:lstStyle/>
        <a:p>
          <a:r>
            <a:rPr lang="en-US" dirty="0"/>
            <a:t>Documents shared in chat or linked in email from OneDrive</a:t>
          </a:r>
        </a:p>
      </dgm:t>
    </dgm:pt>
    <dgm:pt modelId="{13820095-659C-489D-A08B-17FA0B05516E}" type="parTrans" cxnId="{9B7E2B0B-B354-4C32-BF24-5455F34C443A}">
      <dgm:prSet/>
      <dgm:spPr/>
      <dgm:t>
        <a:bodyPr/>
        <a:lstStyle/>
        <a:p>
          <a:endParaRPr lang="en-US"/>
        </a:p>
      </dgm:t>
    </dgm:pt>
    <dgm:pt modelId="{2ED08599-8467-481D-B6EB-A9F0C6DE3A0B}" type="sibTrans" cxnId="{9B7E2B0B-B354-4C32-BF24-5455F34C443A}">
      <dgm:prSet/>
      <dgm:spPr/>
      <dgm:t>
        <a:bodyPr/>
        <a:lstStyle/>
        <a:p>
          <a:endParaRPr lang="en-US"/>
        </a:p>
      </dgm:t>
    </dgm:pt>
    <dgm:pt modelId="{A61A384D-7160-46F0-BD0E-39B77D07854C}">
      <dgm:prSet/>
      <dgm:spPr/>
      <dgm:t>
        <a:bodyPr/>
        <a:lstStyle/>
        <a:p>
          <a:r>
            <a:rPr lang="en-US"/>
            <a:t>1:N Meeting recordings</a:t>
          </a:r>
        </a:p>
      </dgm:t>
    </dgm:pt>
    <dgm:pt modelId="{7CB7EACA-704C-4D2E-9A03-64CFF5C5A004}" type="parTrans" cxnId="{6F1475AB-978B-4F65-9042-690A7CBB291A}">
      <dgm:prSet/>
      <dgm:spPr/>
      <dgm:t>
        <a:bodyPr/>
        <a:lstStyle/>
        <a:p>
          <a:endParaRPr lang="en-US"/>
        </a:p>
      </dgm:t>
    </dgm:pt>
    <dgm:pt modelId="{034026CE-6F72-411C-8A94-260205DDB040}" type="sibTrans" cxnId="{6F1475AB-978B-4F65-9042-690A7CBB291A}">
      <dgm:prSet/>
      <dgm:spPr/>
      <dgm:t>
        <a:bodyPr/>
        <a:lstStyle/>
        <a:p>
          <a:endParaRPr lang="en-US"/>
        </a:p>
      </dgm:t>
    </dgm:pt>
    <dgm:pt modelId="{5186CC51-56C6-4CE2-96F8-024644BD9F88}">
      <dgm:prSet/>
      <dgm:spPr/>
      <dgm:t>
        <a:bodyPr/>
        <a:lstStyle/>
        <a:p>
          <a:r>
            <a:rPr lang="en-US" b="1" dirty="0">
              <a:solidFill>
                <a:schemeClr val="tx1"/>
              </a:solidFill>
            </a:rPr>
            <a:t>SharePoint</a:t>
          </a:r>
        </a:p>
      </dgm:t>
    </dgm:pt>
    <dgm:pt modelId="{36E2731D-40C4-40DE-9D60-1F3B415A23AF}" type="parTrans" cxnId="{07B0B02B-CE2F-4AC5-909E-19699E4196CE}">
      <dgm:prSet/>
      <dgm:spPr/>
      <dgm:t>
        <a:bodyPr/>
        <a:lstStyle/>
        <a:p>
          <a:endParaRPr lang="en-US"/>
        </a:p>
      </dgm:t>
    </dgm:pt>
    <dgm:pt modelId="{7FC05E5D-AB92-48B1-A3AB-847F7B33F289}" type="sibTrans" cxnId="{07B0B02B-CE2F-4AC5-909E-19699E4196CE}">
      <dgm:prSet/>
      <dgm:spPr/>
      <dgm:t>
        <a:bodyPr/>
        <a:lstStyle/>
        <a:p>
          <a:endParaRPr lang="en-US"/>
        </a:p>
      </dgm:t>
    </dgm:pt>
    <dgm:pt modelId="{D4049572-65BD-46DA-BB00-55FE937779C5}">
      <dgm:prSet/>
      <dgm:spPr/>
      <dgm:t>
        <a:bodyPr/>
        <a:lstStyle/>
        <a:p>
          <a:r>
            <a:rPr lang="en-US"/>
            <a:t>Group or project records </a:t>
          </a:r>
        </a:p>
      </dgm:t>
    </dgm:pt>
    <dgm:pt modelId="{191F3C55-7425-46D9-A57C-37BDEE605F21}" type="parTrans" cxnId="{826C9B32-21AD-4FEB-AA27-31E0AB5AAA99}">
      <dgm:prSet/>
      <dgm:spPr/>
      <dgm:t>
        <a:bodyPr/>
        <a:lstStyle/>
        <a:p>
          <a:endParaRPr lang="en-US"/>
        </a:p>
      </dgm:t>
    </dgm:pt>
    <dgm:pt modelId="{74CC4831-2B3A-4CAC-80E4-856C84757DFF}" type="sibTrans" cxnId="{826C9B32-21AD-4FEB-AA27-31E0AB5AAA99}">
      <dgm:prSet/>
      <dgm:spPr/>
      <dgm:t>
        <a:bodyPr/>
        <a:lstStyle/>
        <a:p>
          <a:endParaRPr lang="en-US"/>
        </a:p>
      </dgm:t>
    </dgm:pt>
    <dgm:pt modelId="{3C4A3A80-5A44-4DCA-A92C-2506CD28C0C8}">
      <dgm:prSet/>
      <dgm:spPr/>
      <dgm:t>
        <a:bodyPr/>
        <a:lstStyle/>
        <a:p>
          <a:r>
            <a:rPr lang="en-US"/>
            <a:t>Team channel Meeting recordings</a:t>
          </a:r>
        </a:p>
      </dgm:t>
    </dgm:pt>
    <dgm:pt modelId="{39F4BDCB-28BE-42D8-A07A-3CD1D46FA743}" type="parTrans" cxnId="{78BCC625-D0D9-4B73-ACEF-E30DB4E3EB2A}">
      <dgm:prSet/>
      <dgm:spPr/>
      <dgm:t>
        <a:bodyPr/>
        <a:lstStyle/>
        <a:p>
          <a:endParaRPr lang="en-US"/>
        </a:p>
      </dgm:t>
    </dgm:pt>
    <dgm:pt modelId="{C1CF76D0-0D7E-4B1E-B33D-94ADF4B7D329}" type="sibTrans" cxnId="{78BCC625-D0D9-4B73-ACEF-E30DB4E3EB2A}">
      <dgm:prSet/>
      <dgm:spPr/>
      <dgm:t>
        <a:bodyPr/>
        <a:lstStyle/>
        <a:p>
          <a:endParaRPr lang="en-US"/>
        </a:p>
      </dgm:t>
    </dgm:pt>
    <dgm:pt modelId="{17C79BE6-3F58-4A17-B1A7-234F6076231B}">
      <dgm:prSet custT="1"/>
      <dgm:spPr/>
      <dgm:t>
        <a:bodyPr/>
        <a:lstStyle/>
        <a:p>
          <a:pPr>
            <a:buFontTx/>
            <a:buNone/>
          </a:pPr>
          <a:r>
            <a:rPr lang="en-US" sz="1600" dirty="0"/>
            <a:t>	</a:t>
          </a:r>
          <a:r>
            <a:rPr lang="en-US" sz="1400" dirty="0"/>
            <a:t>(stored in EXO)</a:t>
          </a:r>
          <a:endParaRPr lang="en-US" sz="1800" dirty="0"/>
        </a:p>
      </dgm:t>
    </dgm:pt>
    <dgm:pt modelId="{EC9CD2EF-D5C5-40AC-A34A-510470A97837}" type="parTrans" cxnId="{F67CD5D8-9B78-4F68-872C-48962FDE7500}">
      <dgm:prSet/>
      <dgm:spPr/>
      <dgm:t>
        <a:bodyPr/>
        <a:lstStyle/>
        <a:p>
          <a:endParaRPr lang="en-US"/>
        </a:p>
      </dgm:t>
    </dgm:pt>
    <dgm:pt modelId="{C3B2537F-4717-4D4F-8066-2A02322A714C}" type="sibTrans" cxnId="{F67CD5D8-9B78-4F68-872C-48962FDE7500}">
      <dgm:prSet/>
      <dgm:spPr/>
      <dgm:t>
        <a:bodyPr/>
        <a:lstStyle/>
        <a:p>
          <a:endParaRPr lang="en-US"/>
        </a:p>
      </dgm:t>
    </dgm:pt>
    <dgm:pt modelId="{DC3C07B4-4368-411D-A4CB-16DEAF18FE1D}" type="pres">
      <dgm:prSet presAssocID="{BCE2246C-E6A3-4459-B0BE-4850F6AD9BF9}" presName="Name0" presStyleCnt="0">
        <dgm:presLayoutVars>
          <dgm:dir/>
          <dgm:animLvl val="lvl"/>
          <dgm:resizeHandles val="exact"/>
        </dgm:presLayoutVars>
      </dgm:prSet>
      <dgm:spPr/>
    </dgm:pt>
    <dgm:pt modelId="{F334E1D1-115B-47E8-BBCF-90A0232550DC}" type="pres">
      <dgm:prSet presAssocID="{E2629D34-F779-4C23-A83A-00CF7C466598}" presName="composite" presStyleCnt="0"/>
      <dgm:spPr/>
    </dgm:pt>
    <dgm:pt modelId="{C85AE3F1-5B58-46D3-94BB-F6A66D831527}" type="pres">
      <dgm:prSet presAssocID="{E2629D34-F779-4C23-A83A-00CF7C466598}" presName="parTx" presStyleLbl="alignNode1" presStyleIdx="0" presStyleCnt="4">
        <dgm:presLayoutVars>
          <dgm:chMax val="0"/>
          <dgm:chPref val="0"/>
          <dgm:bulletEnabled val="1"/>
        </dgm:presLayoutVars>
      </dgm:prSet>
      <dgm:spPr/>
    </dgm:pt>
    <dgm:pt modelId="{58C9A3A2-5BC9-4DF6-BC19-3E55B54F3454}" type="pres">
      <dgm:prSet presAssocID="{E2629D34-F779-4C23-A83A-00CF7C466598}" presName="desTx" presStyleLbl="alignAccFollowNode1" presStyleIdx="0" presStyleCnt="4">
        <dgm:presLayoutVars>
          <dgm:bulletEnabled val="1"/>
        </dgm:presLayoutVars>
      </dgm:prSet>
      <dgm:spPr/>
    </dgm:pt>
    <dgm:pt modelId="{256F5065-B090-4F95-998A-90E68524A6AA}" type="pres">
      <dgm:prSet presAssocID="{111CA2D9-45E0-4784-A1CB-90C18E5E797F}" presName="space" presStyleCnt="0"/>
      <dgm:spPr/>
    </dgm:pt>
    <dgm:pt modelId="{AE34A49B-2455-4CCA-B0E9-CEF9EF522150}" type="pres">
      <dgm:prSet presAssocID="{92FF7136-4E69-483D-8FC7-C2EB324BBC03}" presName="composite" presStyleCnt="0"/>
      <dgm:spPr/>
    </dgm:pt>
    <dgm:pt modelId="{E69A2C3E-4D1E-4D72-875B-70D99B3DC5EA}" type="pres">
      <dgm:prSet presAssocID="{92FF7136-4E69-483D-8FC7-C2EB324BBC03}" presName="parTx" presStyleLbl="alignNode1" presStyleIdx="1" presStyleCnt="4" custLinFactNeighborX="-360" custLinFactNeighborY="-1427">
        <dgm:presLayoutVars>
          <dgm:chMax val="0"/>
          <dgm:chPref val="0"/>
          <dgm:bulletEnabled val="1"/>
        </dgm:presLayoutVars>
      </dgm:prSet>
      <dgm:spPr/>
    </dgm:pt>
    <dgm:pt modelId="{4D27FFF3-6D06-45CC-B059-79CD2A4F516C}" type="pres">
      <dgm:prSet presAssocID="{92FF7136-4E69-483D-8FC7-C2EB324BBC03}" presName="desTx" presStyleLbl="alignAccFollowNode1" presStyleIdx="1" presStyleCnt="4">
        <dgm:presLayoutVars>
          <dgm:bulletEnabled val="1"/>
        </dgm:presLayoutVars>
      </dgm:prSet>
      <dgm:spPr/>
    </dgm:pt>
    <dgm:pt modelId="{873F0BE3-CDB9-4D88-B57B-053AD6ADE297}" type="pres">
      <dgm:prSet presAssocID="{04B716D6-FFE9-4F49-A8AC-080FAC1E6672}" presName="space" presStyleCnt="0"/>
      <dgm:spPr/>
    </dgm:pt>
    <dgm:pt modelId="{355D9168-4382-4BD8-9676-0A3F46AA8241}" type="pres">
      <dgm:prSet presAssocID="{DE8A3B34-CE0C-4A5B-9286-D518AFCD1F35}" presName="composite" presStyleCnt="0"/>
      <dgm:spPr/>
    </dgm:pt>
    <dgm:pt modelId="{EA1BAC0C-1B21-4D22-8B1C-72D3AA150D7A}" type="pres">
      <dgm:prSet presAssocID="{DE8A3B34-CE0C-4A5B-9286-D518AFCD1F35}" presName="parTx" presStyleLbl="alignNode1" presStyleIdx="2" presStyleCnt="4">
        <dgm:presLayoutVars>
          <dgm:chMax val="0"/>
          <dgm:chPref val="0"/>
          <dgm:bulletEnabled val="1"/>
        </dgm:presLayoutVars>
      </dgm:prSet>
      <dgm:spPr/>
    </dgm:pt>
    <dgm:pt modelId="{5BC91843-2151-40F4-8181-04061EA0360B}" type="pres">
      <dgm:prSet presAssocID="{DE8A3B34-CE0C-4A5B-9286-D518AFCD1F35}" presName="desTx" presStyleLbl="alignAccFollowNode1" presStyleIdx="2" presStyleCnt="4">
        <dgm:presLayoutVars>
          <dgm:bulletEnabled val="1"/>
        </dgm:presLayoutVars>
      </dgm:prSet>
      <dgm:spPr/>
    </dgm:pt>
    <dgm:pt modelId="{2E9D2D6A-B336-4B65-BF45-9F079B5C1E10}" type="pres">
      <dgm:prSet presAssocID="{4F5DE4D6-0D59-4502-AEBE-C6FD8A40A3DA}" presName="space" presStyleCnt="0"/>
      <dgm:spPr/>
    </dgm:pt>
    <dgm:pt modelId="{9A0059FA-B2C2-4111-9F76-D3D5218F4EA8}" type="pres">
      <dgm:prSet presAssocID="{5186CC51-56C6-4CE2-96F8-024644BD9F88}" presName="composite" presStyleCnt="0"/>
      <dgm:spPr/>
    </dgm:pt>
    <dgm:pt modelId="{FA806D18-076F-4CAC-8118-D2BEE5A4DA13}" type="pres">
      <dgm:prSet presAssocID="{5186CC51-56C6-4CE2-96F8-024644BD9F88}" presName="parTx" presStyleLbl="alignNode1" presStyleIdx="3" presStyleCnt="4">
        <dgm:presLayoutVars>
          <dgm:chMax val="0"/>
          <dgm:chPref val="0"/>
          <dgm:bulletEnabled val="1"/>
        </dgm:presLayoutVars>
      </dgm:prSet>
      <dgm:spPr/>
    </dgm:pt>
    <dgm:pt modelId="{6C4630F0-5135-405B-9762-FE6567AE07D3}" type="pres">
      <dgm:prSet presAssocID="{5186CC51-56C6-4CE2-96F8-024644BD9F88}" presName="desTx" presStyleLbl="alignAccFollowNode1" presStyleIdx="3" presStyleCnt="4">
        <dgm:presLayoutVars>
          <dgm:bulletEnabled val="1"/>
        </dgm:presLayoutVars>
      </dgm:prSet>
      <dgm:spPr/>
    </dgm:pt>
  </dgm:ptLst>
  <dgm:cxnLst>
    <dgm:cxn modelId="{98BCC806-75D8-4849-BC42-C0A93284C0FA}" type="presOf" srcId="{1C27AB14-22FB-48B2-BDBE-F2E0ED514D9C}" destId="{58C9A3A2-5BC9-4DF6-BC19-3E55B54F3454}" srcOrd="0" destOrd="0" presId="urn:microsoft.com/office/officeart/2005/8/layout/hList1"/>
    <dgm:cxn modelId="{9B7E2B0B-B354-4C32-BF24-5455F34C443A}" srcId="{DE8A3B34-CE0C-4A5B-9286-D518AFCD1F35}" destId="{6F4A5A48-6A34-4026-8CD4-86644D98291A}" srcOrd="1" destOrd="0" parTransId="{13820095-659C-489D-A08B-17FA0B05516E}" sibTransId="{2ED08599-8467-481D-B6EB-A9F0C6DE3A0B}"/>
    <dgm:cxn modelId="{C3E39719-4923-4AA4-9B8B-803D09FFAD6A}" type="presOf" srcId="{3C4A3A80-5A44-4DCA-A92C-2506CD28C0C8}" destId="{6C4630F0-5135-405B-9762-FE6567AE07D3}" srcOrd="0" destOrd="1" presId="urn:microsoft.com/office/officeart/2005/8/layout/hList1"/>
    <dgm:cxn modelId="{78BCC625-D0D9-4B73-ACEF-E30DB4E3EB2A}" srcId="{5186CC51-56C6-4CE2-96F8-024644BD9F88}" destId="{3C4A3A80-5A44-4DCA-A92C-2506CD28C0C8}" srcOrd="1" destOrd="0" parTransId="{39F4BDCB-28BE-42D8-A07A-3CD1D46FA743}" sibTransId="{C1CF76D0-0D7E-4B1E-B33D-94ADF4B7D329}"/>
    <dgm:cxn modelId="{846BE128-D121-4554-997E-B35B7CEF71FC}" type="presOf" srcId="{17C79BE6-3F58-4A17-B1A7-234F6076231B}" destId="{4D27FFF3-6D06-45CC-B059-79CD2A4F516C}" srcOrd="0" destOrd="1" presId="urn:microsoft.com/office/officeart/2005/8/layout/hList1"/>
    <dgm:cxn modelId="{DF7EB42A-BBA2-4438-956D-2BA1ED566072}" srcId="{E2629D34-F779-4C23-A83A-00CF7C466598}" destId="{1C27AB14-22FB-48B2-BDBE-F2E0ED514D9C}" srcOrd="0" destOrd="0" parTransId="{74B19F9A-FCF8-4E5A-B013-BCFBB89F6FDD}" sibTransId="{20B3FC52-5211-4EE5-87C9-76832E721C93}"/>
    <dgm:cxn modelId="{07B0B02B-CE2F-4AC5-909E-19699E4196CE}" srcId="{BCE2246C-E6A3-4459-B0BE-4850F6AD9BF9}" destId="{5186CC51-56C6-4CE2-96F8-024644BD9F88}" srcOrd="3" destOrd="0" parTransId="{36E2731D-40C4-40DE-9D60-1F3B415A23AF}" sibTransId="{7FC05E5D-AB92-48B1-A3AB-847F7B33F289}"/>
    <dgm:cxn modelId="{376CB530-ACFF-4DA2-86CF-2CFD61E69CB5}" srcId="{92FF7136-4E69-483D-8FC7-C2EB324BBC03}" destId="{CE5CB022-C74E-428C-9719-5AE95E22265C}" srcOrd="0" destOrd="0" parTransId="{59E47251-DBDA-420D-BF6D-4D803DE95B44}" sibTransId="{BC9B0886-304C-417C-A92C-60C7F7FD35B9}"/>
    <dgm:cxn modelId="{826C9B32-21AD-4FEB-AA27-31E0AB5AAA99}" srcId="{5186CC51-56C6-4CE2-96F8-024644BD9F88}" destId="{D4049572-65BD-46DA-BB00-55FE937779C5}" srcOrd="0" destOrd="0" parTransId="{191F3C55-7425-46D9-A57C-37BDEE605F21}" sibTransId="{74CC4831-2B3A-4CAC-80E4-856C84757DFF}"/>
    <dgm:cxn modelId="{0B027D34-CC12-432C-9D5C-52A2EC906415}" type="presOf" srcId="{0431E0CD-E469-48AF-BD30-AEA245963B39}" destId="{5BC91843-2151-40F4-8181-04061EA0360B}" srcOrd="0" destOrd="0" presId="urn:microsoft.com/office/officeart/2005/8/layout/hList1"/>
    <dgm:cxn modelId="{61415738-B005-4A39-B4AE-A368CDD9948E}" type="presOf" srcId="{CE5CB022-C74E-428C-9719-5AE95E22265C}" destId="{4D27FFF3-6D06-45CC-B059-79CD2A4F516C}" srcOrd="0" destOrd="0" presId="urn:microsoft.com/office/officeart/2005/8/layout/hList1"/>
    <dgm:cxn modelId="{835C3A3F-FE41-41BC-8C85-02FB727549C4}" srcId="{BCE2246C-E6A3-4459-B0BE-4850F6AD9BF9}" destId="{92FF7136-4E69-483D-8FC7-C2EB324BBC03}" srcOrd="1" destOrd="0" parTransId="{B1F2D846-E32E-4CB6-8399-3A6E4401479A}" sibTransId="{04B716D6-FFE9-4F49-A8AC-080FAC1E6672}"/>
    <dgm:cxn modelId="{FD61AD5B-AF7F-4212-87EA-3FAB3E7FF893}" srcId="{BCE2246C-E6A3-4459-B0BE-4850F6AD9BF9}" destId="{DE8A3B34-CE0C-4A5B-9286-D518AFCD1F35}" srcOrd="2" destOrd="0" parTransId="{1CABC797-2E98-47DE-AB9D-5F0B0EBA1946}" sibTransId="{4F5DE4D6-0D59-4502-AEBE-C6FD8A40A3DA}"/>
    <dgm:cxn modelId="{A1D45B5E-A425-4645-940E-31F1A7A84AA2}" type="presOf" srcId="{6F4A5A48-6A34-4026-8CD4-86644D98291A}" destId="{5BC91843-2151-40F4-8181-04061EA0360B}" srcOrd="0" destOrd="1" presId="urn:microsoft.com/office/officeart/2005/8/layout/hList1"/>
    <dgm:cxn modelId="{F728114B-473A-4758-91B8-D6001D93D5EB}" srcId="{DE8A3B34-CE0C-4A5B-9286-D518AFCD1F35}" destId="{0431E0CD-E469-48AF-BD30-AEA245963B39}" srcOrd="0" destOrd="0" parTransId="{F4636ADD-2105-4C0F-8D94-3DF109241BAB}" sibTransId="{2A72F911-C0EA-43E8-B7EF-0194EFBF0A2E}"/>
    <dgm:cxn modelId="{23939E4D-FC75-4B29-BC53-2E2FD6D472B2}" type="presOf" srcId="{D4049572-65BD-46DA-BB00-55FE937779C5}" destId="{6C4630F0-5135-405B-9762-FE6567AE07D3}" srcOrd="0" destOrd="0" presId="urn:microsoft.com/office/officeart/2005/8/layout/hList1"/>
    <dgm:cxn modelId="{50959553-B431-4091-9F1C-420B781F5A5F}" type="presOf" srcId="{92FF7136-4E69-483D-8FC7-C2EB324BBC03}" destId="{E69A2C3E-4D1E-4D72-875B-70D99B3DC5EA}" srcOrd="0" destOrd="0" presId="urn:microsoft.com/office/officeart/2005/8/layout/hList1"/>
    <dgm:cxn modelId="{09E6FF59-509A-4C1A-8290-5050C7330B24}" type="presOf" srcId="{BCE2246C-E6A3-4459-B0BE-4850F6AD9BF9}" destId="{DC3C07B4-4368-411D-A4CB-16DEAF18FE1D}" srcOrd="0" destOrd="0" presId="urn:microsoft.com/office/officeart/2005/8/layout/hList1"/>
    <dgm:cxn modelId="{C6BF4C8E-BB05-498F-A539-EB1F6A8A32B7}" type="presOf" srcId="{E2629D34-F779-4C23-A83A-00CF7C466598}" destId="{C85AE3F1-5B58-46D3-94BB-F6A66D831527}" srcOrd="0" destOrd="0" presId="urn:microsoft.com/office/officeart/2005/8/layout/hList1"/>
    <dgm:cxn modelId="{CE071691-A6B4-43CE-A09E-5B5D5150FB82}" srcId="{BCE2246C-E6A3-4459-B0BE-4850F6AD9BF9}" destId="{E2629D34-F779-4C23-A83A-00CF7C466598}" srcOrd="0" destOrd="0" parTransId="{50561F17-6F4E-40D7-A147-9A987BA55643}" sibTransId="{111CA2D9-45E0-4784-A1CB-90C18E5E797F}"/>
    <dgm:cxn modelId="{6F1475AB-978B-4F65-9042-690A7CBB291A}" srcId="{DE8A3B34-CE0C-4A5B-9286-D518AFCD1F35}" destId="{A61A384D-7160-46F0-BD0E-39B77D07854C}" srcOrd="2" destOrd="0" parTransId="{7CB7EACA-704C-4D2E-9A03-64CFF5C5A004}" sibTransId="{034026CE-6F72-411C-8A94-260205DDB040}"/>
    <dgm:cxn modelId="{0D7D54BF-0A3F-45C2-9968-33260E0524B9}" type="presOf" srcId="{A61A384D-7160-46F0-BD0E-39B77D07854C}" destId="{5BC91843-2151-40F4-8181-04061EA0360B}" srcOrd="0" destOrd="2" presId="urn:microsoft.com/office/officeart/2005/8/layout/hList1"/>
    <dgm:cxn modelId="{35B8F6CC-3477-4A0C-8C87-906A42CEFB0C}" type="presOf" srcId="{DE8A3B34-CE0C-4A5B-9286-D518AFCD1F35}" destId="{EA1BAC0C-1B21-4D22-8B1C-72D3AA150D7A}" srcOrd="0" destOrd="0" presId="urn:microsoft.com/office/officeart/2005/8/layout/hList1"/>
    <dgm:cxn modelId="{F67CD5D8-9B78-4F68-872C-48962FDE7500}" srcId="{CE5CB022-C74E-428C-9719-5AE95E22265C}" destId="{17C79BE6-3F58-4A17-B1A7-234F6076231B}" srcOrd="0" destOrd="0" parTransId="{EC9CD2EF-D5C5-40AC-A34A-510470A97837}" sibTransId="{C3B2537F-4717-4D4F-8066-2A02322A714C}"/>
    <dgm:cxn modelId="{2BE3D3DA-1D4B-4E4E-AD12-8000ADAE8E5F}" type="presOf" srcId="{30ABC5BA-C8E0-4316-AA77-C4E532F38105}" destId="{4D27FFF3-6D06-45CC-B059-79CD2A4F516C}" srcOrd="0" destOrd="2" presId="urn:microsoft.com/office/officeart/2005/8/layout/hList1"/>
    <dgm:cxn modelId="{BD2493E8-E882-4B42-8806-A70B63AB4CD5}" srcId="{92FF7136-4E69-483D-8FC7-C2EB324BBC03}" destId="{30ABC5BA-C8E0-4316-AA77-C4E532F38105}" srcOrd="1" destOrd="0" parTransId="{BD68E9C5-76C1-4B25-9F48-9955E1B18167}" sibTransId="{DE85EBB1-DBBB-4EDC-B228-7A202587BD46}"/>
    <dgm:cxn modelId="{65872EE9-5DAD-4D78-8367-992931D452EA}" type="presOf" srcId="{5186CC51-56C6-4CE2-96F8-024644BD9F88}" destId="{FA806D18-076F-4CAC-8118-D2BEE5A4DA13}" srcOrd="0" destOrd="0" presId="urn:microsoft.com/office/officeart/2005/8/layout/hList1"/>
    <dgm:cxn modelId="{F6988C8B-D4CC-4A58-B466-0609FE4603B9}" type="presParOf" srcId="{DC3C07B4-4368-411D-A4CB-16DEAF18FE1D}" destId="{F334E1D1-115B-47E8-BBCF-90A0232550DC}" srcOrd="0" destOrd="0" presId="urn:microsoft.com/office/officeart/2005/8/layout/hList1"/>
    <dgm:cxn modelId="{BAEBEBCB-3556-4A9B-BF47-7B59BA253728}" type="presParOf" srcId="{F334E1D1-115B-47E8-BBCF-90A0232550DC}" destId="{C85AE3F1-5B58-46D3-94BB-F6A66D831527}" srcOrd="0" destOrd="0" presId="urn:microsoft.com/office/officeart/2005/8/layout/hList1"/>
    <dgm:cxn modelId="{CBACD3C2-7D3C-4A11-8E45-F2587E1FE836}" type="presParOf" srcId="{F334E1D1-115B-47E8-BBCF-90A0232550DC}" destId="{58C9A3A2-5BC9-4DF6-BC19-3E55B54F3454}" srcOrd="1" destOrd="0" presId="urn:microsoft.com/office/officeart/2005/8/layout/hList1"/>
    <dgm:cxn modelId="{76D735AA-3BB8-4EA8-8049-90344A728D1C}" type="presParOf" srcId="{DC3C07B4-4368-411D-A4CB-16DEAF18FE1D}" destId="{256F5065-B090-4F95-998A-90E68524A6AA}" srcOrd="1" destOrd="0" presId="urn:microsoft.com/office/officeart/2005/8/layout/hList1"/>
    <dgm:cxn modelId="{B0BD48AF-FEA1-4293-8A47-D6461299CA7D}" type="presParOf" srcId="{DC3C07B4-4368-411D-A4CB-16DEAF18FE1D}" destId="{AE34A49B-2455-4CCA-B0E9-CEF9EF522150}" srcOrd="2" destOrd="0" presId="urn:microsoft.com/office/officeart/2005/8/layout/hList1"/>
    <dgm:cxn modelId="{E619CFA9-B3AA-494D-A930-19C9D5C28D62}" type="presParOf" srcId="{AE34A49B-2455-4CCA-B0E9-CEF9EF522150}" destId="{E69A2C3E-4D1E-4D72-875B-70D99B3DC5EA}" srcOrd="0" destOrd="0" presId="urn:microsoft.com/office/officeart/2005/8/layout/hList1"/>
    <dgm:cxn modelId="{F1018196-54D7-4837-A8F5-AE4884BAA927}" type="presParOf" srcId="{AE34A49B-2455-4CCA-B0E9-CEF9EF522150}" destId="{4D27FFF3-6D06-45CC-B059-79CD2A4F516C}" srcOrd="1" destOrd="0" presId="urn:microsoft.com/office/officeart/2005/8/layout/hList1"/>
    <dgm:cxn modelId="{B100D95F-2120-4968-8A7B-3A0016E9F8BB}" type="presParOf" srcId="{DC3C07B4-4368-411D-A4CB-16DEAF18FE1D}" destId="{873F0BE3-CDB9-4D88-B57B-053AD6ADE297}" srcOrd="3" destOrd="0" presId="urn:microsoft.com/office/officeart/2005/8/layout/hList1"/>
    <dgm:cxn modelId="{67E18552-89CE-4D31-B8B8-117B91876F2E}" type="presParOf" srcId="{DC3C07B4-4368-411D-A4CB-16DEAF18FE1D}" destId="{355D9168-4382-4BD8-9676-0A3F46AA8241}" srcOrd="4" destOrd="0" presId="urn:microsoft.com/office/officeart/2005/8/layout/hList1"/>
    <dgm:cxn modelId="{BBE087A6-7E3D-4A14-9CC5-889D23DC154C}" type="presParOf" srcId="{355D9168-4382-4BD8-9676-0A3F46AA8241}" destId="{EA1BAC0C-1B21-4D22-8B1C-72D3AA150D7A}" srcOrd="0" destOrd="0" presId="urn:microsoft.com/office/officeart/2005/8/layout/hList1"/>
    <dgm:cxn modelId="{D689F217-99D8-4F59-BDEE-B4496DB2BAEC}" type="presParOf" srcId="{355D9168-4382-4BD8-9676-0A3F46AA8241}" destId="{5BC91843-2151-40F4-8181-04061EA0360B}" srcOrd="1" destOrd="0" presId="urn:microsoft.com/office/officeart/2005/8/layout/hList1"/>
    <dgm:cxn modelId="{5BDC699A-A77F-4A04-86DE-E5D9B8AD2353}" type="presParOf" srcId="{DC3C07B4-4368-411D-A4CB-16DEAF18FE1D}" destId="{2E9D2D6A-B336-4B65-BF45-9F079B5C1E10}" srcOrd="5" destOrd="0" presId="urn:microsoft.com/office/officeart/2005/8/layout/hList1"/>
    <dgm:cxn modelId="{218EDD05-E4B2-4335-A581-4918616CC487}" type="presParOf" srcId="{DC3C07B4-4368-411D-A4CB-16DEAF18FE1D}" destId="{9A0059FA-B2C2-4111-9F76-D3D5218F4EA8}" srcOrd="6" destOrd="0" presId="urn:microsoft.com/office/officeart/2005/8/layout/hList1"/>
    <dgm:cxn modelId="{782A5D33-1DDE-445B-BD1D-A909DCEC7C63}" type="presParOf" srcId="{9A0059FA-B2C2-4111-9F76-D3D5218F4EA8}" destId="{FA806D18-076F-4CAC-8118-D2BEE5A4DA13}" srcOrd="0" destOrd="0" presId="urn:microsoft.com/office/officeart/2005/8/layout/hList1"/>
    <dgm:cxn modelId="{11975601-FA6F-4EB0-B0EB-0B5A31312785}" type="presParOf" srcId="{9A0059FA-B2C2-4111-9F76-D3D5218F4EA8}" destId="{6C4630F0-5135-405B-9762-FE6567AE07D3}"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FFE2F61-0E17-4E3A-9892-7D758EC06973}" type="doc">
      <dgm:prSet loTypeId="urn:microsoft.com/office/officeart/2005/8/layout/hList1" loCatId="list" qsTypeId="urn:microsoft.com/office/officeart/2005/8/quickstyle/simple1" qsCatId="simple" csTypeId="urn:microsoft.com/office/officeart/2005/8/colors/colorful2" csCatId="colorful" phldr="1"/>
      <dgm:spPr/>
      <dgm:t>
        <a:bodyPr/>
        <a:lstStyle/>
        <a:p>
          <a:endParaRPr lang="en-US"/>
        </a:p>
      </dgm:t>
    </dgm:pt>
    <dgm:pt modelId="{E2E9CA6A-6175-4FBD-9746-2DA16EFC5A7F}">
      <dgm:prSet/>
      <dgm:spPr>
        <a:solidFill>
          <a:srgbClr val="5B9BD5"/>
        </a:solidFill>
        <a:ln>
          <a:solidFill>
            <a:schemeClr val="accent3"/>
          </a:solidFill>
        </a:ln>
      </dgm:spPr>
      <dgm:t>
        <a:bodyPr/>
        <a:lstStyle/>
        <a:p>
          <a:r>
            <a:rPr lang="en-US"/>
            <a:t>PRO</a:t>
          </a:r>
        </a:p>
      </dgm:t>
    </dgm:pt>
    <dgm:pt modelId="{2412009D-07C2-42F5-80AF-27DC96C7A54F}" type="parTrans" cxnId="{0010A22B-6728-4CF2-8B5F-9325B6A9937D}">
      <dgm:prSet/>
      <dgm:spPr/>
      <dgm:t>
        <a:bodyPr/>
        <a:lstStyle/>
        <a:p>
          <a:endParaRPr lang="en-US"/>
        </a:p>
      </dgm:t>
    </dgm:pt>
    <dgm:pt modelId="{99875D53-ACB8-4E3B-8F7D-2772DCA5920E}" type="sibTrans" cxnId="{0010A22B-6728-4CF2-8B5F-9325B6A9937D}">
      <dgm:prSet/>
      <dgm:spPr/>
      <dgm:t>
        <a:bodyPr/>
        <a:lstStyle/>
        <a:p>
          <a:endParaRPr lang="en-US"/>
        </a:p>
      </dgm:t>
    </dgm:pt>
    <dgm:pt modelId="{F4A70ECF-FFF5-4EB7-90F5-4B44B7336571}">
      <dgm:prSet/>
      <dgm:spPr>
        <a:solidFill>
          <a:srgbClr val="D6E1F1"/>
        </a:solidFill>
        <a:ln>
          <a:solidFill>
            <a:schemeClr val="accent3">
              <a:alpha val="90000"/>
            </a:schemeClr>
          </a:solidFill>
        </a:ln>
      </dgm:spPr>
      <dgm:t>
        <a:bodyPr/>
        <a:lstStyle/>
        <a:p>
          <a:r>
            <a:rPr lang="en-US"/>
            <a:t>Better for simple large exports</a:t>
          </a:r>
        </a:p>
      </dgm:t>
    </dgm:pt>
    <dgm:pt modelId="{F879E84B-0F40-44B0-92B8-E68B20E879A1}" type="parTrans" cxnId="{A601E67F-2231-46BE-9B45-DF6D18265ED6}">
      <dgm:prSet/>
      <dgm:spPr/>
      <dgm:t>
        <a:bodyPr/>
        <a:lstStyle/>
        <a:p>
          <a:endParaRPr lang="en-US"/>
        </a:p>
      </dgm:t>
    </dgm:pt>
    <dgm:pt modelId="{300B387B-3466-4261-A323-7BC0BCEA16B0}" type="sibTrans" cxnId="{A601E67F-2231-46BE-9B45-DF6D18265ED6}">
      <dgm:prSet/>
      <dgm:spPr/>
      <dgm:t>
        <a:bodyPr/>
        <a:lstStyle/>
        <a:p>
          <a:endParaRPr lang="en-US"/>
        </a:p>
      </dgm:t>
    </dgm:pt>
    <dgm:pt modelId="{E6501828-8FF2-4349-B45D-A70B4BAF8705}">
      <dgm:prSet/>
      <dgm:spPr>
        <a:solidFill>
          <a:srgbClr val="D6E1F1"/>
        </a:solidFill>
        <a:ln>
          <a:solidFill>
            <a:schemeClr val="accent3">
              <a:alpha val="90000"/>
            </a:schemeClr>
          </a:solidFill>
        </a:ln>
      </dgm:spPr>
      <dgm:t>
        <a:bodyPr/>
        <a:lstStyle/>
        <a:p>
          <a:r>
            <a:rPr lang="en-US" dirty="0"/>
            <a:t>Good if you don’t need refined review </a:t>
          </a:r>
        </a:p>
      </dgm:t>
    </dgm:pt>
    <dgm:pt modelId="{1A1BC4D9-DF24-4651-B38A-BC0131D1D629}" type="parTrans" cxnId="{0C7E8D13-CA99-4541-B770-8FBE1BF27072}">
      <dgm:prSet/>
      <dgm:spPr/>
      <dgm:t>
        <a:bodyPr/>
        <a:lstStyle/>
        <a:p>
          <a:endParaRPr lang="en-US"/>
        </a:p>
      </dgm:t>
    </dgm:pt>
    <dgm:pt modelId="{D6DC00A6-7DB8-42B2-B972-B62464CCEEFD}" type="sibTrans" cxnId="{0C7E8D13-CA99-4541-B770-8FBE1BF27072}">
      <dgm:prSet/>
      <dgm:spPr/>
      <dgm:t>
        <a:bodyPr/>
        <a:lstStyle/>
        <a:p>
          <a:endParaRPr lang="en-US"/>
        </a:p>
      </dgm:t>
    </dgm:pt>
    <dgm:pt modelId="{F9E63B5A-D463-4826-926F-A5037D7F9FD0}">
      <dgm:prSet/>
      <dgm:spPr>
        <a:solidFill>
          <a:srgbClr val="D6E1F1"/>
        </a:solidFill>
        <a:ln>
          <a:solidFill>
            <a:schemeClr val="accent3">
              <a:alpha val="90000"/>
            </a:schemeClr>
          </a:solidFill>
        </a:ln>
      </dgm:spPr>
      <dgm:t>
        <a:bodyPr/>
        <a:lstStyle/>
        <a:p>
          <a:r>
            <a:rPr lang="en-US" dirty="0"/>
            <a:t>Can be used with a lower  license</a:t>
          </a:r>
        </a:p>
      </dgm:t>
    </dgm:pt>
    <dgm:pt modelId="{D5F97096-C0D1-4A99-968A-1B7A81D965B4}" type="parTrans" cxnId="{81B04AB4-4CFD-49D5-BB46-DABF817C8778}">
      <dgm:prSet/>
      <dgm:spPr/>
      <dgm:t>
        <a:bodyPr/>
        <a:lstStyle/>
        <a:p>
          <a:endParaRPr lang="en-US"/>
        </a:p>
      </dgm:t>
    </dgm:pt>
    <dgm:pt modelId="{0E53FB3D-7B63-44A8-A41F-9D8528D6CAC1}" type="sibTrans" cxnId="{81B04AB4-4CFD-49D5-BB46-DABF817C8778}">
      <dgm:prSet/>
      <dgm:spPr/>
      <dgm:t>
        <a:bodyPr/>
        <a:lstStyle/>
        <a:p>
          <a:endParaRPr lang="en-US"/>
        </a:p>
      </dgm:t>
    </dgm:pt>
    <dgm:pt modelId="{E55D155A-14EE-411C-96EF-CFD9F918BAB8}">
      <dgm:prSet/>
      <dgm:spPr>
        <a:solidFill>
          <a:srgbClr val="D6E1F1"/>
        </a:solidFill>
        <a:ln>
          <a:solidFill>
            <a:schemeClr val="accent3">
              <a:alpha val="90000"/>
            </a:schemeClr>
          </a:solidFill>
        </a:ln>
      </dgm:spPr>
      <dgm:t>
        <a:bodyPr/>
        <a:lstStyle/>
        <a:p>
          <a:r>
            <a:rPr lang="en-US" dirty="0"/>
            <a:t>Can be used to place holds</a:t>
          </a:r>
        </a:p>
      </dgm:t>
    </dgm:pt>
    <dgm:pt modelId="{FFD36B29-5408-4D3C-BE02-8C508E48CAE8}" type="parTrans" cxnId="{75C01D95-CA7B-4BF3-AED7-2A5B49F0BA56}">
      <dgm:prSet/>
      <dgm:spPr/>
      <dgm:t>
        <a:bodyPr/>
        <a:lstStyle/>
        <a:p>
          <a:endParaRPr lang="en-US"/>
        </a:p>
      </dgm:t>
    </dgm:pt>
    <dgm:pt modelId="{4942F5B5-5E9B-4120-B4D0-40F6F9375BCC}" type="sibTrans" cxnId="{75C01D95-CA7B-4BF3-AED7-2A5B49F0BA56}">
      <dgm:prSet/>
      <dgm:spPr/>
      <dgm:t>
        <a:bodyPr/>
        <a:lstStyle/>
        <a:p>
          <a:endParaRPr lang="en-US"/>
        </a:p>
      </dgm:t>
    </dgm:pt>
    <dgm:pt modelId="{8E2316CF-6737-40E6-9267-281094374038}">
      <dgm:prSet/>
      <dgm:spPr>
        <a:solidFill>
          <a:srgbClr val="ED7D31"/>
        </a:solidFill>
      </dgm:spPr>
      <dgm:t>
        <a:bodyPr/>
        <a:lstStyle/>
        <a:p>
          <a:r>
            <a:rPr lang="en-US"/>
            <a:t>CON</a:t>
          </a:r>
        </a:p>
      </dgm:t>
    </dgm:pt>
    <dgm:pt modelId="{3E09B46E-D182-4250-8D93-443F93574904}" type="parTrans" cxnId="{F7A32DE7-AA23-4C41-B1D2-209B59720C1A}">
      <dgm:prSet/>
      <dgm:spPr/>
      <dgm:t>
        <a:bodyPr/>
        <a:lstStyle/>
        <a:p>
          <a:endParaRPr lang="en-US"/>
        </a:p>
      </dgm:t>
    </dgm:pt>
    <dgm:pt modelId="{21AC7C13-E72A-4EBE-9576-500793C24C94}" type="sibTrans" cxnId="{F7A32DE7-AA23-4C41-B1D2-209B59720C1A}">
      <dgm:prSet/>
      <dgm:spPr/>
      <dgm:t>
        <a:bodyPr/>
        <a:lstStyle/>
        <a:p>
          <a:endParaRPr lang="en-US"/>
        </a:p>
      </dgm:t>
    </dgm:pt>
    <dgm:pt modelId="{9C4705F6-4F24-4A0A-8856-F46C719C7EF5}">
      <dgm:prSet/>
      <dgm:spPr>
        <a:solidFill>
          <a:srgbClr val="F9DBD2">
            <a:alpha val="90000"/>
          </a:srgbClr>
        </a:solidFill>
      </dgm:spPr>
      <dgm:t>
        <a:bodyPr/>
        <a:lstStyle/>
        <a:p>
          <a:r>
            <a:rPr lang="en-US"/>
            <a:t>No case management options</a:t>
          </a:r>
        </a:p>
      </dgm:t>
    </dgm:pt>
    <dgm:pt modelId="{95DB59FF-C66E-49A4-8191-F233CBB03407}" type="parTrans" cxnId="{C8FDECCB-DC3D-4B1F-876D-BD6B98E065FA}">
      <dgm:prSet/>
      <dgm:spPr/>
      <dgm:t>
        <a:bodyPr/>
        <a:lstStyle/>
        <a:p>
          <a:endParaRPr lang="en-US"/>
        </a:p>
      </dgm:t>
    </dgm:pt>
    <dgm:pt modelId="{5AEC770A-E21D-47C5-9CE0-E92BCCDA990C}" type="sibTrans" cxnId="{C8FDECCB-DC3D-4B1F-876D-BD6B98E065FA}">
      <dgm:prSet/>
      <dgm:spPr/>
      <dgm:t>
        <a:bodyPr/>
        <a:lstStyle/>
        <a:p>
          <a:endParaRPr lang="en-US"/>
        </a:p>
      </dgm:t>
    </dgm:pt>
    <dgm:pt modelId="{5BCE3C2B-A053-4898-B7BF-09206BC15B13}">
      <dgm:prSet/>
      <dgm:spPr>
        <a:solidFill>
          <a:srgbClr val="F9DBD2">
            <a:alpha val="90000"/>
          </a:srgbClr>
        </a:solidFill>
      </dgm:spPr>
      <dgm:t>
        <a:bodyPr/>
        <a:lstStyle/>
        <a:p>
          <a:r>
            <a:rPr lang="en-US"/>
            <a:t>More limitations on the number of items that can be previewed</a:t>
          </a:r>
        </a:p>
      </dgm:t>
    </dgm:pt>
    <dgm:pt modelId="{E6DA2855-67DB-4EAA-AE20-295FB9A53B74}" type="parTrans" cxnId="{B34F9351-646D-4CCB-99C9-A2DD85AE3381}">
      <dgm:prSet/>
      <dgm:spPr/>
      <dgm:t>
        <a:bodyPr/>
        <a:lstStyle/>
        <a:p>
          <a:endParaRPr lang="en-US"/>
        </a:p>
      </dgm:t>
    </dgm:pt>
    <dgm:pt modelId="{7E584263-716A-47F6-BF85-9FF15CF1CD50}" type="sibTrans" cxnId="{B34F9351-646D-4CCB-99C9-A2DD85AE3381}">
      <dgm:prSet/>
      <dgm:spPr/>
      <dgm:t>
        <a:bodyPr/>
        <a:lstStyle/>
        <a:p>
          <a:endParaRPr lang="en-US"/>
        </a:p>
      </dgm:t>
    </dgm:pt>
    <dgm:pt modelId="{C3994287-8F29-4537-9A2A-57E2CB2B8EC2}" type="pres">
      <dgm:prSet presAssocID="{EFFE2F61-0E17-4E3A-9892-7D758EC06973}" presName="Name0" presStyleCnt="0">
        <dgm:presLayoutVars>
          <dgm:dir/>
          <dgm:animLvl val="lvl"/>
          <dgm:resizeHandles val="exact"/>
        </dgm:presLayoutVars>
      </dgm:prSet>
      <dgm:spPr/>
    </dgm:pt>
    <dgm:pt modelId="{7FB5F803-F924-49F4-83CA-B3B65C6B17BF}" type="pres">
      <dgm:prSet presAssocID="{E2E9CA6A-6175-4FBD-9746-2DA16EFC5A7F}" presName="composite" presStyleCnt="0"/>
      <dgm:spPr/>
    </dgm:pt>
    <dgm:pt modelId="{9C262F30-113F-4C1D-83B8-CBB79414D8BE}" type="pres">
      <dgm:prSet presAssocID="{E2E9CA6A-6175-4FBD-9746-2DA16EFC5A7F}" presName="parTx" presStyleLbl="alignNode1" presStyleIdx="0" presStyleCnt="2">
        <dgm:presLayoutVars>
          <dgm:chMax val="0"/>
          <dgm:chPref val="0"/>
          <dgm:bulletEnabled val="1"/>
        </dgm:presLayoutVars>
      </dgm:prSet>
      <dgm:spPr/>
    </dgm:pt>
    <dgm:pt modelId="{BA4DD711-5F14-47F3-98FA-E6274C917860}" type="pres">
      <dgm:prSet presAssocID="{E2E9CA6A-6175-4FBD-9746-2DA16EFC5A7F}" presName="desTx" presStyleLbl="alignAccFollowNode1" presStyleIdx="0" presStyleCnt="2">
        <dgm:presLayoutVars>
          <dgm:bulletEnabled val="1"/>
        </dgm:presLayoutVars>
      </dgm:prSet>
      <dgm:spPr/>
    </dgm:pt>
    <dgm:pt modelId="{39D49F44-64A3-446B-8FBB-EB12755B5FF2}" type="pres">
      <dgm:prSet presAssocID="{99875D53-ACB8-4E3B-8F7D-2772DCA5920E}" presName="space" presStyleCnt="0"/>
      <dgm:spPr/>
    </dgm:pt>
    <dgm:pt modelId="{7345A2D8-C5FE-4A39-A939-642E52B531B6}" type="pres">
      <dgm:prSet presAssocID="{8E2316CF-6737-40E6-9267-281094374038}" presName="composite" presStyleCnt="0"/>
      <dgm:spPr/>
    </dgm:pt>
    <dgm:pt modelId="{8FCC5681-4721-4BFD-9326-DA5375A1DC47}" type="pres">
      <dgm:prSet presAssocID="{8E2316CF-6737-40E6-9267-281094374038}" presName="parTx" presStyleLbl="alignNode1" presStyleIdx="1" presStyleCnt="2">
        <dgm:presLayoutVars>
          <dgm:chMax val="0"/>
          <dgm:chPref val="0"/>
          <dgm:bulletEnabled val="1"/>
        </dgm:presLayoutVars>
      </dgm:prSet>
      <dgm:spPr/>
    </dgm:pt>
    <dgm:pt modelId="{0050EADE-B0C3-434D-98ED-FCBEF7C159B6}" type="pres">
      <dgm:prSet presAssocID="{8E2316CF-6737-40E6-9267-281094374038}" presName="desTx" presStyleLbl="alignAccFollowNode1" presStyleIdx="1" presStyleCnt="2">
        <dgm:presLayoutVars>
          <dgm:bulletEnabled val="1"/>
        </dgm:presLayoutVars>
      </dgm:prSet>
      <dgm:spPr/>
    </dgm:pt>
  </dgm:ptLst>
  <dgm:cxnLst>
    <dgm:cxn modelId="{0C7E8D13-CA99-4541-B770-8FBE1BF27072}" srcId="{E2E9CA6A-6175-4FBD-9746-2DA16EFC5A7F}" destId="{E6501828-8FF2-4349-B45D-A70B4BAF8705}" srcOrd="1" destOrd="0" parTransId="{1A1BC4D9-DF24-4651-B38A-BC0131D1D629}" sibTransId="{D6DC00A6-7DB8-42B2-B972-B62464CCEEFD}"/>
    <dgm:cxn modelId="{BCC7561B-DBC3-4D62-850A-513CDFA415FF}" type="presOf" srcId="{E6501828-8FF2-4349-B45D-A70B4BAF8705}" destId="{BA4DD711-5F14-47F3-98FA-E6274C917860}" srcOrd="0" destOrd="1" presId="urn:microsoft.com/office/officeart/2005/8/layout/hList1"/>
    <dgm:cxn modelId="{1C4B2A1C-DD31-4CA2-8678-9D971B33AD30}" type="presOf" srcId="{EFFE2F61-0E17-4E3A-9892-7D758EC06973}" destId="{C3994287-8F29-4537-9A2A-57E2CB2B8EC2}" srcOrd="0" destOrd="0" presId="urn:microsoft.com/office/officeart/2005/8/layout/hList1"/>
    <dgm:cxn modelId="{0010A22B-6728-4CF2-8B5F-9325B6A9937D}" srcId="{EFFE2F61-0E17-4E3A-9892-7D758EC06973}" destId="{E2E9CA6A-6175-4FBD-9746-2DA16EFC5A7F}" srcOrd="0" destOrd="0" parTransId="{2412009D-07C2-42F5-80AF-27DC96C7A54F}" sibTransId="{99875D53-ACB8-4E3B-8F7D-2772DCA5920E}"/>
    <dgm:cxn modelId="{35736965-F6D4-4937-80BC-C11A080F3F19}" type="presOf" srcId="{E2E9CA6A-6175-4FBD-9746-2DA16EFC5A7F}" destId="{9C262F30-113F-4C1D-83B8-CBB79414D8BE}" srcOrd="0" destOrd="0" presId="urn:microsoft.com/office/officeart/2005/8/layout/hList1"/>
    <dgm:cxn modelId="{4054306C-E2AC-423E-BC5E-74BD1CE1A273}" type="presOf" srcId="{8E2316CF-6737-40E6-9267-281094374038}" destId="{8FCC5681-4721-4BFD-9326-DA5375A1DC47}" srcOrd="0" destOrd="0" presId="urn:microsoft.com/office/officeart/2005/8/layout/hList1"/>
    <dgm:cxn modelId="{B34F9351-646D-4CCB-99C9-A2DD85AE3381}" srcId="{8E2316CF-6737-40E6-9267-281094374038}" destId="{5BCE3C2B-A053-4898-B7BF-09206BC15B13}" srcOrd="1" destOrd="0" parTransId="{E6DA2855-67DB-4EAA-AE20-295FB9A53B74}" sibTransId="{7E584263-716A-47F6-BF85-9FF15CF1CD50}"/>
    <dgm:cxn modelId="{3777E356-8BF8-4FA0-AE88-E8561CED1311}" type="presOf" srcId="{E55D155A-14EE-411C-96EF-CFD9F918BAB8}" destId="{BA4DD711-5F14-47F3-98FA-E6274C917860}" srcOrd="0" destOrd="3" presId="urn:microsoft.com/office/officeart/2005/8/layout/hList1"/>
    <dgm:cxn modelId="{A601E67F-2231-46BE-9B45-DF6D18265ED6}" srcId="{E2E9CA6A-6175-4FBD-9746-2DA16EFC5A7F}" destId="{F4A70ECF-FFF5-4EB7-90F5-4B44B7336571}" srcOrd="0" destOrd="0" parTransId="{F879E84B-0F40-44B0-92B8-E68B20E879A1}" sibTransId="{300B387B-3466-4261-A323-7BC0BCEA16B0}"/>
    <dgm:cxn modelId="{75C01D95-CA7B-4BF3-AED7-2A5B49F0BA56}" srcId="{E2E9CA6A-6175-4FBD-9746-2DA16EFC5A7F}" destId="{E55D155A-14EE-411C-96EF-CFD9F918BAB8}" srcOrd="3" destOrd="0" parTransId="{FFD36B29-5408-4D3C-BE02-8C508E48CAE8}" sibTransId="{4942F5B5-5E9B-4120-B4D0-40F6F9375BCC}"/>
    <dgm:cxn modelId="{1D66AA9D-6C89-46D8-85A2-62E49F760393}" type="presOf" srcId="{F4A70ECF-FFF5-4EB7-90F5-4B44B7336571}" destId="{BA4DD711-5F14-47F3-98FA-E6274C917860}" srcOrd="0" destOrd="0" presId="urn:microsoft.com/office/officeart/2005/8/layout/hList1"/>
    <dgm:cxn modelId="{81B04AB4-4CFD-49D5-BB46-DABF817C8778}" srcId="{E2E9CA6A-6175-4FBD-9746-2DA16EFC5A7F}" destId="{F9E63B5A-D463-4826-926F-A5037D7F9FD0}" srcOrd="2" destOrd="0" parTransId="{D5F97096-C0D1-4A99-968A-1B7A81D965B4}" sibTransId="{0E53FB3D-7B63-44A8-A41F-9D8528D6CAC1}"/>
    <dgm:cxn modelId="{DA2CF4C3-5D88-4A1C-9C80-D7C95E12D964}" type="presOf" srcId="{F9E63B5A-D463-4826-926F-A5037D7F9FD0}" destId="{BA4DD711-5F14-47F3-98FA-E6274C917860}" srcOrd="0" destOrd="2" presId="urn:microsoft.com/office/officeart/2005/8/layout/hList1"/>
    <dgm:cxn modelId="{063EE2CB-ED58-493E-97A5-046AFA53A27D}" type="presOf" srcId="{9C4705F6-4F24-4A0A-8856-F46C719C7EF5}" destId="{0050EADE-B0C3-434D-98ED-FCBEF7C159B6}" srcOrd="0" destOrd="0" presId="urn:microsoft.com/office/officeart/2005/8/layout/hList1"/>
    <dgm:cxn modelId="{C8FDECCB-DC3D-4B1F-876D-BD6B98E065FA}" srcId="{8E2316CF-6737-40E6-9267-281094374038}" destId="{9C4705F6-4F24-4A0A-8856-F46C719C7EF5}" srcOrd="0" destOrd="0" parTransId="{95DB59FF-C66E-49A4-8191-F233CBB03407}" sibTransId="{5AEC770A-E21D-47C5-9CE0-E92BCCDA990C}"/>
    <dgm:cxn modelId="{61A0FACE-529E-4D16-8D7F-DEBDED15B6D3}" type="presOf" srcId="{5BCE3C2B-A053-4898-B7BF-09206BC15B13}" destId="{0050EADE-B0C3-434D-98ED-FCBEF7C159B6}" srcOrd="0" destOrd="1" presId="urn:microsoft.com/office/officeart/2005/8/layout/hList1"/>
    <dgm:cxn modelId="{F7A32DE7-AA23-4C41-B1D2-209B59720C1A}" srcId="{EFFE2F61-0E17-4E3A-9892-7D758EC06973}" destId="{8E2316CF-6737-40E6-9267-281094374038}" srcOrd="1" destOrd="0" parTransId="{3E09B46E-D182-4250-8D93-443F93574904}" sibTransId="{21AC7C13-E72A-4EBE-9576-500793C24C94}"/>
    <dgm:cxn modelId="{ED18DE34-B620-4F1E-9419-705FA1EFB4A8}" type="presParOf" srcId="{C3994287-8F29-4537-9A2A-57E2CB2B8EC2}" destId="{7FB5F803-F924-49F4-83CA-B3B65C6B17BF}" srcOrd="0" destOrd="0" presId="urn:microsoft.com/office/officeart/2005/8/layout/hList1"/>
    <dgm:cxn modelId="{E070DD37-2592-4289-9D10-B5D3EDE71953}" type="presParOf" srcId="{7FB5F803-F924-49F4-83CA-B3B65C6B17BF}" destId="{9C262F30-113F-4C1D-83B8-CBB79414D8BE}" srcOrd="0" destOrd="0" presId="urn:microsoft.com/office/officeart/2005/8/layout/hList1"/>
    <dgm:cxn modelId="{5E3FDB86-40EB-40BF-A920-9FB9E6887AF2}" type="presParOf" srcId="{7FB5F803-F924-49F4-83CA-B3B65C6B17BF}" destId="{BA4DD711-5F14-47F3-98FA-E6274C917860}" srcOrd="1" destOrd="0" presId="urn:microsoft.com/office/officeart/2005/8/layout/hList1"/>
    <dgm:cxn modelId="{ED728244-F61D-4D73-94F5-7334582C71A3}" type="presParOf" srcId="{C3994287-8F29-4537-9A2A-57E2CB2B8EC2}" destId="{39D49F44-64A3-446B-8FBB-EB12755B5FF2}" srcOrd="1" destOrd="0" presId="urn:microsoft.com/office/officeart/2005/8/layout/hList1"/>
    <dgm:cxn modelId="{E922DEA2-4C0A-4C4A-87F1-F22423F08392}" type="presParOf" srcId="{C3994287-8F29-4537-9A2A-57E2CB2B8EC2}" destId="{7345A2D8-C5FE-4A39-A939-642E52B531B6}" srcOrd="2" destOrd="0" presId="urn:microsoft.com/office/officeart/2005/8/layout/hList1"/>
    <dgm:cxn modelId="{619F0B90-492E-4060-9F58-350B86CC067D}" type="presParOf" srcId="{7345A2D8-C5FE-4A39-A939-642E52B531B6}" destId="{8FCC5681-4721-4BFD-9326-DA5375A1DC47}" srcOrd="0" destOrd="0" presId="urn:microsoft.com/office/officeart/2005/8/layout/hList1"/>
    <dgm:cxn modelId="{7C613553-D631-473F-897D-F078330C5A0A}" type="presParOf" srcId="{7345A2D8-C5FE-4A39-A939-642E52B531B6}" destId="{0050EADE-B0C3-434D-98ED-FCBEF7C159B6}"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41A51C9-03CE-40A8-96D9-A47D6CAB9D51}" type="doc">
      <dgm:prSet loTypeId="urn:microsoft.com/office/officeart/2005/8/layout/hList1" loCatId="list" qsTypeId="urn:microsoft.com/office/officeart/2005/8/quickstyle/simple1" qsCatId="simple" csTypeId="urn:microsoft.com/office/officeart/2005/8/colors/colorful5" csCatId="colorful" phldr="1"/>
      <dgm:spPr/>
      <dgm:t>
        <a:bodyPr/>
        <a:lstStyle/>
        <a:p>
          <a:endParaRPr lang="en-US"/>
        </a:p>
      </dgm:t>
    </dgm:pt>
    <dgm:pt modelId="{EDC74061-0395-4955-90C0-1FDE531D69EF}">
      <dgm:prSet/>
      <dgm:spPr>
        <a:solidFill>
          <a:srgbClr val="5B9BD5"/>
        </a:solidFill>
      </dgm:spPr>
      <dgm:t>
        <a:bodyPr/>
        <a:lstStyle/>
        <a:p>
          <a:r>
            <a:rPr lang="en-US"/>
            <a:t>PRO</a:t>
          </a:r>
        </a:p>
      </dgm:t>
    </dgm:pt>
    <dgm:pt modelId="{F328C35F-7B5C-4600-B791-9AA00975F1D8}" type="parTrans" cxnId="{650A528B-6284-40BE-9FBE-C5A75B39B61C}">
      <dgm:prSet/>
      <dgm:spPr/>
      <dgm:t>
        <a:bodyPr/>
        <a:lstStyle/>
        <a:p>
          <a:endParaRPr lang="en-US"/>
        </a:p>
      </dgm:t>
    </dgm:pt>
    <dgm:pt modelId="{5DC6B0A4-ACD4-4553-AB45-F9F34FB70C7C}" type="sibTrans" cxnId="{650A528B-6284-40BE-9FBE-C5A75B39B61C}">
      <dgm:prSet/>
      <dgm:spPr/>
      <dgm:t>
        <a:bodyPr/>
        <a:lstStyle/>
        <a:p>
          <a:endParaRPr lang="en-US"/>
        </a:p>
      </dgm:t>
    </dgm:pt>
    <dgm:pt modelId="{BFF725F9-4340-4B9C-B7E3-CEDF3F0C7D5B}">
      <dgm:prSet/>
      <dgm:spPr>
        <a:solidFill>
          <a:srgbClr val="D6E1F1"/>
        </a:solidFill>
      </dgm:spPr>
      <dgm:t>
        <a:bodyPr/>
        <a:lstStyle/>
        <a:p>
          <a:r>
            <a:rPr lang="en-US" dirty="0"/>
            <a:t>Adds review functionality </a:t>
          </a:r>
        </a:p>
      </dgm:t>
    </dgm:pt>
    <dgm:pt modelId="{7316DA76-C7D0-4AF3-9616-3EF8CC666AF6}" type="parTrans" cxnId="{C28A5B0B-426F-4212-8C6E-87EE58FB8CB7}">
      <dgm:prSet/>
      <dgm:spPr/>
      <dgm:t>
        <a:bodyPr/>
        <a:lstStyle/>
        <a:p>
          <a:endParaRPr lang="en-US"/>
        </a:p>
      </dgm:t>
    </dgm:pt>
    <dgm:pt modelId="{91A4B361-2673-46CE-9331-6DB8B9CEE9BA}" type="sibTrans" cxnId="{C28A5B0B-426F-4212-8C6E-87EE58FB8CB7}">
      <dgm:prSet/>
      <dgm:spPr/>
      <dgm:t>
        <a:bodyPr/>
        <a:lstStyle/>
        <a:p>
          <a:endParaRPr lang="en-US"/>
        </a:p>
      </dgm:t>
    </dgm:pt>
    <dgm:pt modelId="{21F36575-53B6-4A38-9232-C57038CD616E}">
      <dgm:prSet/>
      <dgm:spPr>
        <a:solidFill>
          <a:srgbClr val="D6E1F1"/>
        </a:solidFill>
      </dgm:spPr>
      <dgm:t>
        <a:bodyPr/>
        <a:lstStyle/>
        <a:p>
          <a:r>
            <a:rPr lang="en-US" dirty="0"/>
            <a:t>Conversation reconstruction (Teams chat)</a:t>
          </a:r>
        </a:p>
      </dgm:t>
    </dgm:pt>
    <dgm:pt modelId="{5FAB98D2-BD9B-45AD-9DA5-09D6FEC5E37C}" type="parTrans" cxnId="{02C5E219-E53E-45F5-9B26-C1902C9BBED8}">
      <dgm:prSet/>
      <dgm:spPr/>
      <dgm:t>
        <a:bodyPr/>
        <a:lstStyle/>
        <a:p>
          <a:endParaRPr lang="en-US"/>
        </a:p>
      </dgm:t>
    </dgm:pt>
    <dgm:pt modelId="{91697861-549F-45FC-AB8F-77DAAE549839}" type="sibTrans" cxnId="{02C5E219-E53E-45F5-9B26-C1902C9BBED8}">
      <dgm:prSet/>
      <dgm:spPr/>
      <dgm:t>
        <a:bodyPr/>
        <a:lstStyle/>
        <a:p>
          <a:endParaRPr lang="en-US"/>
        </a:p>
      </dgm:t>
    </dgm:pt>
    <dgm:pt modelId="{A35BB0FD-B250-41FC-86E1-9A8564A221FC}">
      <dgm:prSet/>
      <dgm:spPr>
        <a:solidFill>
          <a:srgbClr val="D6E1F1"/>
        </a:solidFill>
      </dgm:spPr>
      <dgm:t>
        <a:bodyPr/>
        <a:lstStyle/>
        <a:p>
          <a:r>
            <a:rPr lang="en-US"/>
            <a:t>Adds export options (native &amp; load file)</a:t>
          </a:r>
        </a:p>
      </dgm:t>
    </dgm:pt>
    <dgm:pt modelId="{85F8B7DC-BCAB-4CD6-BDA2-B8188B92A805}" type="parTrans" cxnId="{83A3DC06-9906-42D6-B7CE-CB00BED27B86}">
      <dgm:prSet/>
      <dgm:spPr/>
      <dgm:t>
        <a:bodyPr/>
        <a:lstStyle/>
        <a:p>
          <a:endParaRPr lang="en-US"/>
        </a:p>
      </dgm:t>
    </dgm:pt>
    <dgm:pt modelId="{CA3C9B1C-723A-4B2B-AAD9-E6A58DB1E078}" type="sibTrans" cxnId="{83A3DC06-9906-42D6-B7CE-CB00BED27B86}">
      <dgm:prSet/>
      <dgm:spPr/>
      <dgm:t>
        <a:bodyPr/>
        <a:lstStyle/>
        <a:p>
          <a:endParaRPr lang="en-US"/>
        </a:p>
      </dgm:t>
    </dgm:pt>
    <dgm:pt modelId="{E4E16051-1874-43FD-93D1-4F033C8FCD3F}">
      <dgm:prSet/>
      <dgm:spPr>
        <a:solidFill>
          <a:srgbClr val="D6E1F1"/>
        </a:solidFill>
      </dgm:spPr>
      <dgm:t>
        <a:bodyPr/>
        <a:lstStyle/>
        <a:p>
          <a:r>
            <a:rPr lang="en-US" dirty="0"/>
            <a:t>Adds Hold notifications</a:t>
          </a:r>
        </a:p>
      </dgm:t>
    </dgm:pt>
    <dgm:pt modelId="{442490BD-E960-4DB6-8238-82E4E49A3281}" type="parTrans" cxnId="{A50494D6-B3E1-4C74-8884-B1A835C72A28}">
      <dgm:prSet/>
      <dgm:spPr/>
      <dgm:t>
        <a:bodyPr/>
        <a:lstStyle/>
        <a:p>
          <a:endParaRPr lang="en-US"/>
        </a:p>
      </dgm:t>
    </dgm:pt>
    <dgm:pt modelId="{D71B9D00-844C-431C-8046-D91FF0479E48}" type="sibTrans" cxnId="{A50494D6-B3E1-4C74-8884-B1A835C72A28}">
      <dgm:prSet/>
      <dgm:spPr/>
      <dgm:t>
        <a:bodyPr/>
        <a:lstStyle/>
        <a:p>
          <a:endParaRPr lang="en-US"/>
        </a:p>
      </dgm:t>
    </dgm:pt>
    <dgm:pt modelId="{DFD4DFFB-DC68-4F0F-9F1B-A0334DAC21DF}">
      <dgm:prSet/>
      <dgm:spPr>
        <a:solidFill>
          <a:srgbClr val="ED7D31"/>
        </a:solidFill>
      </dgm:spPr>
      <dgm:t>
        <a:bodyPr/>
        <a:lstStyle/>
        <a:p>
          <a:r>
            <a:rPr lang="en-US"/>
            <a:t>CON</a:t>
          </a:r>
        </a:p>
      </dgm:t>
    </dgm:pt>
    <dgm:pt modelId="{4824B05B-5305-40CC-BE5E-94F8626CB221}" type="parTrans" cxnId="{F15D48C1-A520-41EB-8AA0-8409F842C120}">
      <dgm:prSet/>
      <dgm:spPr/>
      <dgm:t>
        <a:bodyPr/>
        <a:lstStyle/>
        <a:p>
          <a:endParaRPr lang="en-US"/>
        </a:p>
      </dgm:t>
    </dgm:pt>
    <dgm:pt modelId="{05466847-C86E-483B-BF1A-E1CA4B56788F}" type="sibTrans" cxnId="{F15D48C1-A520-41EB-8AA0-8409F842C120}">
      <dgm:prSet/>
      <dgm:spPr/>
      <dgm:t>
        <a:bodyPr/>
        <a:lstStyle/>
        <a:p>
          <a:endParaRPr lang="en-US"/>
        </a:p>
      </dgm:t>
    </dgm:pt>
    <dgm:pt modelId="{B2254D59-B56A-4CCE-B71E-EDFBC94A5BC8}">
      <dgm:prSet/>
      <dgm:spPr>
        <a:solidFill>
          <a:srgbClr val="F9DBD2">
            <a:alpha val="90000"/>
          </a:srgbClr>
        </a:solidFill>
      </dgm:spPr>
      <dgm:t>
        <a:bodyPr/>
        <a:lstStyle/>
        <a:p>
          <a:r>
            <a:rPr lang="en-US"/>
            <a:t>More complicated than Core</a:t>
          </a:r>
        </a:p>
      </dgm:t>
    </dgm:pt>
    <dgm:pt modelId="{C584103B-FEE2-4D85-BADA-7BE01AAF87A4}" type="parTrans" cxnId="{96D2F862-C563-40BD-952B-EA16AB76B367}">
      <dgm:prSet/>
      <dgm:spPr/>
      <dgm:t>
        <a:bodyPr/>
        <a:lstStyle/>
        <a:p>
          <a:endParaRPr lang="en-US"/>
        </a:p>
      </dgm:t>
    </dgm:pt>
    <dgm:pt modelId="{B4725F17-F462-45BA-948A-6892737AB37C}" type="sibTrans" cxnId="{96D2F862-C563-40BD-952B-EA16AB76B367}">
      <dgm:prSet/>
      <dgm:spPr/>
      <dgm:t>
        <a:bodyPr/>
        <a:lstStyle/>
        <a:p>
          <a:endParaRPr lang="en-US"/>
        </a:p>
      </dgm:t>
    </dgm:pt>
    <dgm:pt modelId="{D022B463-83DB-4413-8B5B-95CFDDD9FBDE}">
      <dgm:prSet/>
      <dgm:spPr>
        <a:solidFill>
          <a:srgbClr val="F9DBD2">
            <a:alpha val="90000"/>
          </a:srgbClr>
        </a:solidFill>
      </dgm:spPr>
      <dgm:t>
        <a:bodyPr/>
        <a:lstStyle/>
        <a:p>
          <a:r>
            <a:rPr lang="en-US"/>
            <a:t>Requires a higher license</a:t>
          </a:r>
        </a:p>
      </dgm:t>
    </dgm:pt>
    <dgm:pt modelId="{721D32DA-8C98-4AE8-95BB-B5193FDA0BD2}" type="parTrans" cxnId="{6B8A6227-ED9F-44AE-AC10-13EC1C3E5A1F}">
      <dgm:prSet/>
      <dgm:spPr/>
      <dgm:t>
        <a:bodyPr/>
        <a:lstStyle/>
        <a:p>
          <a:endParaRPr lang="en-US"/>
        </a:p>
      </dgm:t>
    </dgm:pt>
    <dgm:pt modelId="{49FED966-B081-41E2-852E-A4F17C928450}" type="sibTrans" cxnId="{6B8A6227-ED9F-44AE-AC10-13EC1C3E5A1F}">
      <dgm:prSet/>
      <dgm:spPr/>
      <dgm:t>
        <a:bodyPr/>
        <a:lstStyle/>
        <a:p>
          <a:endParaRPr lang="en-US"/>
        </a:p>
      </dgm:t>
    </dgm:pt>
    <dgm:pt modelId="{8F3C08D0-C698-4714-A78E-32A9CE140773}">
      <dgm:prSet/>
      <dgm:spPr>
        <a:solidFill>
          <a:srgbClr val="F9DBD2">
            <a:alpha val="90000"/>
          </a:srgbClr>
        </a:solidFill>
      </dgm:spPr>
      <dgm:t>
        <a:bodyPr/>
        <a:lstStyle/>
        <a:p>
          <a:r>
            <a:rPr lang="en-US"/>
            <a:t>More frequent updates</a:t>
          </a:r>
        </a:p>
      </dgm:t>
    </dgm:pt>
    <dgm:pt modelId="{B7757CF0-CA6C-4EED-991B-8201FF827DDC}" type="parTrans" cxnId="{9F544F6D-1F6A-4F2F-9A80-00E713C74F67}">
      <dgm:prSet/>
      <dgm:spPr/>
      <dgm:t>
        <a:bodyPr/>
        <a:lstStyle/>
        <a:p>
          <a:endParaRPr lang="en-US"/>
        </a:p>
      </dgm:t>
    </dgm:pt>
    <dgm:pt modelId="{A648AC82-444A-4EA2-8B77-9309A8FD63D6}" type="sibTrans" cxnId="{9F544F6D-1F6A-4F2F-9A80-00E713C74F67}">
      <dgm:prSet/>
      <dgm:spPr/>
      <dgm:t>
        <a:bodyPr/>
        <a:lstStyle/>
        <a:p>
          <a:endParaRPr lang="en-US"/>
        </a:p>
      </dgm:t>
    </dgm:pt>
    <dgm:pt modelId="{FF78A7BE-3C64-400D-ACF5-9D7254763AF6}" type="pres">
      <dgm:prSet presAssocID="{B41A51C9-03CE-40A8-96D9-A47D6CAB9D51}" presName="Name0" presStyleCnt="0">
        <dgm:presLayoutVars>
          <dgm:dir/>
          <dgm:animLvl val="lvl"/>
          <dgm:resizeHandles val="exact"/>
        </dgm:presLayoutVars>
      </dgm:prSet>
      <dgm:spPr/>
    </dgm:pt>
    <dgm:pt modelId="{D4C80854-D559-424A-866A-BF6A8222CABA}" type="pres">
      <dgm:prSet presAssocID="{EDC74061-0395-4955-90C0-1FDE531D69EF}" presName="composite" presStyleCnt="0"/>
      <dgm:spPr/>
    </dgm:pt>
    <dgm:pt modelId="{0F0A98D5-348A-468A-AD24-DDEE1963A995}" type="pres">
      <dgm:prSet presAssocID="{EDC74061-0395-4955-90C0-1FDE531D69EF}" presName="parTx" presStyleLbl="alignNode1" presStyleIdx="0" presStyleCnt="2">
        <dgm:presLayoutVars>
          <dgm:chMax val="0"/>
          <dgm:chPref val="0"/>
          <dgm:bulletEnabled val="1"/>
        </dgm:presLayoutVars>
      </dgm:prSet>
      <dgm:spPr/>
    </dgm:pt>
    <dgm:pt modelId="{16BC31D1-6874-474F-B4D0-7A7D73C1BB38}" type="pres">
      <dgm:prSet presAssocID="{EDC74061-0395-4955-90C0-1FDE531D69EF}" presName="desTx" presStyleLbl="alignAccFollowNode1" presStyleIdx="0" presStyleCnt="2">
        <dgm:presLayoutVars>
          <dgm:bulletEnabled val="1"/>
        </dgm:presLayoutVars>
      </dgm:prSet>
      <dgm:spPr/>
    </dgm:pt>
    <dgm:pt modelId="{08581419-0299-417F-AF5C-74ED01018961}" type="pres">
      <dgm:prSet presAssocID="{5DC6B0A4-ACD4-4553-AB45-F9F34FB70C7C}" presName="space" presStyleCnt="0"/>
      <dgm:spPr/>
    </dgm:pt>
    <dgm:pt modelId="{99545F5E-8D22-42EB-9500-B7747F573C6C}" type="pres">
      <dgm:prSet presAssocID="{DFD4DFFB-DC68-4F0F-9F1B-A0334DAC21DF}" presName="composite" presStyleCnt="0"/>
      <dgm:spPr/>
    </dgm:pt>
    <dgm:pt modelId="{9132CD0F-EFEA-4C4F-96F8-71F664CE4D4C}" type="pres">
      <dgm:prSet presAssocID="{DFD4DFFB-DC68-4F0F-9F1B-A0334DAC21DF}" presName="parTx" presStyleLbl="alignNode1" presStyleIdx="1" presStyleCnt="2">
        <dgm:presLayoutVars>
          <dgm:chMax val="0"/>
          <dgm:chPref val="0"/>
          <dgm:bulletEnabled val="1"/>
        </dgm:presLayoutVars>
      </dgm:prSet>
      <dgm:spPr/>
    </dgm:pt>
    <dgm:pt modelId="{D469A99F-6DBF-4600-9219-D3C98578C644}" type="pres">
      <dgm:prSet presAssocID="{DFD4DFFB-DC68-4F0F-9F1B-A0334DAC21DF}" presName="desTx" presStyleLbl="alignAccFollowNode1" presStyleIdx="1" presStyleCnt="2">
        <dgm:presLayoutVars>
          <dgm:bulletEnabled val="1"/>
        </dgm:presLayoutVars>
      </dgm:prSet>
      <dgm:spPr/>
    </dgm:pt>
  </dgm:ptLst>
  <dgm:cxnLst>
    <dgm:cxn modelId="{83A3DC06-9906-42D6-B7CE-CB00BED27B86}" srcId="{EDC74061-0395-4955-90C0-1FDE531D69EF}" destId="{A35BB0FD-B250-41FC-86E1-9A8564A221FC}" srcOrd="2" destOrd="0" parTransId="{85F8B7DC-BCAB-4CD6-BDA2-B8188B92A805}" sibTransId="{CA3C9B1C-723A-4B2B-AAD9-E6A58DB1E078}"/>
    <dgm:cxn modelId="{C28A5B0B-426F-4212-8C6E-87EE58FB8CB7}" srcId="{EDC74061-0395-4955-90C0-1FDE531D69EF}" destId="{BFF725F9-4340-4B9C-B7E3-CEDF3F0C7D5B}" srcOrd="0" destOrd="0" parTransId="{7316DA76-C7D0-4AF3-9616-3EF8CC666AF6}" sibTransId="{91A4B361-2673-46CE-9331-6DB8B9CEE9BA}"/>
    <dgm:cxn modelId="{02C5E219-E53E-45F5-9B26-C1902C9BBED8}" srcId="{EDC74061-0395-4955-90C0-1FDE531D69EF}" destId="{21F36575-53B6-4A38-9232-C57038CD616E}" srcOrd="1" destOrd="0" parTransId="{5FAB98D2-BD9B-45AD-9DA5-09D6FEC5E37C}" sibTransId="{91697861-549F-45FC-AB8F-77DAAE549839}"/>
    <dgm:cxn modelId="{6B8A6227-ED9F-44AE-AC10-13EC1C3E5A1F}" srcId="{DFD4DFFB-DC68-4F0F-9F1B-A0334DAC21DF}" destId="{D022B463-83DB-4413-8B5B-95CFDDD9FBDE}" srcOrd="1" destOrd="0" parTransId="{721D32DA-8C98-4AE8-95BB-B5193FDA0BD2}" sibTransId="{49FED966-B081-41E2-852E-A4F17C928450}"/>
    <dgm:cxn modelId="{46B4933B-8D23-430B-9F54-5F667936DCD9}" type="presOf" srcId="{DFD4DFFB-DC68-4F0F-9F1B-A0334DAC21DF}" destId="{9132CD0F-EFEA-4C4F-96F8-71F664CE4D4C}" srcOrd="0" destOrd="0" presId="urn:microsoft.com/office/officeart/2005/8/layout/hList1"/>
    <dgm:cxn modelId="{17062C61-E989-4737-B18A-C738733845C6}" type="presOf" srcId="{A35BB0FD-B250-41FC-86E1-9A8564A221FC}" destId="{16BC31D1-6874-474F-B4D0-7A7D73C1BB38}" srcOrd="0" destOrd="2" presId="urn:microsoft.com/office/officeart/2005/8/layout/hList1"/>
    <dgm:cxn modelId="{96D2F862-C563-40BD-952B-EA16AB76B367}" srcId="{DFD4DFFB-DC68-4F0F-9F1B-A0334DAC21DF}" destId="{B2254D59-B56A-4CCE-B71E-EDFBC94A5BC8}" srcOrd="0" destOrd="0" parTransId="{C584103B-FEE2-4D85-BADA-7BE01AAF87A4}" sibTransId="{B4725F17-F462-45BA-948A-6892737AB37C}"/>
    <dgm:cxn modelId="{98271843-8F4C-40E5-AB61-78A7851FAAEF}" type="presOf" srcId="{BFF725F9-4340-4B9C-B7E3-CEDF3F0C7D5B}" destId="{16BC31D1-6874-474F-B4D0-7A7D73C1BB38}" srcOrd="0" destOrd="0" presId="urn:microsoft.com/office/officeart/2005/8/layout/hList1"/>
    <dgm:cxn modelId="{9F544F6D-1F6A-4F2F-9A80-00E713C74F67}" srcId="{DFD4DFFB-DC68-4F0F-9F1B-A0334DAC21DF}" destId="{8F3C08D0-C698-4714-A78E-32A9CE140773}" srcOrd="2" destOrd="0" parTransId="{B7757CF0-CA6C-4EED-991B-8201FF827DDC}" sibTransId="{A648AC82-444A-4EA2-8B77-9309A8FD63D6}"/>
    <dgm:cxn modelId="{6CB7E04F-7D07-440A-BFDD-870C9C3B342B}" type="presOf" srcId="{8F3C08D0-C698-4714-A78E-32A9CE140773}" destId="{D469A99F-6DBF-4600-9219-D3C98578C644}" srcOrd="0" destOrd="2" presId="urn:microsoft.com/office/officeart/2005/8/layout/hList1"/>
    <dgm:cxn modelId="{6F20A658-2932-48D5-B27F-3F0E30B521A2}" type="presOf" srcId="{B2254D59-B56A-4CCE-B71E-EDFBC94A5BC8}" destId="{D469A99F-6DBF-4600-9219-D3C98578C644}" srcOrd="0" destOrd="0" presId="urn:microsoft.com/office/officeart/2005/8/layout/hList1"/>
    <dgm:cxn modelId="{650A528B-6284-40BE-9FBE-C5A75B39B61C}" srcId="{B41A51C9-03CE-40A8-96D9-A47D6CAB9D51}" destId="{EDC74061-0395-4955-90C0-1FDE531D69EF}" srcOrd="0" destOrd="0" parTransId="{F328C35F-7B5C-4600-B791-9AA00975F1D8}" sibTransId="{5DC6B0A4-ACD4-4553-AB45-F9F34FB70C7C}"/>
    <dgm:cxn modelId="{7F841AA2-F6AB-4D96-9840-AB5DE8994172}" type="presOf" srcId="{E4E16051-1874-43FD-93D1-4F033C8FCD3F}" destId="{16BC31D1-6874-474F-B4D0-7A7D73C1BB38}" srcOrd="0" destOrd="3" presId="urn:microsoft.com/office/officeart/2005/8/layout/hList1"/>
    <dgm:cxn modelId="{D05613A9-7F18-4D2F-8BDF-69A09C6AB439}" type="presOf" srcId="{21F36575-53B6-4A38-9232-C57038CD616E}" destId="{16BC31D1-6874-474F-B4D0-7A7D73C1BB38}" srcOrd="0" destOrd="1" presId="urn:microsoft.com/office/officeart/2005/8/layout/hList1"/>
    <dgm:cxn modelId="{29E0AFAF-A898-427F-AE04-BA511897D75D}" type="presOf" srcId="{D022B463-83DB-4413-8B5B-95CFDDD9FBDE}" destId="{D469A99F-6DBF-4600-9219-D3C98578C644}" srcOrd="0" destOrd="1" presId="urn:microsoft.com/office/officeart/2005/8/layout/hList1"/>
    <dgm:cxn modelId="{F15D48C1-A520-41EB-8AA0-8409F842C120}" srcId="{B41A51C9-03CE-40A8-96D9-A47D6CAB9D51}" destId="{DFD4DFFB-DC68-4F0F-9F1B-A0334DAC21DF}" srcOrd="1" destOrd="0" parTransId="{4824B05B-5305-40CC-BE5E-94F8626CB221}" sibTransId="{05466847-C86E-483B-BF1A-E1CA4B56788F}"/>
    <dgm:cxn modelId="{BE5D88C5-87B2-49A5-9D80-A90A8BB8EC0E}" type="presOf" srcId="{EDC74061-0395-4955-90C0-1FDE531D69EF}" destId="{0F0A98D5-348A-468A-AD24-DDEE1963A995}" srcOrd="0" destOrd="0" presId="urn:microsoft.com/office/officeart/2005/8/layout/hList1"/>
    <dgm:cxn modelId="{A50494D6-B3E1-4C74-8884-B1A835C72A28}" srcId="{EDC74061-0395-4955-90C0-1FDE531D69EF}" destId="{E4E16051-1874-43FD-93D1-4F033C8FCD3F}" srcOrd="3" destOrd="0" parTransId="{442490BD-E960-4DB6-8238-82E4E49A3281}" sibTransId="{D71B9D00-844C-431C-8046-D91FF0479E48}"/>
    <dgm:cxn modelId="{3C9049FE-E30C-480B-9DFE-E29ADB8BC302}" type="presOf" srcId="{B41A51C9-03CE-40A8-96D9-A47D6CAB9D51}" destId="{FF78A7BE-3C64-400D-ACF5-9D7254763AF6}" srcOrd="0" destOrd="0" presId="urn:microsoft.com/office/officeart/2005/8/layout/hList1"/>
    <dgm:cxn modelId="{8AADF2B2-2230-40AE-94D8-C87C9DB9F21B}" type="presParOf" srcId="{FF78A7BE-3C64-400D-ACF5-9D7254763AF6}" destId="{D4C80854-D559-424A-866A-BF6A8222CABA}" srcOrd="0" destOrd="0" presId="urn:microsoft.com/office/officeart/2005/8/layout/hList1"/>
    <dgm:cxn modelId="{8BE96AA8-AB88-4CE2-B646-E44C3BF3D8E1}" type="presParOf" srcId="{D4C80854-D559-424A-866A-BF6A8222CABA}" destId="{0F0A98D5-348A-468A-AD24-DDEE1963A995}" srcOrd="0" destOrd="0" presId="urn:microsoft.com/office/officeart/2005/8/layout/hList1"/>
    <dgm:cxn modelId="{081CA108-29E8-4995-928D-6AC23C7A7402}" type="presParOf" srcId="{D4C80854-D559-424A-866A-BF6A8222CABA}" destId="{16BC31D1-6874-474F-B4D0-7A7D73C1BB38}" srcOrd="1" destOrd="0" presId="urn:microsoft.com/office/officeart/2005/8/layout/hList1"/>
    <dgm:cxn modelId="{15071DDD-88F5-40CA-A5B1-DEFD5501293E}" type="presParOf" srcId="{FF78A7BE-3C64-400D-ACF5-9D7254763AF6}" destId="{08581419-0299-417F-AF5C-74ED01018961}" srcOrd="1" destOrd="0" presId="urn:microsoft.com/office/officeart/2005/8/layout/hList1"/>
    <dgm:cxn modelId="{C787C895-F81C-452A-81D0-5B33C6A41EF6}" type="presParOf" srcId="{FF78A7BE-3C64-400D-ACF5-9D7254763AF6}" destId="{99545F5E-8D22-42EB-9500-B7747F573C6C}" srcOrd="2" destOrd="0" presId="urn:microsoft.com/office/officeart/2005/8/layout/hList1"/>
    <dgm:cxn modelId="{675914C9-0D5D-44C5-A36C-9BF2B93EB245}" type="presParOf" srcId="{99545F5E-8D22-42EB-9500-B7747F573C6C}" destId="{9132CD0F-EFEA-4C4F-96F8-71F664CE4D4C}" srcOrd="0" destOrd="0" presId="urn:microsoft.com/office/officeart/2005/8/layout/hList1"/>
    <dgm:cxn modelId="{17CA6FC3-3275-4B1C-AD2F-EC7DDA8A5ACF}" type="presParOf" srcId="{99545F5E-8D22-42EB-9500-B7747F573C6C}" destId="{D469A99F-6DBF-4600-9219-D3C98578C644}"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5AE3F1-5B58-46D3-94BB-F6A66D831527}">
      <dsp:nvSpPr>
        <dsp:cNvPr id="0" name=""/>
        <dsp:cNvSpPr/>
      </dsp:nvSpPr>
      <dsp:spPr>
        <a:xfrm>
          <a:off x="4098" y="138000"/>
          <a:ext cx="2464316" cy="729647"/>
        </a:xfrm>
        <a:prstGeom prst="rect">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chemeClr val="tx1"/>
              </a:solidFill>
            </a:rPr>
            <a:t>Exchange Online (EXO) </a:t>
          </a:r>
        </a:p>
      </dsp:txBody>
      <dsp:txXfrm>
        <a:off x="4098" y="138000"/>
        <a:ext cx="2464316" cy="729647"/>
      </dsp:txXfrm>
    </dsp:sp>
    <dsp:sp modelId="{58C9A3A2-5BC9-4DF6-BC19-3E55B54F3454}">
      <dsp:nvSpPr>
        <dsp:cNvPr id="0" name=""/>
        <dsp:cNvSpPr/>
      </dsp:nvSpPr>
      <dsp:spPr>
        <a:xfrm>
          <a:off x="4098" y="867647"/>
          <a:ext cx="2464316" cy="2613593"/>
        </a:xfrm>
        <a:prstGeom prst="rect">
          <a:avLst/>
        </a:prstGeom>
        <a:solidFill>
          <a:schemeClr val="accent2">
            <a:tint val="40000"/>
            <a:alpha val="90000"/>
            <a:hueOff val="0"/>
            <a:satOff val="0"/>
            <a:lumOff val="0"/>
            <a:alphaOff val="0"/>
          </a:schemeClr>
        </a:solidFill>
        <a:ln w="15875"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US" sz="2000" kern="1200" dirty="0"/>
            <a:t>Emails, calendar, tasks, notes, contacts</a:t>
          </a:r>
        </a:p>
      </dsp:txBody>
      <dsp:txXfrm>
        <a:off x="4098" y="867647"/>
        <a:ext cx="2464316" cy="2613593"/>
      </dsp:txXfrm>
    </dsp:sp>
    <dsp:sp modelId="{E69A2C3E-4D1E-4D72-875B-70D99B3DC5EA}">
      <dsp:nvSpPr>
        <dsp:cNvPr id="0" name=""/>
        <dsp:cNvSpPr/>
      </dsp:nvSpPr>
      <dsp:spPr>
        <a:xfrm>
          <a:off x="2804547" y="127588"/>
          <a:ext cx="2464316" cy="729647"/>
        </a:xfrm>
        <a:prstGeom prst="rect">
          <a:avLst/>
        </a:prstGeom>
        <a:solidFill>
          <a:schemeClr val="accent2">
            <a:hueOff val="-482067"/>
            <a:satOff val="-3308"/>
            <a:lumOff val="1699"/>
            <a:alphaOff val="0"/>
          </a:schemeClr>
        </a:solidFill>
        <a:ln w="15875" cap="flat" cmpd="sng" algn="ctr">
          <a:solidFill>
            <a:schemeClr val="accent2">
              <a:hueOff val="-482067"/>
              <a:satOff val="-3308"/>
              <a:lumOff val="1699"/>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chemeClr val="tx1"/>
              </a:solidFill>
            </a:rPr>
            <a:t>Teams</a:t>
          </a:r>
          <a:r>
            <a:rPr lang="en-US" sz="2000" kern="1200" dirty="0"/>
            <a:t> </a:t>
          </a:r>
        </a:p>
      </dsp:txBody>
      <dsp:txXfrm>
        <a:off x="2804547" y="127588"/>
        <a:ext cx="2464316" cy="729647"/>
      </dsp:txXfrm>
    </dsp:sp>
    <dsp:sp modelId="{4D27FFF3-6D06-45CC-B059-79CD2A4F516C}">
      <dsp:nvSpPr>
        <dsp:cNvPr id="0" name=""/>
        <dsp:cNvSpPr/>
      </dsp:nvSpPr>
      <dsp:spPr>
        <a:xfrm>
          <a:off x="2813419" y="867647"/>
          <a:ext cx="2464316" cy="2613593"/>
        </a:xfrm>
        <a:prstGeom prst="rect">
          <a:avLst/>
        </a:prstGeom>
        <a:solidFill>
          <a:schemeClr val="accent2">
            <a:tint val="40000"/>
            <a:alpha val="90000"/>
            <a:hueOff val="-585803"/>
            <a:satOff val="-2208"/>
            <a:lumOff val="241"/>
            <a:alphaOff val="0"/>
          </a:schemeClr>
        </a:solidFill>
        <a:ln w="15875" cap="flat" cmpd="sng" algn="ctr">
          <a:solidFill>
            <a:schemeClr val="accent2">
              <a:tint val="40000"/>
              <a:alpha val="90000"/>
              <a:hueOff val="-585803"/>
              <a:satOff val="-2208"/>
              <a:lumOff val="24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US" sz="2000" kern="1200" dirty="0"/>
            <a:t>1:N chat and meetings</a:t>
          </a:r>
        </a:p>
        <a:p>
          <a:pPr marL="342900" lvl="2" indent="-171450" algn="l" defTabSz="711200">
            <a:lnSpc>
              <a:spcPct val="90000"/>
            </a:lnSpc>
            <a:spcBef>
              <a:spcPct val="0"/>
            </a:spcBef>
            <a:spcAft>
              <a:spcPct val="15000"/>
            </a:spcAft>
            <a:buFontTx/>
            <a:buNone/>
          </a:pPr>
          <a:r>
            <a:rPr lang="en-US" sz="1600" kern="1200" dirty="0"/>
            <a:t>	</a:t>
          </a:r>
          <a:r>
            <a:rPr lang="en-US" sz="1400" kern="1200" dirty="0"/>
            <a:t>(stored in EXO)</a:t>
          </a:r>
          <a:endParaRPr lang="en-US" sz="1800" kern="1200" dirty="0"/>
        </a:p>
        <a:p>
          <a:pPr marL="228600" lvl="1" indent="-228600" algn="l" defTabSz="889000">
            <a:lnSpc>
              <a:spcPct val="90000"/>
            </a:lnSpc>
            <a:spcBef>
              <a:spcPct val="0"/>
            </a:spcBef>
            <a:spcAft>
              <a:spcPct val="15000"/>
            </a:spcAft>
            <a:buChar char="•"/>
          </a:pPr>
          <a:r>
            <a:rPr lang="en-US" sz="2000" kern="1200" dirty="0"/>
            <a:t>Channel posts</a:t>
          </a:r>
        </a:p>
      </dsp:txBody>
      <dsp:txXfrm>
        <a:off x="2813419" y="867647"/>
        <a:ext cx="2464316" cy="2613593"/>
      </dsp:txXfrm>
    </dsp:sp>
    <dsp:sp modelId="{EA1BAC0C-1B21-4D22-8B1C-72D3AA150D7A}">
      <dsp:nvSpPr>
        <dsp:cNvPr id="0" name=""/>
        <dsp:cNvSpPr/>
      </dsp:nvSpPr>
      <dsp:spPr>
        <a:xfrm>
          <a:off x="5622740" y="138000"/>
          <a:ext cx="2464316" cy="729647"/>
        </a:xfrm>
        <a:prstGeom prst="rect">
          <a:avLst/>
        </a:prstGeom>
        <a:solidFill>
          <a:schemeClr val="accent2">
            <a:hueOff val="-964133"/>
            <a:satOff val="-6616"/>
            <a:lumOff val="3399"/>
            <a:alphaOff val="0"/>
          </a:schemeClr>
        </a:solidFill>
        <a:ln w="15875" cap="flat" cmpd="sng" algn="ctr">
          <a:solidFill>
            <a:schemeClr val="accent2">
              <a:hueOff val="-964133"/>
              <a:satOff val="-6616"/>
              <a:lumOff val="3399"/>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chemeClr val="tx1"/>
              </a:solidFill>
            </a:rPr>
            <a:t>OneDrive</a:t>
          </a:r>
        </a:p>
      </dsp:txBody>
      <dsp:txXfrm>
        <a:off x="5622740" y="138000"/>
        <a:ext cx="2464316" cy="729647"/>
      </dsp:txXfrm>
    </dsp:sp>
    <dsp:sp modelId="{5BC91843-2151-40F4-8181-04061EA0360B}">
      <dsp:nvSpPr>
        <dsp:cNvPr id="0" name=""/>
        <dsp:cNvSpPr/>
      </dsp:nvSpPr>
      <dsp:spPr>
        <a:xfrm>
          <a:off x="5622740" y="867647"/>
          <a:ext cx="2464316" cy="2613593"/>
        </a:xfrm>
        <a:prstGeom prst="rect">
          <a:avLst/>
        </a:prstGeom>
        <a:solidFill>
          <a:schemeClr val="accent2">
            <a:tint val="40000"/>
            <a:alpha val="90000"/>
            <a:hueOff val="-1171607"/>
            <a:satOff val="-4416"/>
            <a:lumOff val="481"/>
            <a:alphaOff val="0"/>
          </a:schemeClr>
        </a:solidFill>
        <a:ln w="15875" cap="flat" cmpd="sng" algn="ctr">
          <a:solidFill>
            <a:schemeClr val="accent2">
              <a:tint val="40000"/>
              <a:alpha val="90000"/>
              <a:hueOff val="-1171607"/>
              <a:satOff val="-4416"/>
              <a:lumOff val="48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US" sz="2000" kern="1200"/>
            <a:t>Personal – staff specific documents</a:t>
          </a:r>
        </a:p>
        <a:p>
          <a:pPr marL="228600" lvl="1" indent="-228600" algn="l" defTabSz="889000">
            <a:lnSpc>
              <a:spcPct val="90000"/>
            </a:lnSpc>
            <a:spcBef>
              <a:spcPct val="0"/>
            </a:spcBef>
            <a:spcAft>
              <a:spcPct val="15000"/>
            </a:spcAft>
            <a:buChar char="•"/>
          </a:pPr>
          <a:r>
            <a:rPr lang="en-US" sz="2000" kern="1200" dirty="0"/>
            <a:t>Documents shared in chat or linked in email from OneDrive</a:t>
          </a:r>
        </a:p>
        <a:p>
          <a:pPr marL="228600" lvl="1" indent="-228600" algn="l" defTabSz="889000">
            <a:lnSpc>
              <a:spcPct val="90000"/>
            </a:lnSpc>
            <a:spcBef>
              <a:spcPct val="0"/>
            </a:spcBef>
            <a:spcAft>
              <a:spcPct val="15000"/>
            </a:spcAft>
            <a:buChar char="•"/>
          </a:pPr>
          <a:r>
            <a:rPr lang="en-US" sz="2000" kern="1200"/>
            <a:t>1:N Meeting recordings</a:t>
          </a:r>
        </a:p>
      </dsp:txBody>
      <dsp:txXfrm>
        <a:off x="5622740" y="867647"/>
        <a:ext cx="2464316" cy="2613593"/>
      </dsp:txXfrm>
    </dsp:sp>
    <dsp:sp modelId="{FA806D18-076F-4CAC-8118-D2BEE5A4DA13}">
      <dsp:nvSpPr>
        <dsp:cNvPr id="0" name=""/>
        <dsp:cNvSpPr/>
      </dsp:nvSpPr>
      <dsp:spPr>
        <a:xfrm>
          <a:off x="8432061" y="138000"/>
          <a:ext cx="2464316" cy="729647"/>
        </a:xfrm>
        <a:prstGeom prst="rect">
          <a:avLst/>
        </a:prstGeom>
        <a:solidFill>
          <a:schemeClr val="accent2">
            <a:hueOff val="-1446200"/>
            <a:satOff val="-9924"/>
            <a:lumOff val="5098"/>
            <a:alphaOff val="0"/>
          </a:schemeClr>
        </a:solidFill>
        <a:ln w="15875" cap="flat" cmpd="sng" algn="ctr">
          <a:solidFill>
            <a:schemeClr val="accent2">
              <a:hueOff val="-1446200"/>
              <a:satOff val="-9924"/>
              <a:lumOff val="5098"/>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chemeClr val="tx1"/>
              </a:solidFill>
            </a:rPr>
            <a:t>SharePoint</a:t>
          </a:r>
        </a:p>
      </dsp:txBody>
      <dsp:txXfrm>
        <a:off x="8432061" y="138000"/>
        <a:ext cx="2464316" cy="729647"/>
      </dsp:txXfrm>
    </dsp:sp>
    <dsp:sp modelId="{6C4630F0-5135-405B-9762-FE6567AE07D3}">
      <dsp:nvSpPr>
        <dsp:cNvPr id="0" name=""/>
        <dsp:cNvSpPr/>
      </dsp:nvSpPr>
      <dsp:spPr>
        <a:xfrm>
          <a:off x="8432061" y="867647"/>
          <a:ext cx="2464316" cy="2613593"/>
        </a:xfrm>
        <a:prstGeom prst="rect">
          <a:avLst/>
        </a:prstGeom>
        <a:solidFill>
          <a:schemeClr val="accent2">
            <a:tint val="40000"/>
            <a:alpha val="90000"/>
            <a:hueOff val="-1757410"/>
            <a:satOff val="-6624"/>
            <a:lumOff val="722"/>
            <a:alphaOff val="0"/>
          </a:schemeClr>
        </a:solidFill>
        <a:ln w="15875" cap="flat" cmpd="sng" algn="ctr">
          <a:solidFill>
            <a:schemeClr val="accent2">
              <a:tint val="40000"/>
              <a:alpha val="90000"/>
              <a:hueOff val="-1757410"/>
              <a:satOff val="-6624"/>
              <a:lumOff val="72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US" sz="2000" kern="1200"/>
            <a:t>Group or project records </a:t>
          </a:r>
        </a:p>
        <a:p>
          <a:pPr marL="228600" lvl="1" indent="-228600" algn="l" defTabSz="889000">
            <a:lnSpc>
              <a:spcPct val="90000"/>
            </a:lnSpc>
            <a:spcBef>
              <a:spcPct val="0"/>
            </a:spcBef>
            <a:spcAft>
              <a:spcPct val="15000"/>
            </a:spcAft>
            <a:buChar char="•"/>
          </a:pPr>
          <a:r>
            <a:rPr lang="en-US" sz="2000" kern="1200"/>
            <a:t>Team channel Meeting recordings</a:t>
          </a:r>
        </a:p>
      </dsp:txBody>
      <dsp:txXfrm>
        <a:off x="8432061" y="867647"/>
        <a:ext cx="2464316" cy="261359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62F30-113F-4C1D-83B8-CBB79414D8BE}">
      <dsp:nvSpPr>
        <dsp:cNvPr id="0" name=""/>
        <dsp:cNvSpPr/>
      </dsp:nvSpPr>
      <dsp:spPr>
        <a:xfrm>
          <a:off x="53" y="232862"/>
          <a:ext cx="5106412" cy="806400"/>
        </a:xfrm>
        <a:prstGeom prst="rect">
          <a:avLst/>
        </a:prstGeom>
        <a:solidFill>
          <a:srgbClr val="5B9BD5"/>
        </a:solidFill>
        <a:ln w="15875" cap="flat" cmpd="sng" algn="ctr">
          <a:solidFill>
            <a:schemeClr val="accent3"/>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en-US" sz="2800" kern="1200"/>
            <a:t>PRO</a:t>
          </a:r>
        </a:p>
      </dsp:txBody>
      <dsp:txXfrm>
        <a:off x="53" y="232862"/>
        <a:ext cx="5106412" cy="806400"/>
      </dsp:txXfrm>
    </dsp:sp>
    <dsp:sp modelId="{BA4DD711-5F14-47F3-98FA-E6274C917860}">
      <dsp:nvSpPr>
        <dsp:cNvPr id="0" name=""/>
        <dsp:cNvSpPr/>
      </dsp:nvSpPr>
      <dsp:spPr>
        <a:xfrm>
          <a:off x="53" y="1039262"/>
          <a:ext cx="5106412" cy="2920679"/>
        </a:xfrm>
        <a:prstGeom prst="rect">
          <a:avLst/>
        </a:prstGeom>
        <a:solidFill>
          <a:srgbClr val="D6E1F1"/>
        </a:solidFill>
        <a:ln w="15875" cap="flat" cmpd="sng" algn="ctr">
          <a:solidFill>
            <a:schemeClr val="accent3">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49352" rIns="199136" bIns="224028" numCol="1" spcCol="1270" anchor="t" anchorCtr="0">
          <a:noAutofit/>
        </a:bodyPr>
        <a:lstStyle/>
        <a:p>
          <a:pPr marL="285750" lvl="1" indent="-285750" algn="l" defTabSz="1244600">
            <a:lnSpc>
              <a:spcPct val="90000"/>
            </a:lnSpc>
            <a:spcBef>
              <a:spcPct val="0"/>
            </a:spcBef>
            <a:spcAft>
              <a:spcPct val="15000"/>
            </a:spcAft>
            <a:buChar char="•"/>
          </a:pPr>
          <a:r>
            <a:rPr lang="en-US" sz="2800" kern="1200"/>
            <a:t>Better for simple large exports</a:t>
          </a:r>
        </a:p>
        <a:p>
          <a:pPr marL="285750" lvl="1" indent="-285750" algn="l" defTabSz="1244600">
            <a:lnSpc>
              <a:spcPct val="90000"/>
            </a:lnSpc>
            <a:spcBef>
              <a:spcPct val="0"/>
            </a:spcBef>
            <a:spcAft>
              <a:spcPct val="15000"/>
            </a:spcAft>
            <a:buChar char="•"/>
          </a:pPr>
          <a:r>
            <a:rPr lang="en-US" sz="2800" kern="1200" dirty="0"/>
            <a:t>Good if you don’t need refined review </a:t>
          </a:r>
        </a:p>
        <a:p>
          <a:pPr marL="285750" lvl="1" indent="-285750" algn="l" defTabSz="1244600">
            <a:lnSpc>
              <a:spcPct val="90000"/>
            </a:lnSpc>
            <a:spcBef>
              <a:spcPct val="0"/>
            </a:spcBef>
            <a:spcAft>
              <a:spcPct val="15000"/>
            </a:spcAft>
            <a:buChar char="•"/>
          </a:pPr>
          <a:r>
            <a:rPr lang="en-US" sz="2800" kern="1200" dirty="0"/>
            <a:t>Can be used with a lower  license</a:t>
          </a:r>
        </a:p>
        <a:p>
          <a:pPr marL="285750" lvl="1" indent="-285750" algn="l" defTabSz="1244600">
            <a:lnSpc>
              <a:spcPct val="90000"/>
            </a:lnSpc>
            <a:spcBef>
              <a:spcPct val="0"/>
            </a:spcBef>
            <a:spcAft>
              <a:spcPct val="15000"/>
            </a:spcAft>
            <a:buChar char="•"/>
          </a:pPr>
          <a:r>
            <a:rPr lang="en-US" sz="2800" kern="1200" dirty="0"/>
            <a:t>Can be used to place holds</a:t>
          </a:r>
        </a:p>
      </dsp:txBody>
      <dsp:txXfrm>
        <a:off x="53" y="1039262"/>
        <a:ext cx="5106412" cy="2920679"/>
      </dsp:txXfrm>
    </dsp:sp>
    <dsp:sp modelId="{8FCC5681-4721-4BFD-9326-DA5375A1DC47}">
      <dsp:nvSpPr>
        <dsp:cNvPr id="0" name=""/>
        <dsp:cNvSpPr/>
      </dsp:nvSpPr>
      <dsp:spPr>
        <a:xfrm>
          <a:off x="5821363" y="232862"/>
          <a:ext cx="5106412" cy="806400"/>
        </a:xfrm>
        <a:prstGeom prst="rect">
          <a:avLst/>
        </a:prstGeom>
        <a:solidFill>
          <a:srgbClr val="ED7D31"/>
        </a:solidFill>
        <a:ln w="15875" cap="flat" cmpd="sng" algn="ctr">
          <a:solidFill>
            <a:schemeClr val="accent2">
              <a:hueOff val="-1446200"/>
              <a:satOff val="-9924"/>
              <a:lumOff val="5098"/>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en-US" sz="2800" kern="1200"/>
            <a:t>CON</a:t>
          </a:r>
        </a:p>
      </dsp:txBody>
      <dsp:txXfrm>
        <a:off x="5821363" y="232862"/>
        <a:ext cx="5106412" cy="806400"/>
      </dsp:txXfrm>
    </dsp:sp>
    <dsp:sp modelId="{0050EADE-B0C3-434D-98ED-FCBEF7C159B6}">
      <dsp:nvSpPr>
        <dsp:cNvPr id="0" name=""/>
        <dsp:cNvSpPr/>
      </dsp:nvSpPr>
      <dsp:spPr>
        <a:xfrm>
          <a:off x="5821363" y="1039262"/>
          <a:ext cx="5106412" cy="2920679"/>
        </a:xfrm>
        <a:prstGeom prst="rect">
          <a:avLst/>
        </a:prstGeom>
        <a:solidFill>
          <a:srgbClr val="F9DBD2">
            <a:alpha val="90000"/>
          </a:srgbClr>
        </a:solidFill>
        <a:ln w="15875" cap="flat" cmpd="sng" algn="ctr">
          <a:solidFill>
            <a:schemeClr val="accent2">
              <a:tint val="40000"/>
              <a:alpha val="90000"/>
              <a:hueOff val="-1757410"/>
              <a:satOff val="-6624"/>
              <a:lumOff val="72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49352" rIns="199136" bIns="224028" numCol="1" spcCol="1270" anchor="t" anchorCtr="0">
          <a:noAutofit/>
        </a:bodyPr>
        <a:lstStyle/>
        <a:p>
          <a:pPr marL="285750" lvl="1" indent="-285750" algn="l" defTabSz="1244600">
            <a:lnSpc>
              <a:spcPct val="90000"/>
            </a:lnSpc>
            <a:spcBef>
              <a:spcPct val="0"/>
            </a:spcBef>
            <a:spcAft>
              <a:spcPct val="15000"/>
            </a:spcAft>
            <a:buChar char="•"/>
          </a:pPr>
          <a:r>
            <a:rPr lang="en-US" sz="2800" kern="1200"/>
            <a:t>No case management options</a:t>
          </a:r>
        </a:p>
        <a:p>
          <a:pPr marL="285750" lvl="1" indent="-285750" algn="l" defTabSz="1244600">
            <a:lnSpc>
              <a:spcPct val="90000"/>
            </a:lnSpc>
            <a:spcBef>
              <a:spcPct val="0"/>
            </a:spcBef>
            <a:spcAft>
              <a:spcPct val="15000"/>
            </a:spcAft>
            <a:buChar char="•"/>
          </a:pPr>
          <a:r>
            <a:rPr lang="en-US" sz="2800" kern="1200"/>
            <a:t>More limitations on the number of items that can be previewed</a:t>
          </a:r>
        </a:p>
      </dsp:txBody>
      <dsp:txXfrm>
        <a:off x="5821363" y="1039262"/>
        <a:ext cx="5106412" cy="292067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0A98D5-348A-468A-AD24-DDEE1963A995}">
      <dsp:nvSpPr>
        <dsp:cNvPr id="0" name=""/>
        <dsp:cNvSpPr/>
      </dsp:nvSpPr>
      <dsp:spPr>
        <a:xfrm>
          <a:off x="53" y="99752"/>
          <a:ext cx="5106412" cy="864000"/>
        </a:xfrm>
        <a:prstGeom prst="rect">
          <a:avLst/>
        </a:prstGeom>
        <a:solidFill>
          <a:srgbClr val="5B9BD5"/>
        </a:solidFill>
        <a:ln w="15875"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121920" rIns="213360" bIns="121920" numCol="1" spcCol="1270" anchor="ctr" anchorCtr="0">
          <a:noAutofit/>
        </a:bodyPr>
        <a:lstStyle/>
        <a:p>
          <a:pPr marL="0" lvl="0" indent="0" algn="ctr" defTabSz="1333500">
            <a:lnSpc>
              <a:spcPct val="90000"/>
            </a:lnSpc>
            <a:spcBef>
              <a:spcPct val="0"/>
            </a:spcBef>
            <a:spcAft>
              <a:spcPct val="35000"/>
            </a:spcAft>
            <a:buNone/>
          </a:pPr>
          <a:r>
            <a:rPr lang="en-US" sz="3000" kern="1200"/>
            <a:t>PRO</a:t>
          </a:r>
        </a:p>
      </dsp:txBody>
      <dsp:txXfrm>
        <a:off x="53" y="99752"/>
        <a:ext cx="5106412" cy="864000"/>
      </dsp:txXfrm>
    </dsp:sp>
    <dsp:sp modelId="{16BC31D1-6874-474F-B4D0-7A7D73C1BB38}">
      <dsp:nvSpPr>
        <dsp:cNvPr id="0" name=""/>
        <dsp:cNvSpPr/>
      </dsp:nvSpPr>
      <dsp:spPr>
        <a:xfrm>
          <a:off x="53" y="963752"/>
          <a:ext cx="5106412" cy="3129300"/>
        </a:xfrm>
        <a:prstGeom prst="rect">
          <a:avLst/>
        </a:prstGeom>
        <a:solidFill>
          <a:srgbClr val="D6E1F1"/>
        </a:solidFill>
        <a:ln w="15875"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0020" tIns="160020" rIns="213360" bIns="240030" numCol="1" spcCol="1270" anchor="t" anchorCtr="0">
          <a:noAutofit/>
        </a:bodyPr>
        <a:lstStyle/>
        <a:p>
          <a:pPr marL="285750" lvl="1" indent="-285750" algn="l" defTabSz="1333500">
            <a:lnSpc>
              <a:spcPct val="90000"/>
            </a:lnSpc>
            <a:spcBef>
              <a:spcPct val="0"/>
            </a:spcBef>
            <a:spcAft>
              <a:spcPct val="15000"/>
            </a:spcAft>
            <a:buChar char="•"/>
          </a:pPr>
          <a:r>
            <a:rPr lang="en-US" sz="3000" kern="1200" dirty="0"/>
            <a:t>Adds review functionality </a:t>
          </a:r>
        </a:p>
        <a:p>
          <a:pPr marL="285750" lvl="1" indent="-285750" algn="l" defTabSz="1333500">
            <a:lnSpc>
              <a:spcPct val="90000"/>
            </a:lnSpc>
            <a:spcBef>
              <a:spcPct val="0"/>
            </a:spcBef>
            <a:spcAft>
              <a:spcPct val="15000"/>
            </a:spcAft>
            <a:buChar char="•"/>
          </a:pPr>
          <a:r>
            <a:rPr lang="en-US" sz="3000" kern="1200" dirty="0"/>
            <a:t>Conversation reconstruction (Teams chat)</a:t>
          </a:r>
        </a:p>
        <a:p>
          <a:pPr marL="285750" lvl="1" indent="-285750" algn="l" defTabSz="1333500">
            <a:lnSpc>
              <a:spcPct val="90000"/>
            </a:lnSpc>
            <a:spcBef>
              <a:spcPct val="0"/>
            </a:spcBef>
            <a:spcAft>
              <a:spcPct val="15000"/>
            </a:spcAft>
            <a:buChar char="•"/>
          </a:pPr>
          <a:r>
            <a:rPr lang="en-US" sz="3000" kern="1200"/>
            <a:t>Adds export options (native &amp; load file)</a:t>
          </a:r>
        </a:p>
        <a:p>
          <a:pPr marL="285750" lvl="1" indent="-285750" algn="l" defTabSz="1333500">
            <a:lnSpc>
              <a:spcPct val="90000"/>
            </a:lnSpc>
            <a:spcBef>
              <a:spcPct val="0"/>
            </a:spcBef>
            <a:spcAft>
              <a:spcPct val="15000"/>
            </a:spcAft>
            <a:buChar char="•"/>
          </a:pPr>
          <a:r>
            <a:rPr lang="en-US" sz="3000" kern="1200" dirty="0"/>
            <a:t>Adds Hold notifications</a:t>
          </a:r>
        </a:p>
      </dsp:txBody>
      <dsp:txXfrm>
        <a:off x="53" y="963752"/>
        <a:ext cx="5106412" cy="3129300"/>
      </dsp:txXfrm>
    </dsp:sp>
    <dsp:sp modelId="{9132CD0F-EFEA-4C4F-96F8-71F664CE4D4C}">
      <dsp:nvSpPr>
        <dsp:cNvPr id="0" name=""/>
        <dsp:cNvSpPr/>
      </dsp:nvSpPr>
      <dsp:spPr>
        <a:xfrm>
          <a:off x="5821363" y="99752"/>
          <a:ext cx="5106412" cy="864000"/>
        </a:xfrm>
        <a:prstGeom prst="rect">
          <a:avLst/>
        </a:prstGeom>
        <a:solidFill>
          <a:srgbClr val="ED7D31"/>
        </a:solidFill>
        <a:ln w="15875" cap="flat" cmpd="sng" algn="ctr">
          <a:solidFill>
            <a:schemeClr val="accent5">
              <a:hueOff val="787450"/>
              <a:satOff val="42288"/>
              <a:lumOff val="-15294"/>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121920" rIns="213360" bIns="121920" numCol="1" spcCol="1270" anchor="ctr" anchorCtr="0">
          <a:noAutofit/>
        </a:bodyPr>
        <a:lstStyle/>
        <a:p>
          <a:pPr marL="0" lvl="0" indent="0" algn="ctr" defTabSz="1333500">
            <a:lnSpc>
              <a:spcPct val="90000"/>
            </a:lnSpc>
            <a:spcBef>
              <a:spcPct val="0"/>
            </a:spcBef>
            <a:spcAft>
              <a:spcPct val="35000"/>
            </a:spcAft>
            <a:buNone/>
          </a:pPr>
          <a:r>
            <a:rPr lang="en-US" sz="3000" kern="1200"/>
            <a:t>CON</a:t>
          </a:r>
        </a:p>
      </dsp:txBody>
      <dsp:txXfrm>
        <a:off x="5821363" y="99752"/>
        <a:ext cx="5106412" cy="864000"/>
      </dsp:txXfrm>
    </dsp:sp>
    <dsp:sp modelId="{D469A99F-6DBF-4600-9219-D3C98578C644}">
      <dsp:nvSpPr>
        <dsp:cNvPr id="0" name=""/>
        <dsp:cNvSpPr/>
      </dsp:nvSpPr>
      <dsp:spPr>
        <a:xfrm>
          <a:off x="5821363" y="963752"/>
          <a:ext cx="5106412" cy="3129300"/>
        </a:xfrm>
        <a:prstGeom prst="rect">
          <a:avLst/>
        </a:prstGeom>
        <a:solidFill>
          <a:srgbClr val="F9DBD2">
            <a:alpha val="90000"/>
          </a:srgbClr>
        </a:solidFill>
        <a:ln w="15875" cap="flat" cmpd="sng" algn="ctr">
          <a:solidFill>
            <a:schemeClr val="accent5">
              <a:tint val="40000"/>
              <a:alpha val="90000"/>
              <a:hueOff val="1337237"/>
              <a:satOff val="22070"/>
              <a:lumOff val="-142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0020" tIns="160020" rIns="213360" bIns="240030" numCol="1" spcCol="1270" anchor="t" anchorCtr="0">
          <a:noAutofit/>
        </a:bodyPr>
        <a:lstStyle/>
        <a:p>
          <a:pPr marL="285750" lvl="1" indent="-285750" algn="l" defTabSz="1333500">
            <a:lnSpc>
              <a:spcPct val="90000"/>
            </a:lnSpc>
            <a:spcBef>
              <a:spcPct val="0"/>
            </a:spcBef>
            <a:spcAft>
              <a:spcPct val="15000"/>
            </a:spcAft>
            <a:buChar char="•"/>
          </a:pPr>
          <a:r>
            <a:rPr lang="en-US" sz="3000" kern="1200"/>
            <a:t>More complicated than Core</a:t>
          </a:r>
        </a:p>
        <a:p>
          <a:pPr marL="285750" lvl="1" indent="-285750" algn="l" defTabSz="1333500">
            <a:lnSpc>
              <a:spcPct val="90000"/>
            </a:lnSpc>
            <a:spcBef>
              <a:spcPct val="0"/>
            </a:spcBef>
            <a:spcAft>
              <a:spcPct val="15000"/>
            </a:spcAft>
            <a:buChar char="•"/>
          </a:pPr>
          <a:r>
            <a:rPr lang="en-US" sz="3000" kern="1200"/>
            <a:t>Requires a higher license</a:t>
          </a:r>
        </a:p>
        <a:p>
          <a:pPr marL="285750" lvl="1" indent="-285750" algn="l" defTabSz="1333500">
            <a:lnSpc>
              <a:spcPct val="90000"/>
            </a:lnSpc>
            <a:spcBef>
              <a:spcPct val="0"/>
            </a:spcBef>
            <a:spcAft>
              <a:spcPct val="15000"/>
            </a:spcAft>
            <a:buChar char="•"/>
          </a:pPr>
          <a:r>
            <a:rPr lang="en-US" sz="3000" kern="1200"/>
            <a:t>More frequent updates</a:t>
          </a:r>
        </a:p>
      </dsp:txBody>
      <dsp:txXfrm>
        <a:off x="5821363" y="963752"/>
        <a:ext cx="5106412" cy="3129300"/>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0-14T15:31:53.885"/>
    </inkml:context>
    <inkml:brush xml:id="br0">
      <inkml:brushProperty name="width" value="0.05" units="cm"/>
      <inkml:brushProperty name="height" value="0.05" units="cm"/>
      <inkml:brushProperty name="ignorePressure" value="1"/>
    </inkml:brush>
  </inkml:definitions>
  <inkml:trace contextRef="#ctx0" brushRef="#br0">1 0,'0'0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0-14T15:31:56.635"/>
    </inkml:context>
    <inkml:brush xml:id="br0">
      <inkml:brushProperty name="width" value="0.05" units="cm"/>
      <inkml:brushProperty name="height" value="0.05" units="cm"/>
      <inkml:brushProperty name="ignorePressure" value="1"/>
    </inkml:brush>
  </inkml:definitions>
  <inkml:trace contextRef="#ctx0" brushRef="#br0">0 1,'0'0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0-14T15:31:57.182"/>
    </inkml:context>
    <inkml:brush xml:id="br0">
      <inkml:brushProperty name="width" value="0.05" units="cm"/>
      <inkml:brushProperty name="height" value="0.05" units="cm"/>
      <inkml:brushProperty name="ignorePressure" value="1"/>
    </inkml:brush>
  </inkml:definitions>
  <inkml:trace contextRef="#ctx0" brushRef="#br0">1 0,'0'0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0-14T15:32:00.448"/>
    </inkml:context>
    <inkml:brush xml:id="br0">
      <inkml:brushProperty name="width" value="0.05" units="cm"/>
      <inkml:brushProperty name="height" value="0.05" units="cm"/>
      <inkml:brushProperty name="ignorePressure" value="1"/>
    </inkml:brush>
  </inkml:definitions>
  <inkml:trace contextRef="#ctx0" brushRef="#br0">1 1,'0'0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96D25E6-AD2C-4D05-B930-7351A8D31082}" type="datetimeFigureOut">
              <a:rPr lang="en-US" smtClean="0"/>
              <a:t>10/15/2021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76C2D87-83B3-4CE4-AD39-CFB7F3B42BE3}" type="slidenum">
              <a:rPr lang="en-US" smtClean="0"/>
              <a:t>‹#›</a:t>
            </a:fld>
            <a:endParaRPr lang="en-US"/>
          </a:p>
        </p:txBody>
      </p:sp>
    </p:spTree>
    <p:extLst>
      <p:ext uri="{BB962C8B-B14F-4D97-AF65-F5344CB8AC3E}">
        <p14:creationId xmlns:p14="http://schemas.microsoft.com/office/powerpoint/2010/main" val="27288318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data-recovery-solutions.com/outlook-pst-file-converter.php" TargetMode="External"/><Relationship Id="rId7" Type="http://schemas.openxmlformats.org/officeDocument/2006/relationships/hyperlink" Target="https://www.coolutils.com/TotalMailConverterPro" TargetMode="External"/><Relationship Id="rId2" Type="http://schemas.openxmlformats.org/officeDocument/2006/relationships/slide" Target="../slides/slide29.xml"/><Relationship Id="rId1" Type="http://schemas.openxmlformats.org/officeDocument/2006/relationships/notesMaster" Target="../notesMasters/notesMaster1.xml"/><Relationship Id="rId6" Type="http://schemas.openxmlformats.org/officeDocument/2006/relationships/hyperlink" Target="https://www.evermap.com/autoportfolio.asp" TargetMode="External"/><Relationship Id="rId5" Type="http://schemas.openxmlformats.org/officeDocument/2006/relationships/hyperlink" Target="https://www.bitrecover.com/pst-to-pdf/" TargetMode="External"/><Relationship Id="rId4" Type="http://schemas.openxmlformats.org/officeDocument/2006/relationships/hyperlink" Target="https://www.sperrysoftware.com/Email-Tools/product/save-as-pdf/"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High level overview of what electronic searching looks like in Microsoft 365.</a:t>
            </a:r>
          </a:p>
          <a:p>
            <a:endParaRPr lang="en-US" dirty="0"/>
          </a:p>
        </p:txBody>
      </p:sp>
      <p:sp>
        <p:nvSpPr>
          <p:cNvPr id="4" name="Slide Number Placeholder 3"/>
          <p:cNvSpPr>
            <a:spLocks noGrp="1"/>
          </p:cNvSpPr>
          <p:nvPr>
            <p:ph type="sldNum" sz="quarter" idx="5"/>
          </p:nvPr>
        </p:nvSpPr>
        <p:spPr/>
        <p:txBody>
          <a:bodyPr/>
          <a:lstStyle/>
          <a:p>
            <a:fld id="{476C2D87-83B3-4CE4-AD39-CFB7F3B42BE3}" type="slidenum">
              <a:rPr lang="en-US" smtClean="0"/>
              <a:t>1</a:t>
            </a:fld>
            <a:endParaRPr lang="en-US"/>
          </a:p>
        </p:txBody>
      </p:sp>
    </p:spTree>
    <p:extLst>
      <p:ext uri="{BB962C8B-B14F-4D97-AF65-F5344CB8AC3E}">
        <p14:creationId xmlns:p14="http://schemas.microsoft.com/office/powerpoint/2010/main" val="4259110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that you have a case created and the settings established</a:t>
            </a:r>
          </a:p>
          <a:p>
            <a:endParaRPr lang="en-US" dirty="0"/>
          </a:p>
          <a:p>
            <a:r>
              <a:rPr lang="en-US" dirty="0"/>
              <a:t>	- What are you looking for with your search? Set you </a:t>
            </a:r>
            <a:r>
              <a:rPr lang="en-US" b="1" u="sng" dirty="0"/>
              <a:t>Data Locations</a:t>
            </a:r>
          </a:p>
          <a:p>
            <a:r>
              <a:rPr lang="en-US" dirty="0"/>
              <a:t>		- The tool is geared toward searching by custodian (staff) or by specific location.</a:t>
            </a:r>
          </a:p>
          <a:p>
            <a:r>
              <a:rPr lang="en-US" dirty="0"/>
              <a:t>		- In line with the EDRM – AeD wants you to ID what you want to search – place your holds then run the actual search</a:t>
            </a:r>
          </a:p>
          <a:p>
            <a:r>
              <a:rPr lang="en-US" dirty="0"/>
              <a:t>			- we rarely follow the EDRM exactly at DOC</a:t>
            </a:r>
          </a:p>
          <a:p>
            <a:r>
              <a:rPr lang="en-US" dirty="0"/>
              <a:t>		- Add staff based on your organization’s AD. You will need a way to find SharePoint pages for your org</a:t>
            </a:r>
          </a:p>
          <a:p>
            <a:r>
              <a:rPr lang="en-US" dirty="0"/>
              <a:t>			- IF you have a lot of custodians to add you can use an upload template</a:t>
            </a:r>
          </a:p>
          <a:p>
            <a:r>
              <a:rPr lang="en-US" dirty="0"/>
              <a:t>	- More common for us because of the types of broad requests we get - is to run searches across entire areas (all email/OD/Teams)</a:t>
            </a:r>
          </a:p>
        </p:txBody>
      </p:sp>
      <p:sp>
        <p:nvSpPr>
          <p:cNvPr id="4" name="Slide Number Placeholder 3"/>
          <p:cNvSpPr>
            <a:spLocks noGrp="1"/>
          </p:cNvSpPr>
          <p:nvPr>
            <p:ph type="sldNum" sz="quarter" idx="5"/>
          </p:nvPr>
        </p:nvSpPr>
        <p:spPr/>
        <p:txBody>
          <a:bodyPr/>
          <a:lstStyle/>
          <a:p>
            <a:fld id="{476C2D87-83B3-4CE4-AD39-CFB7F3B42BE3}" type="slidenum">
              <a:rPr lang="en-US" smtClean="0"/>
              <a:t>10</a:t>
            </a:fld>
            <a:endParaRPr lang="en-US"/>
          </a:p>
        </p:txBody>
      </p:sp>
    </p:spTree>
    <p:extLst>
      <p:ext uri="{BB962C8B-B14F-4D97-AF65-F5344CB8AC3E}">
        <p14:creationId xmlns:p14="http://schemas.microsoft.com/office/powerpoint/2010/main" val="19819851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Both Core and Advanced allow you to place holds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Placing a hold is NOT the same as searching the items. All it is doing is preventing the records from being lost due to manual deletion or when records have met their set retention. In order to search and process what is preserved you will need to create a collection.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a:t>
            </a:r>
          </a:p>
          <a:p>
            <a:r>
              <a:rPr lang="en-US" dirty="0"/>
              <a:t>We often place our holds after running initial searches to make sure we are getting what we expect and limit the impacts of holds.</a:t>
            </a:r>
          </a:p>
          <a:p>
            <a:endParaRPr lang="en-US" dirty="0"/>
          </a:p>
          <a:p>
            <a:r>
              <a:rPr lang="en-US" dirty="0"/>
              <a:t>We have more topic based holds than user based.</a:t>
            </a:r>
          </a:p>
          <a:p>
            <a:endParaRPr lang="en-US" dirty="0"/>
          </a:p>
          <a:p>
            <a:r>
              <a:rPr lang="en-US" dirty="0"/>
              <a:t>A hold without a timeframe will continue to be applied to the areas you included. This is okay in response to litigation, but if you are placing holds for public records requests you likely only need records up to a certain date.</a:t>
            </a:r>
          </a:p>
          <a:p>
            <a:endParaRPr lang="en-US" dirty="0"/>
          </a:p>
          <a:p>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With Advanced you gain the ability to issue hold notifications to staff. This way you can communicate to all of the staff you are placing on hold at once to let them know they need to preserve their records and 	that deletion will be prevented. Your communication can include a link to acknowledge the hold, timed reminders, and </a:t>
            </a:r>
            <a:r>
              <a:rPr lang="en-US" dirty="0" err="1"/>
              <a:t>notifcaiton</a:t>
            </a:r>
            <a:r>
              <a:rPr lang="en-US" dirty="0"/>
              <a:t> when the hold is lifted</a:t>
            </a:r>
          </a:p>
          <a:p>
            <a:endParaRPr lang="en-US" dirty="0"/>
          </a:p>
        </p:txBody>
      </p:sp>
      <p:sp>
        <p:nvSpPr>
          <p:cNvPr id="4" name="Slide Number Placeholder 3"/>
          <p:cNvSpPr>
            <a:spLocks noGrp="1"/>
          </p:cNvSpPr>
          <p:nvPr>
            <p:ph type="sldNum" sz="quarter" idx="5"/>
          </p:nvPr>
        </p:nvSpPr>
        <p:spPr/>
        <p:txBody>
          <a:bodyPr/>
          <a:lstStyle/>
          <a:p>
            <a:fld id="{476C2D87-83B3-4CE4-AD39-CFB7F3B42BE3}" type="slidenum">
              <a:rPr lang="en-US" smtClean="0"/>
              <a:t>11</a:t>
            </a:fld>
            <a:endParaRPr lang="en-US"/>
          </a:p>
        </p:txBody>
      </p:sp>
    </p:spTree>
    <p:extLst>
      <p:ext uri="{BB962C8B-B14F-4D97-AF65-F5344CB8AC3E}">
        <p14:creationId xmlns:p14="http://schemas.microsoft.com/office/powerpoint/2010/main" val="31683370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When using AeD it is best to create your collection as a draft before committing it to review</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 This will avoid unnecessary errors if your search does not return any hits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 Gives you the ability to look at the search preview and statistics to see if you are getting what you expect before committing it to review </a:t>
            </a:r>
          </a:p>
          <a:p>
            <a:endParaRPr lang="en-US" dirty="0"/>
          </a:p>
        </p:txBody>
      </p:sp>
      <p:sp>
        <p:nvSpPr>
          <p:cNvPr id="4" name="Slide Number Placeholder 3"/>
          <p:cNvSpPr>
            <a:spLocks noGrp="1"/>
          </p:cNvSpPr>
          <p:nvPr>
            <p:ph type="sldNum" sz="quarter" idx="5"/>
          </p:nvPr>
        </p:nvSpPr>
        <p:spPr/>
        <p:txBody>
          <a:bodyPr/>
          <a:lstStyle/>
          <a:p>
            <a:fld id="{476C2D87-83B3-4CE4-AD39-CFB7F3B42BE3}" type="slidenum">
              <a:rPr lang="en-US" smtClean="0"/>
              <a:t>12</a:t>
            </a:fld>
            <a:endParaRPr lang="en-US"/>
          </a:p>
        </p:txBody>
      </p:sp>
    </p:spTree>
    <p:extLst>
      <p:ext uri="{BB962C8B-B14F-4D97-AF65-F5344CB8AC3E}">
        <p14:creationId xmlns:p14="http://schemas.microsoft.com/office/powerpoint/2010/main" val="20786877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With all of the connected applications for M365 there is a ton of metadata that you can use to construct your searches</a:t>
            </a:r>
          </a:p>
          <a:p>
            <a:endParaRPr lang="en-US" dirty="0"/>
          </a:p>
          <a:p>
            <a:pPr marL="171450" indent="-171450">
              <a:buFontTx/>
              <a:buChar char="-"/>
            </a:pPr>
            <a:r>
              <a:rPr lang="en-US" dirty="0"/>
              <a:t>As of last week there was 19 conditions available within the AeD user interface that I could use in a search. </a:t>
            </a:r>
          </a:p>
          <a:p>
            <a:pPr marL="628650" lvl="1" indent="-171450">
              <a:buFontTx/>
              <a:buChar char="-"/>
            </a:pPr>
            <a:r>
              <a:rPr lang="en-US" dirty="0"/>
              <a:t>There are more things you can search on, but you must know them and write them in manually – like the example above with “has attachment”</a:t>
            </a:r>
          </a:p>
        </p:txBody>
      </p:sp>
      <p:sp>
        <p:nvSpPr>
          <p:cNvPr id="4" name="Slide Number Placeholder 3"/>
          <p:cNvSpPr>
            <a:spLocks noGrp="1"/>
          </p:cNvSpPr>
          <p:nvPr>
            <p:ph type="sldNum" sz="quarter" idx="5"/>
          </p:nvPr>
        </p:nvSpPr>
        <p:spPr/>
        <p:txBody>
          <a:bodyPr/>
          <a:lstStyle/>
          <a:p>
            <a:fld id="{476C2D87-83B3-4CE4-AD39-CFB7F3B42BE3}" type="slidenum">
              <a:rPr lang="en-US" smtClean="0"/>
              <a:t>13</a:t>
            </a:fld>
            <a:endParaRPr lang="en-US"/>
          </a:p>
        </p:txBody>
      </p:sp>
    </p:spTree>
    <p:extLst>
      <p:ext uri="{BB962C8B-B14F-4D97-AF65-F5344CB8AC3E}">
        <p14:creationId xmlns:p14="http://schemas.microsoft.com/office/powerpoint/2010/main" val="8177230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Unfortunately not everything is centrally searchable using eDiscovery</a:t>
            </a:r>
          </a:p>
          <a:p>
            <a:endParaRPr lang="en-US" dirty="0"/>
          </a:p>
          <a:p>
            <a:r>
              <a:rPr lang="en-US" dirty="0"/>
              <a:t>Table is an example of things we currently have issues fully searching</a:t>
            </a:r>
          </a:p>
          <a:p>
            <a:r>
              <a:rPr lang="en-US" dirty="0"/>
              <a:t>	- This will vary depending on your tenant settings a bit</a:t>
            </a:r>
          </a:p>
          <a:p>
            <a:endParaRPr lang="en-US" dirty="0"/>
          </a:p>
          <a:p>
            <a:r>
              <a:rPr lang="en-US" dirty="0"/>
              <a:t>IF you already have an governance and IT group that reviews potential software before it is approved, that is a great place to start. – Collaboration is more important than ever!</a:t>
            </a:r>
          </a:p>
          <a:p>
            <a:r>
              <a:rPr lang="en-US" dirty="0"/>
              <a:t>	- The Records management and Disclosure groups should have a larger role in what their agencies choose to use</a:t>
            </a:r>
          </a:p>
        </p:txBody>
      </p:sp>
      <p:sp>
        <p:nvSpPr>
          <p:cNvPr id="4" name="Slide Number Placeholder 3"/>
          <p:cNvSpPr>
            <a:spLocks noGrp="1"/>
          </p:cNvSpPr>
          <p:nvPr>
            <p:ph type="sldNum" sz="quarter" idx="5"/>
          </p:nvPr>
        </p:nvSpPr>
        <p:spPr/>
        <p:txBody>
          <a:bodyPr/>
          <a:lstStyle/>
          <a:p>
            <a:fld id="{476C2D87-83B3-4CE4-AD39-CFB7F3B42BE3}" type="slidenum">
              <a:rPr lang="en-US" smtClean="0"/>
              <a:t>14</a:t>
            </a:fld>
            <a:endParaRPr lang="en-US"/>
          </a:p>
        </p:txBody>
      </p:sp>
    </p:spTree>
    <p:extLst>
      <p:ext uri="{BB962C8B-B14F-4D97-AF65-F5344CB8AC3E}">
        <p14:creationId xmlns:p14="http://schemas.microsoft.com/office/powerpoint/2010/main" val="39166922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Finally here are some general warnings and reminders</a:t>
            </a:r>
          </a:p>
          <a:p>
            <a:endParaRPr lang="en-US" dirty="0"/>
          </a:p>
        </p:txBody>
      </p:sp>
      <p:sp>
        <p:nvSpPr>
          <p:cNvPr id="4" name="Slide Number Placeholder 3"/>
          <p:cNvSpPr>
            <a:spLocks noGrp="1"/>
          </p:cNvSpPr>
          <p:nvPr>
            <p:ph type="sldNum" sz="quarter" idx="5"/>
          </p:nvPr>
        </p:nvSpPr>
        <p:spPr/>
        <p:txBody>
          <a:bodyPr/>
          <a:lstStyle/>
          <a:p>
            <a:fld id="{476C2D87-83B3-4CE4-AD39-CFB7F3B42BE3}" type="slidenum">
              <a:rPr lang="en-US" smtClean="0"/>
              <a:t>15</a:t>
            </a:fld>
            <a:endParaRPr lang="en-US"/>
          </a:p>
        </p:txBody>
      </p:sp>
    </p:spTree>
    <p:extLst>
      <p:ext uri="{BB962C8B-B14F-4D97-AF65-F5344CB8AC3E}">
        <p14:creationId xmlns:p14="http://schemas.microsoft.com/office/powerpoint/2010/main" val="25498995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PST File Converter Tool to Export PST File into 10+ Formats (data-recovery-solutions.com)</a:t>
            </a:r>
            <a:endParaRPr lang="en-US" dirty="0"/>
          </a:p>
          <a:p>
            <a:endParaRPr lang="en-US" dirty="0"/>
          </a:p>
          <a:p>
            <a:r>
              <a:rPr lang="en-US" dirty="0">
                <a:hlinkClick r:id="rId4"/>
              </a:rPr>
              <a:t>Save As PDF Add-In - Easily Convert Emails to PDF (sperrysoftware.com)</a:t>
            </a:r>
            <a:endParaRPr lang="en-US" dirty="0"/>
          </a:p>
          <a:p>
            <a:endParaRPr lang="en-US" dirty="0"/>
          </a:p>
          <a:p>
            <a:r>
              <a:rPr lang="en-US" dirty="0">
                <a:hlinkClick r:id="rId5"/>
              </a:rPr>
              <a:t>PST to PDF Converter to Export Emails from Outlook to PDF Adobe in Batch (bitrecover.com)</a:t>
            </a:r>
            <a:endParaRPr lang="en-US" dirty="0"/>
          </a:p>
          <a:p>
            <a:endParaRPr lang="en-US" dirty="0"/>
          </a:p>
          <a:p>
            <a:r>
              <a:rPr lang="en-US" dirty="0" err="1">
                <a:hlinkClick r:id="rId6"/>
              </a:rPr>
              <a:t>AutoPortfolio</a:t>
            </a:r>
            <a:r>
              <a:rPr lang="en-US" dirty="0">
                <a:hlinkClick r:id="rId6"/>
              </a:rPr>
              <a:t>™ Plug-in for Adobe® Acrobat® - convert, extract and manage PDF Portfolios (evermap.com)</a:t>
            </a:r>
            <a:endParaRPr lang="en-US" dirty="0"/>
          </a:p>
          <a:p>
            <a:endParaRPr lang="en-US" dirty="0"/>
          </a:p>
          <a:p>
            <a:r>
              <a:rPr lang="en-US" dirty="0">
                <a:hlinkClick r:id="rId7"/>
              </a:rPr>
              <a:t>Unique Total Mail Converter Pro 11.0 (coolutils.com)</a:t>
            </a: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F4D89E4-170F-4B94-83EA-F775B5325A7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415111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Opinions expressed within this presentation are not representative of all experiences. </a:t>
            </a:r>
          </a:p>
          <a:p>
            <a:endParaRPr lang="en-US" dirty="0"/>
          </a:p>
          <a:p>
            <a:r>
              <a:rPr lang="en-US" dirty="0"/>
              <a:t>We include advice based on our personal experience, current licensing level, and the settings in our shared tenant.</a:t>
            </a:r>
          </a:p>
          <a:p>
            <a:r>
              <a:rPr lang="en-US" dirty="0"/>
              <a:t>	- Different agencies may have access to a different type of tenant or be restricted to a lower licensing level</a:t>
            </a:r>
          </a:p>
          <a:p>
            <a:r>
              <a:rPr lang="en-US" dirty="0"/>
              <a:t>	- DOC and DFW are both members of the WA State Shared tenant – which includes roughly 60 government agencies</a:t>
            </a:r>
          </a:p>
          <a:p>
            <a:endParaRPr lang="en-US" dirty="0"/>
          </a:p>
        </p:txBody>
      </p:sp>
      <p:sp>
        <p:nvSpPr>
          <p:cNvPr id="4" name="Slide Number Placeholder 3"/>
          <p:cNvSpPr>
            <a:spLocks noGrp="1"/>
          </p:cNvSpPr>
          <p:nvPr>
            <p:ph type="sldNum" sz="quarter" idx="5"/>
          </p:nvPr>
        </p:nvSpPr>
        <p:spPr/>
        <p:txBody>
          <a:bodyPr/>
          <a:lstStyle/>
          <a:p>
            <a:fld id="{476C2D87-83B3-4CE4-AD39-CFB7F3B42BE3}" type="slidenum">
              <a:rPr lang="en-US" smtClean="0"/>
              <a:t>2</a:t>
            </a:fld>
            <a:endParaRPr lang="en-US"/>
          </a:p>
        </p:txBody>
      </p:sp>
    </p:spTree>
    <p:extLst>
      <p:ext uri="{BB962C8B-B14F-4D97-AF65-F5344CB8AC3E}">
        <p14:creationId xmlns:p14="http://schemas.microsoft.com/office/powerpoint/2010/main" val="4937812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Electronic Discovery or eDiscovery – process of identifying and delivering electronic information/ records that can be used as evidence in a legal case or provided in response to a records request.</a:t>
            </a:r>
          </a:p>
          <a:p>
            <a:endParaRPr lang="en-US" dirty="0"/>
          </a:p>
          <a:p>
            <a:r>
              <a:rPr lang="en-US" dirty="0"/>
              <a:t>EDRM – Start with the most records on the left, and the least amount of relevance and cull down hits as you work each case. </a:t>
            </a:r>
          </a:p>
          <a:p>
            <a:pPr marL="171450" indent="-171450">
              <a:buFontTx/>
              <a:buChar char="-"/>
            </a:pPr>
            <a:r>
              <a:rPr lang="en-US" dirty="0"/>
              <a:t>I will focus on preservation through processing </a:t>
            </a:r>
          </a:p>
          <a:p>
            <a:pPr marL="171450" indent="-171450">
              <a:buFontTx/>
              <a:buChar char="-"/>
            </a:pPr>
            <a:r>
              <a:rPr lang="en-US" dirty="0"/>
              <a:t>Kelly will touch on review, analysis and production </a:t>
            </a:r>
          </a:p>
          <a:p>
            <a:pPr marL="171450" indent="-171450">
              <a:buFontTx/>
              <a:buChar char="-"/>
            </a:pPr>
            <a:r>
              <a:rPr lang="en-US" dirty="0"/>
              <a:t>Erin will discuss steps in production and presentation</a:t>
            </a:r>
          </a:p>
        </p:txBody>
      </p:sp>
      <p:sp>
        <p:nvSpPr>
          <p:cNvPr id="4" name="Slide Number Placeholder 3"/>
          <p:cNvSpPr>
            <a:spLocks noGrp="1"/>
          </p:cNvSpPr>
          <p:nvPr>
            <p:ph type="sldNum" sz="quarter" idx="5"/>
          </p:nvPr>
        </p:nvSpPr>
        <p:spPr/>
        <p:txBody>
          <a:bodyPr/>
          <a:lstStyle/>
          <a:p>
            <a:fld id="{476C2D87-83B3-4CE4-AD39-CFB7F3B42BE3}" type="slidenum">
              <a:rPr lang="en-US" smtClean="0"/>
              <a:t>3</a:t>
            </a:fld>
            <a:endParaRPr lang="en-US"/>
          </a:p>
        </p:txBody>
      </p:sp>
    </p:spTree>
    <p:extLst>
      <p:ext uri="{BB962C8B-B14F-4D97-AF65-F5344CB8AC3E}">
        <p14:creationId xmlns:p14="http://schemas.microsoft.com/office/powerpoint/2010/main" val="21521237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A LOT of different applications connected to M365!</a:t>
            </a:r>
          </a:p>
          <a:p>
            <a:endParaRPr lang="en-US" dirty="0"/>
          </a:p>
          <a:p>
            <a:r>
              <a:rPr lang="en-US" dirty="0"/>
              <a:t>These are the big four that almost all customers will use regardless of license level. </a:t>
            </a:r>
          </a:p>
          <a:p>
            <a:endParaRPr lang="en-US" dirty="0"/>
          </a:p>
          <a:p>
            <a:r>
              <a:rPr lang="en-US" b="1" dirty="0"/>
              <a:t>EXO</a:t>
            </a:r>
            <a:r>
              <a:rPr lang="en-US" dirty="0"/>
              <a:t> – most staff just think of this as Outlook </a:t>
            </a:r>
          </a:p>
          <a:p>
            <a:endParaRPr lang="en-US" dirty="0"/>
          </a:p>
          <a:p>
            <a:r>
              <a:rPr lang="en-US" b="1" dirty="0"/>
              <a:t>Teams</a:t>
            </a:r>
          </a:p>
          <a:p>
            <a:endParaRPr lang="en-US" b="1" dirty="0"/>
          </a:p>
          <a:p>
            <a:r>
              <a:rPr lang="en-US" b="1" dirty="0"/>
              <a:t>OD – </a:t>
            </a:r>
          </a:p>
          <a:p>
            <a:endParaRPr lang="en-US" b="1" dirty="0"/>
          </a:p>
          <a:p>
            <a:r>
              <a:rPr lang="en-US" b="1" dirty="0"/>
              <a:t>SPO</a:t>
            </a:r>
          </a:p>
        </p:txBody>
      </p:sp>
      <p:sp>
        <p:nvSpPr>
          <p:cNvPr id="4" name="Slide Number Placeholder 3"/>
          <p:cNvSpPr>
            <a:spLocks noGrp="1"/>
          </p:cNvSpPr>
          <p:nvPr>
            <p:ph type="sldNum" sz="quarter" idx="5"/>
          </p:nvPr>
        </p:nvSpPr>
        <p:spPr/>
        <p:txBody>
          <a:bodyPr/>
          <a:lstStyle/>
          <a:p>
            <a:fld id="{476C2D87-83B3-4CE4-AD39-CFB7F3B42BE3}" type="slidenum">
              <a:rPr lang="en-US" smtClean="0"/>
              <a:t>4</a:t>
            </a:fld>
            <a:endParaRPr lang="en-US"/>
          </a:p>
        </p:txBody>
      </p:sp>
    </p:spTree>
    <p:extLst>
      <p:ext uri="{BB962C8B-B14F-4D97-AF65-F5344CB8AC3E}">
        <p14:creationId xmlns:p14="http://schemas.microsoft.com/office/powerpoint/2010/main" val="18123901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Three different types of searches. </a:t>
            </a:r>
          </a:p>
          <a:p>
            <a:endParaRPr lang="en-US" dirty="0"/>
          </a:p>
          <a:p>
            <a:pPr marL="171450" indent="-171450">
              <a:buFontTx/>
              <a:buChar char="-"/>
            </a:pPr>
            <a:r>
              <a:rPr lang="en-US" dirty="0"/>
              <a:t>We use AeD for most cases because it provides more features. </a:t>
            </a:r>
          </a:p>
          <a:p>
            <a:pPr marL="171450" indent="-171450">
              <a:buFontTx/>
              <a:buChar char="-"/>
            </a:pPr>
            <a:r>
              <a:rPr lang="en-US" dirty="0"/>
              <a:t>Your licensing level determines what you can do </a:t>
            </a:r>
          </a:p>
          <a:p>
            <a:pPr marL="171450" indent="-171450">
              <a:buFontTx/>
              <a:buChar char="-"/>
            </a:pPr>
            <a:r>
              <a:rPr lang="en-US" dirty="0"/>
              <a:t>We  do not use content search because the searches are visible to other agencies in our tenant – it may be a good fit for others</a:t>
            </a:r>
          </a:p>
        </p:txBody>
      </p:sp>
      <p:sp>
        <p:nvSpPr>
          <p:cNvPr id="4" name="Slide Number Placeholder 3"/>
          <p:cNvSpPr>
            <a:spLocks noGrp="1"/>
          </p:cNvSpPr>
          <p:nvPr>
            <p:ph type="sldNum" sz="quarter" idx="5"/>
          </p:nvPr>
        </p:nvSpPr>
        <p:spPr/>
        <p:txBody>
          <a:bodyPr/>
          <a:lstStyle/>
          <a:p>
            <a:fld id="{476C2D87-83B3-4CE4-AD39-CFB7F3B42BE3}" type="slidenum">
              <a:rPr lang="en-US" smtClean="0"/>
              <a:t>5</a:t>
            </a:fld>
            <a:endParaRPr lang="en-US"/>
          </a:p>
        </p:txBody>
      </p:sp>
    </p:spTree>
    <p:extLst>
      <p:ext uri="{BB962C8B-B14F-4D97-AF65-F5344CB8AC3E}">
        <p14:creationId xmlns:p14="http://schemas.microsoft.com/office/powerpoint/2010/main" val="8834863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Enabled at the E3/G3 license level</a:t>
            </a:r>
          </a:p>
          <a:p>
            <a:endParaRPr lang="en-US" dirty="0"/>
          </a:p>
          <a:p>
            <a:r>
              <a:rPr lang="en-US" dirty="0"/>
              <a:t>Core is a very effective tool that we do use from time to time.</a:t>
            </a:r>
          </a:p>
          <a:p>
            <a:r>
              <a:rPr lang="en-US" dirty="0"/>
              <a:t>	- We use Core when you are doing a simple search that does not necessarily benefit from reviewing the records or keeping the case open for an extended time</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476C2D87-83B3-4CE4-AD39-CFB7F3B42BE3}" type="slidenum">
              <a:rPr lang="en-US" smtClean="0"/>
              <a:t>6</a:t>
            </a:fld>
            <a:endParaRPr lang="en-US"/>
          </a:p>
        </p:txBody>
      </p:sp>
    </p:spTree>
    <p:extLst>
      <p:ext uri="{BB962C8B-B14F-4D97-AF65-F5344CB8AC3E}">
        <p14:creationId xmlns:p14="http://schemas.microsoft.com/office/powerpoint/2010/main" val="7183060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primarily use AeD. AeD requires an E5/G5 license or an advanced search module.</a:t>
            </a:r>
          </a:p>
          <a:p>
            <a:endParaRPr lang="en-US" dirty="0"/>
          </a:p>
          <a:p>
            <a:r>
              <a:rPr lang="en-US" dirty="0"/>
              <a:t>At DOC most of our searches are large and are organization wide. We need the ability to review records and cull down hits</a:t>
            </a:r>
          </a:p>
          <a:p>
            <a:r>
              <a:rPr lang="en-US" dirty="0"/>
              <a:t>	- Conversation reconstruction was also a big selling point for us because we were concerned about the work that would be required to piece together a Teams chat</a:t>
            </a:r>
          </a:p>
          <a:p>
            <a:endParaRPr lang="en-US" dirty="0"/>
          </a:p>
          <a:p>
            <a:r>
              <a:rPr lang="en-US" dirty="0"/>
              <a:t>We are still working on ways to use AeD for more than just eDiscovery </a:t>
            </a:r>
          </a:p>
          <a:p>
            <a:r>
              <a:rPr lang="en-US" dirty="0"/>
              <a:t>	- Litigation hold functionality</a:t>
            </a:r>
          </a:p>
          <a:p>
            <a:r>
              <a:rPr lang="en-US" dirty="0"/>
              <a:t>	- Cyber Security uses</a:t>
            </a:r>
          </a:p>
          <a:p>
            <a:r>
              <a:rPr lang="en-US" dirty="0"/>
              <a:t>	- auditing retention</a:t>
            </a:r>
          </a:p>
          <a:p>
            <a:endParaRPr lang="en-US" dirty="0"/>
          </a:p>
          <a:p>
            <a:r>
              <a:rPr lang="en-US" dirty="0"/>
              <a:t>AeD is subject to more frequent updates and changes because it is newer. It has been difficult to map old training processes onto AeD</a:t>
            </a:r>
          </a:p>
        </p:txBody>
      </p:sp>
      <p:sp>
        <p:nvSpPr>
          <p:cNvPr id="4" name="Slide Number Placeholder 3"/>
          <p:cNvSpPr>
            <a:spLocks noGrp="1"/>
          </p:cNvSpPr>
          <p:nvPr>
            <p:ph type="sldNum" sz="quarter" idx="5"/>
          </p:nvPr>
        </p:nvSpPr>
        <p:spPr/>
        <p:txBody>
          <a:bodyPr/>
          <a:lstStyle/>
          <a:p>
            <a:fld id="{476C2D87-83B3-4CE4-AD39-CFB7F3B42BE3}" type="slidenum">
              <a:rPr lang="en-US" smtClean="0"/>
              <a:t>7</a:t>
            </a:fld>
            <a:endParaRPr lang="en-US"/>
          </a:p>
        </p:txBody>
      </p:sp>
    </p:spTree>
    <p:extLst>
      <p:ext uri="{BB962C8B-B14F-4D97-AF65-F5344CB8AC3E}">
        <p14:creationId xmlns:p14="http://schemas.microsoft.com/office/powerpoint/2010/main" val="22457578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Everything starts with the compliance center </a:t>
            </a:r>
          </a:p>
          <a:p>
            <a:r>
              <a:rPr lang="en-US" dirty="0"/>
              <a:t>	- Most Admin functions for different groups in your agency start here</a:t>
            </a:r>
          </a:p>
          <a:p>
            <a:r>
              <a:rPr lang="en-US" dirty="0"/>
              <a:t>	- your permissions determine what you can see and access</a:t>
            </a:r>
          </a:p>
          <a:p>
            <a:endParaRPr lang="en-US" dirty="0"/>
          </a:p>
          <a:p>
            <a:r>
              <a:rPr lang="en-US" dirty="0"/>
              <a:t>To create a new case find the </a:t>
            </a:r>
            <a:r>
              <a:rPr lang="en-US" u="sng" dirty="0"/>
              <a:t>eDiscovery </a:t>
            </a:r>
            <a:r>
              <a:rPr lang="en-US" u="none" dirty="0"/>
              <a:t>topic on the left hand side – expand it and choose Advanced</a:t>
            </a:r>
          </a:p>
          <a:p>
            <a:r>
              <a:rPr lang="en-US" u="none" dirty="0"/>
              <a:t>	- this opens up your case overview which will show you all active cases that you have access to</a:t>
            </a:r>
          </a:p>
          <a:p>
            <a:r>
              <a:rPr lang="en-US" u="none" dirty="0"/>
              <a:t>	- Every case in your tenant needs a unique name </a:t>
            </a:r>
          </a:p>
          <a:p>
            <a:r>
              <a:rPr lang="en-US" u="none" dirty="0"/>
              <a:t>		- We use agency abbreviation and searcher initials</a:t>
            </a:r>
            <a:endParaRPr lang="en-US" dirty="0"/>
          </a:p>
        </p:txBody>
      </p:sp>
      <p:sp>
        <p:nvSpPr>
          <p:cNvPr id="4" name="Slide Number Placeholder 3"/>
          <p:cNvSpPr>
            <a:spLocks noGrp="1"/>
          </p:cNvSpPr>
          <p:nvPr>
            <p:ph type="sldNum" sz="quarter" idx="5"/>
          </p:nvPr>
        </p:nvSpPr>
        <p:spPr/>
        <p:txBody>
          <a:bodyPr/>
          <a:lstStyle/>
          <a:p>
            <a:fld id="{476C2D87-83B3-4CE4-AD39-CFB7F3B42BE3}" type="slidenum">
              <a:rPr lang="en-US" smtClean="0"/>
              <a:t>8</a:t>
            </a:fld>
            <a:endParaRPr lang="en-US"/>
          </a:p>
        </p:txBody>
      </p:sp>
    </p:spTree>
    <p:extLst>
      <p:ext uri="{BB962C8B-B14F-4D97-AF65-F5344CB8AC3E}">
        <p14:creationId xmlns:p14="http://schemas.microsoft.com/office/powerpoint/2010/main" val="12513639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Review settings: </a:t>
            </a:r>
          </a:p>
          <a:p>
            <a:r>
              <a:rPr lang="en-US" dirty="0"/>
              <a:t>	- this is where you can add the other searchers and reviewers so they can find the case.</a:t>
            </a:r>
          </a:p>
          <a:p>
            <a:r>
              <a:rPr lang="en-US" dirty="0"/>
              <a:t>	- You can edit the basic information about the case and add a more detailed description</a:t>
            </a:r>
          </a:p>
          <a:p>
            <a:r>
              <a:rPr lang="en-US" dirty="0"/>
              <a:t>Permissions </a:t>
            </a:r>
          </a:p>
          <a:p>
            <a:r>
              <a:rPr lang="en-US" dirty="0"/>
              <a:t>	- Permissions are run with Azure Role Based Access Control (RBAC) </a:t>
            </a:r>
          </a:p>
          <a:p>
            <a:r>
              <a:rPr lang="en-US" dirty="0"/>
              <a:t>		- Default you have Reviewer, Manager and Admin</a:t>
            </a:r>
          </a:p>
          <a:p>
            <a:r>
              <a:rPr lang="en-US" dirty="0"/>
              <a:t>		- You may need to create new roles if you are in a shared tenant</a:t>
            </a:r>
          </a:p>
        </p:txBody>
      </p:sp>
      <p:sp>
        <p:nvSpPr>
          <p:cNvPr id="4" name="Slide Number Placeholder 3"/>
          <p:cNvSpPr>
            <a:spLocks noGrp="1"/>
          </p:cNvSpPr>
          <p:nvPr>
            <p:ph type="sldNum" sz="quarter" idx="5"/>
          </p:nvPr>
        </p:nvSpPr>
        <p:spPr/>
        <p:txBody>
          <a:bodyPr/>
          <a:lstStyle/>
          <a:p>
            <a:fld id="{476C2D87-83B3-4CE4-AD39-CFB7F3B42BE3}" type="slidenum">
              <a:rPr lang="en-US" smtClean="0"/>
              <a:t>9</a:t>
            </a:fld>
            <a:endParaRPr lang="en-US"/>
          </a:p>
        </p:txBody>
      </p:sp>
    </p:spTree>
    <p:extLst>
      <p:ext uri="{BB962C8B-B14F-4D97-AF65-F5344CB8AC3E}">
        <p14:creationId xmlns:p14="http://schemas.microsoft.com/office/powerpoint/2010/main" val="17846523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C5F6F55-0485-445B-A647-F52E7EE6559E}" type="datetimeFigureOut">
              <a:rPr lang="en-US" smtClean="0"/>
              <a:t>10/15/2021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783695-36A7-4BAF-A8B8-810B83C84138}"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234569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C5F6F55-0485-445B-A647-F52E7EE6559E}" type="datetimeFigureOut">
              <a:rPr lang="en-US" smtClean="0"/>
              <a:t>10/15/2021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783695-36A7-4BAF-A8B8-810B83C84138}" type="slidenum">
              <a:rPr lang="en-US" smtClean="0"/>
              <a:t>‹#›</a:t>
            </a:fld>
            <a:endParaRPr lang="en-US"/>
          </a:p>
        </p:txBody>
      </p:sp>
    </p:spTree>
    <p:extLst>
      <p:ext uri="{BB962C8B-B14F-4D97-AF65-F5344CB8AC3E}">
        <p14:creationId xmlns:p14="http://schemas.microsoft.com/office/powerpoint/2010/main" val="37004831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C5F6F55-0485-445B-A647-F52E7EE6559E}" type="datetimeFigureOut">
              <a:rPr lang="en-US" smtClean="0"/>
              <a:t>10/15/2021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783695-36A7-4BAF-A8B8-810B83C84138}" type="slidenum">
              <a:rPr lang="en-US" smtClean="0"/>
              <a:t>‹#›</a:t>
            </a:fld>
            <a:endParaRPr lang="en-US"/>
          </a:p>
        </p:txBody>
      </p:sp>
    </p:spTree>
    <p:extLst>
      <p:ext uri="{BB962C8B-B14F-4D97-AF65-F5344CB8AC3E}">
        <p14:creationId xmlns:p14="http://schemas.microsoft.com/office/powerpoint/2010/main" val="38625452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C5F6F55-0485-445B-A647-F52E7EE6559E}" type="datetimeFigureOut">
              <a:rPr lang="en-US" smtClean="0"/>
              <a:t>10/15/2021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783695-36A7-4BAF-A8B8-810B83C84138}" type="slidenum">
              <a:rPr lang="en-US" smtClean="0"/>
              <a:t>‹#›</a:t>
            </a:fld>
            <a:endParaRPr lang="en-US"/>
          </a:p>
        </p:txBody>
      </p:sp>
    </p:spTree>
    <p:extLst>
      <p:ext uri="{BB962C8B-B14F-4D97-AF65-F5344CB8AC3E}">
        <p14:creationId xmlns:p14="http://schemas.microsoft.com/office/powerpoint/2010/main" val="22902703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C5F6F55-0485-445B-A647-F52E7EE6559E}" type="datetimeFigureOut">
              <a:rPr lang="en-US" smtClean="0"/>
              <a:t>10/15/2021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783695-36A7-4BAF-A8B8-810B83C84138}"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127165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C5F6F55-0485-445B-A647-F52E7EE6559E}" type="datetimeFigureOut">
              <a:rPr lang="en-US" smtClean="0"/>
              <a:t>10/15/2021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783695-36A7-4BAF-A8B8-810B83C84138}" type="slidenum">
              <a:rPr lang="en-US" smtClean="0"/>
              <a:t>‹#›</a:t>
            </a:fld>
            <a:endParaRPr lang="en-US"/>
          </a:p>
        </p:txBody>
      </p:sp>
    </p:spTree>
    <p:extLst>
      <p:ext uri="{BB962C8B-B14F-4D97-AF65-F5344CB8AC3E}">
        <p14:creationId xmlns:p14="http://schemas.microsoft.com/office/powerpoint/2010/main" val="835332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C5F6F55-0485-445B-A647-F52E7EE6559E}" type="datetimeFigureOut">
              <a:rPr lang="en-US" smtClean="0"/>
              <a:t>10/15/2021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3783695-36A7-4BAF-A8B8-810B83C84138}" type="slidenum">
              <a:rPr lang="en-US" smtClean="0"/>
              <a:t>‹#›</a:t>
            </a:fld>
            <a:endParaRPr lang="en-US"/>
          </a:p>
        </p:txBody>
      </p:sp>
    </p:spTree>
    <p:extLst>
      <p:ext uri="{BB962C8B-B14F-4D97-AF65-F5344CB8AC3E}">
        <p14:creationId xmlns:p14="http://schemas.microsoft.com/office/powerpoint/2010/main" val="39042438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C5F6F55-0485-445B-A647-F52E7EE6559E}" type="datetimeFigureOut">
              <a:rPr lang="en-US" smtClean="0"/>
              <a:t>10/15/2021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3783695-36A7-4BAF-A8B8-810B83C84138}" type="slidenum">
              <a:rPr lang="en-US" smtClean="0"/>
              <a:t>‹#›</a:t>
            </a:fld>
            <a:endParaRPr lang="en-US"/>
          </a:p>
        </p:txBody>
      </p:sp>
    </p:spTree>
    <p:extLst>
      <p:ext uri="{BB962C8B-B14F-4D97-AF65-F5344CB8AC3E}">
        <p14:creationId xmlns:p14="http://schemas.microsoft.com/office/powerpoint/2010/main" val="22817311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9C5F6F55-0485-445B-A647-F52E7EE6559E}" type="datetimeFigureOut">
              <a:rPr lang="en-US" smtClean="0"/>
              <a:t>10/15/2021</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C3783695-36A7-4BAF-A8B8-810B83C84138}" type="slidenum">
              <a:rPr lang="en-US" smtClean="0"/>
              <a:t>‹#›</a:t>
            </a:fld>
            <a:endParaRPr lang="en-US"/>
          </a:p>
        </p:txBody>
      </p:sp>
    </p:spTree>
    <p:extLst>
      <p:ext uri="{BB962C8B-B14F-4D97-AF65-F5344CB8AC3E}">
        <p14:creationId xmlns:p14="http://schemas.microsoft.com/office/powerpoint/2010/main" val="953165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9C5F6F55-0485-445B-A647-F52E7EE6559E}" type="datetimeFigureOut">
              <a:rPr lang="en-US" smtClean="0"/>
              <a:t>10/15/2021</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C3783695-36A7-4BAF-A8B8-810B83C84138}" type="slidenum">
              <a:rPr lang="en-US" smtClean="0"/>
              <a:t>‹#›</a:t>
            </a:fld>
            <a:endParaRPr lang="en-US"/>
          </a:p>
        </p:txBody>
      </p:sp>
    </p:spTree>
    <p:extLst>
      <p:ext uri="{BB962C8B-B14F-4D97-AF65-F5344CB8AC3E}">
        <p14:creationId xmlns:p14="http://schemas.microsoft.com/office/powerpoint/2010/main" val="1105982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C5F6F55-0485-445B-A647-F52E7EE6559E}" type="datetimeFigureOut">
              <a:rPr lang="en-US" smtClean="0"/>
              <a:t>10/15/2021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783695-36A7-4BAF-A8B8-810B83C84138}" type="slidenum">
              <a:rPr lang="en-US" smtClean="0"/>
              <a:t>‹#›</a:t>
            </a:fld>
            <a:endParaRPr lang="en-US"/>
          </a:p>
        </p:txBody>
      </p:sp>
    </p:spTree>
    <p:extLst>
      <p:ext uri="{BB962C8B-B14F-4D97-AF65-F5344CB8AC3E}">
        <p14:creationId xmlns:p14="http://schemas.microsoft.com/office/powerpoint/2010/main" val="35650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9C5F6F55-0485-445B-A647-F52E7EE6559E}" type="datetimeFigureOut">
              <a:rPr lang="en-US" smtClean="0"/>
              <a:t>10/15/2021</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C3783695-36A7-4BAF-A8B8-810B83C84138}"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5876242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hyperlink" Target="https://docs.microsoft.com/en-us/microsoft-365/compliance/keyword-queries-and-search-conditions?view=o365-worldwide#search-operators" TargetMode="External"/><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6.sv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34.png"/><Relationship Id="rId7" Type="http://schemas.openxmlformats.org/officeDocument/2006/relationships/image" Target="../media/image36.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35.png"/><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customXml" Target="../ink/ink1.xml"/><Relationship Id="rId3" Type="http://schemas.openxmlformats.org/officeDocument/2006/relationships/diagramData" Target="../diagrams/data2.xml"/><Relationship Id="rId7" Type="http://schemas.microsoft.com/office/2007/relationships/diagramDrawing" Target="../diagrams/drawing2.xml"/><Relationship Id="rId12" Type="http://schemas.openxmlformats.org/officeDocument/2006/relationships/customXml" Target="../ink/ink4.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2.xml"/><Relationship Id="rId11" Type="http://schemas.openxmlformats.org/officeDocument/2006/relationships/customXml" Target="../ink/ink3.xml"/><Relationship Id="rId5" Type="http://schemas.openxmlformats.org/officeDocument/2006/relationships/diagramQuickStyle" Target="../diagrams/quickStyle2.xml"/><Relationship Id="rId10" Type="http://schemas.openxmlformats.org/officeDocument/2006/relationships/customXml" Target="../ink/ink2.xml"/><Relationship Id="rId4" Type="http://schemas.openxmlformats.org/officeDocument/2006/relationships/diagramLayout" Target="../diagrams/layout2.xml"/><Relationship Id="rId9"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6.xml"/><Relationship Id="rId5" Type="http://schemas.openxmlformats.org/officeDocument/2006/relationships/image" Target="../media/image6.png"/><Relationship Id="rId4" Type="http://schemas.openxmlformats.org/officeDocument/2006/relationships/hyperlink" Target="https://compliance.microsoft.com/homepage"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docs.microsoft.com/en-us/microsoft-365/compliance/assign-ediscovery-permissions?view=o365-worldwide#rbac-roles-related-to-ediscovery" TargetMode="External"/><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75DAAD-755E-410C-9480-CAEC74707411}"/>
              </a:ext>
            </a:extLst>
          </p:cNvPr>
          <p:cNvSpPr>
            <a:spLocks noGrp="1"/>
          </p:cNvSpPr>
          <p:nvPr>
            <p:ph type="ctrTitle"/>
          </p:nvPr>
        </p:nvSpPr>
        <p:spPr/>
        <p:txBody>
          <a:bodyPr/>
          <a:lstStyle/>
          <a:p>
            <a:r>
              <a:rPr lang="en-US" dirty="0"/>
              <a:t>Searching in M365</a:t>
            </a:r>
          </a:p>
        </p:txBody>
      </p:sp>
    </p:spTree>
    <p:extLst>
      <p:ext uri="{BB962C8B-B14F-4D97-AF65-F5344CB8AC3E}">
        <p14:creationId xmlns:p14="http://schemas.microsoft.com/office/powerpoint/2010/main" val="31478709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E9AC80-4A32-4150-B660-E83244387853}"/>
              </a:ext>
            </a:extLst>
          </p:cNvPr>
          <p:cNvSpPr>
            <a:spLocks noGrp="1"/>
          </p:cNvSpPr>
          <p:nvPr>
            <p:ph type="title"/>
          </p:nvPr>
        </p:nvSpPr>
        <p:spPr>
          <a:xfrm>
            <a:off x="1097280" y="286604"/>
            <a:ext cx="10058400" cy="936306"/>
          </a:xfrm>
        </p:spPr>
        <p:txBody>
          <a:bodyPr/>
          <a:lstStyle/>
          <a:p>
            <a:r>
              <a:rPr lang="en-US" dirty="0"/>
              <a:t>What are you looking for?</a:t>
            </a:r>
          </a:p>
        </p:txBody>
      </p:sp>
      <p:sp>
        <p:nvSpPr>
          <p:cNvPr id="3" name="Content Placeholder 2">
            <a:extLst>
              <a:ext uri="{FF2B5EF4-FFF2-40B4-BE49-F238E27FC236}">
                <a16:creationId xmlns:a16="http://schemas.microsoft.com/office/drawing/2014/main" id="{9E00FAF1-CB57-4267-AA3C-0CF6EC53DD07}"/>
              </a:ext>
            </a:extLst>
          </p:cNvPr>
          <p:cNvSpPr>
            <a:spLocks noGrp="1"/>
          </p:cNvSpPr>
          <p:nvPr>
            <p:ph idx="1"/>
          </p:nvPr>
        </p:nvSpPr>
        <p:spPr>
          <a:xfrm>
            <a:off x="1097280" y="1845734"/>
            <a:ext cx="5608320" cy="4023360"/>
          </a:xfrm>
        </p:spPr>
        <p:txBody>
          <a:bodyPr/>
          <a:lstStyle/>
          <a:p>
            <a:r>
              <a:rPr lang="en-US" dirty="0"/>
              <a:t>Can your search be narrowed?</a:t>
            </a:r>
          </a:p>
          <a:p>
            <a:r>
              <a:rPr lang="en-US" sz="1800" dirty="0"/>
              <a:t>You can search by specific locations or by custodian (staff)</a:t>
            </a:r>
          </a:p>
          <a:p>
            <a:pPr lvl="1">
              <a:buFont typeface="Arial" panose="020B0604020202020204" pitchFamily="34" charset="0"/>
              <a:buChar char="•"/>
            </a:pPr>
            <a:r>
              <a:rPr lang="en-US" dirty="0"/>
              <a:t>Find staff based on active directory </a:t>
            </a:r>
          </a:p>
          <a:p>
            <a:pPr lvl="1">
              <a:buFont typeface="Arial" panose="020B0604020202020204" pitchFamily="34" charset="0"/>
              <a:buChar char="•"/>
            </a:pPr>
            <a:r>
              <a:rPr lang="en-US" dirty="0"/>
              <a:t>Search mailboxes, OneDrives, 365 Groups</a:t>
            </a:r>
          </a:p>
          <a:p>
            <a:pPr lvl="1">
              <a:buFont typeface="Arial" panose="020B0604020202020204" pitchFamily="34" charset="0"/>
              <a:buChar char="•"/>
            </a:pPr>
            <a:r>
              <a:rPr lang="en-US" dirty="0"/>
              <a:t>You will need another tool for gathering SharePoint URLs</a:t>
            </a:r>
          </a:p>
          <a:p>
            <a:pPr lvl="1">
              <a:buFont typeface="Arial" panose="020B0604020202020204" pitchFamily="34" charset="0"/>
              <a:buChar char="•"/>
            </a:pPr>
            <a:r>
              <a:rPr lang="en-US" dirty="0">
                <a:solidFill>
                  <a:schemeClr val="tx1"/>
                </a:solidFill>
              </a:rPr>
              <a:t>You can import custodians in bulk using a template</a:t>
            </a:r>
          </a:p>
          <a:p>
            <a:r>
              <a:rPr lang="en-US" dirty="0"/>
              <a:t>Search terms anywhere</a:t>
            </a:r>
          </a:p>
          <a:p>
            <a:pPr lvl="1">
              <a:buFont typeface="Arial" panose="020B0604020202020204" pitchFamily="34" charset="0"/>
              <a:buChar char="•"/>
            </a:pPr>
            <a:r>
              <a:rPr lang="en-US" dirty="0"/>
              <a:t>Most of our searches at DOC involve agency wide search terms without custodians</a:t>
            </a:r>
          </a:p>
          <a:p>
            <a:endParaRPr lang="en-US" dirty="0"/>
          </a:p>
        </p:txBody>
      </p:sp>
      <p:pic>
        <p:nvPicPr>
          <p:cNvPr id="5" name="Picture 4">
            <a:extLst>
              <a:ext uri="{FF2B5EF4-FFF2-40B4-BE49-F238E27FC236}">
                <a16:creationId xmlns:a16="http://schemas.microsoft.com/office/drawing/2014/main" id="{967E2A28-3E2E-4E9D-8558-ACB65C309A87}"/>
              </a:ext>
            </a:extLst>
          </p:cNvPr>
          <p:cNvPicPr>
            <a:picLocks noChangeAspect="1"/>
          </p:cNvPicPr>
          <p:nvPr/>
        </p:nvPicPr>
        <p:blipFill>
          <a:blip r:embed="rId3"/>
          <a:stretch>
            <a:fillRect/>
          </a:stretch>
        </p:blipFill>
        <p:spPr>
          <a:xfrm>
            <a:off x="6794249" y="1994324"/>
            <a:ext cx="4361431" cy="3400535"/>
          </a:xfrm>
          <a:prstGeom prst="rect">
            <a:avLst/>
          </a:prstGeom>
          <a:ln>
            <a:solidFill>
              <a:schemeClr val="accent3"/>
            </a:solidFill>
          </a:ln>
        </p:spPr>
      </p:pic>
    </p:spTree>
    <p:extLst>
      <p:ext uri="{BB962C8B-B14F-4D97-AF65-F5344CB8AC3E}">
        <p14:creationId xmlns:p14="http://schemas.microsoft.com/office/powerpoint/2010/main" val="11526778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0DF9FB-9309-4862-91E2-AEC3B22A0933}"/>
              </a:ext>
            </a:extLst>
          </p:cNvPr>
          <p:cNvSpPr>
            <a:spLocks noGrp="1"/>
          </p:cNvSpPr>
          <p:nvPr>
            <p:ph type="title"/>
          </p:nvPr>
        </p:nvSpPr>
        <p:spPr>
          <a:xfrm>
            <a:off x="1097280" y="286603"/>
            <a:ext cx="10058400" cy="1161197"/>
          </a:xfrm>
        </p:spPr>
        <p:txBody>
          <a:bodyPr/>
          <a:lstStyle/>
          <a:p>
            <a:r>
              <a:rPr lang="en-US" dirty="0"/>
              <a:t>To hold or not to hold?</a:t>
            </a:r>
          </a:p>
        </p:txBody>
      </p:sp>
      <p:sp>
        <p:nvSpPr>
          <p:cNvPr id="3" name="Content Placeholder 2">
            <a:extLst>
              <a:ext uri="{FF2B5EF4-FFF2-40B4-BE49-F238E27FC236}">
                <a16:creationId xmlns:a16="http://schemas.microsoft.com/office/drawing/2014/main" id="{E39A86BC-4BB9-40B2-9B3B-F6E1A4BE26C3}"/>
              </a:ext>
            </a:extLst>
          </p:cNvPr>
          <p:cNvSpPr>
            <a:spLocks noGrp="1"/>
          </p:cNvSpPr>
          <p:nvPr>
            <p:ph idx="1"/>
          </p:nvPr>
        </p:nvSpPr>
        <p:spPr>
          <a:xfrm>
            <a:off x="1097280" y="1845733"/>
            <a:ext cx="6565053" cy="4140729"/>
          </a:xfrm>
        </p:spPr>
        <p:txBody>
          <a:bodyPr>
            <a:normAutofit lnSpcReduction="10000"/>
          </a:bodyPr>
          <a:lstStyle/>
          <a:p>
            <a:pPr marL="0" indent="0">
              <a:buNone/>
            </a:pPr>
            <a:r>
              <a:rPr lang="en-US" dirty="0"/>
              <a:t>If you identified custodians for your case you can place them on hold</a:t>
            </a:r>
          </a:p>
          <a:p>
            <a:pPr marL="578358" lvl="1" indent="-285750"/>
            <a:r>
              <a:rPr lang="en-US" dirty="0"/>
              <a:t>Custodial holds affect email and OneDrive locations</a:t>
            </a:r>
          </a:p>
          <a:p>
            <a:pPr marL="578358" lvl="1" indent="-285750"/>
            <a:r>
              <a:rPr lang="en-US" dirty="0"/>
              <a:t>You can choose which custodians to place on hold</a:t>
            </a:r>
          </a:p>
          <a:p>
            <a:pPr marL="0" indent="0">
              <a:buNone/>
            </a:pPr>
            <a:r>
              <a:rPr lang="en-US" dirty="0"/>
              <a:t>No custodians? You can use the Hold tab to place specific mailboxes and sites on hold</a:t>
            </a:r>
          </a:p>
          <a:p>
            <a:pPr marL="578358" lvl="1" indent="-285750"/>
            <a:r>
              <a:rPr lang="en-US" dirty="0"/>
              <a:t>You can lookup staff from AD</a:t>
            </a:r>
          </a:p>
          <a:p>
            <a:pPr marL="578358" lvl="1" indent="-285750"/>
            <a:r>
              <a:rPr lang="en-US" dirty="0"/>
              <a:t>You will need the actual site URL to place a site hold</a:t>
            </a:r>
          </a:p>
          <a:p>
            <a:pPr marL="0" indent="0">
              <a:buNone/>
            </a:pPr>
            <a:r>
              <a:rPr lang="en-US" dirty="0"/>
              <a:t>You can use the Hold tab to place specific terms on hold</a:t>
            </a:r>
          </a:p>
          <a:p>
            <a:pPr marL="578358" lvl="1" indent="-285750"/>
            <a:r>
              <a:rPr lang="en-US" dirty="0"/>
              <a:t>Topic based vs user based</a:t>
            </a:r>
          </a:p>
          <a:p>
            <a:pPr marL="578358" lvl="1" indent="-285750"/>
            <a:r>
              <a:rPr lang="en-US" dirty="0"/>
              <a:t>Using keywords will place those terms on hold in the locations selected. </a:t>
            </a:r>
          </a:p>
          <a:p>
            <a:pPr marL="578358" lvl="1" indent="-285750"/>
            <a:r>
              <a:rPr lang="en-US" dirty="0"/>
              <a:t>Use a timeframe or the hold will continue to run on new records</a:t>
            </a:r>
          </a:p>
        </p:txBody>
      </p:sp>
      <p:pic>
        <p:nvPicPr>
          <p:cNvPr id="5" name="Picture 4">
            <a:extLst>
              <a:ext uri="{FF2B5EF4-FFF2-40B4-BE49-F238E27FC236}">
                <a16:creationId xmlns:a16="http://schemas.microsoft.com/office/drawing/2014/main" id="{EB80B31A-E8FD-4FAC-8773-C92E989440A4}"/>
              </a:ext>
            </a:extLst>
          </p:cNvPr>
          <p:cNvPicPr>
            <a:picLocks noChangeAspect="1"/>
          </p:cNvPicPr>
          <p:nvPr/>
        </p:nvPicPr>
        <p:blipFill>
          <a:blip r:embed="rId3"/>
          <a:stretch>
            <a:fillRect/>
          </a:stretch>
        </p:blipFill>
        <p:spPr>
          <a:xfrm>
            <a:off x="7969545" y="2130592"/>
            <a:ext cx="3375953" cy="1044030"/>
          </a:xfrm>
          <a:prstGeom prst="rect">
            <a:avLst/>
          </a:prstGeom>
          <a:ln>
            <a:solidFill>
              <a:schemeClr val="accent3"/>
            </a:solidFill>
          </a:ln>
        </p:spPr>
      </p:pic>
      <p:pic>
        <p:nvPicPr>
          <p:cNvPr id="7" name="Picture 6">
            <a:extLst>
              <a:ext uri="{FF2B5EF4-FFF2-40B4-BE49-F238E27FC236}">
                <a16:creationId xmlns:a16="http://schemas.microsoft.com/office/drawing/2014/main" id="{D84F06E4-2654-44D4-AB3D-6A79B071B2BD}"/>
              </a:ext>
            </a:extLst>
          </p:cNvPr>
          <p:cNvPicPr>
            <a:picLocks noChangeAspect="1"/>
          </p:cNvPicPr>
          <p:nvPr/>
        </p:nvPicPr>
        <p:blipFill rotWithShape="1">
          <a:blip r:embed="rId4"/>
          <a:srcRect r="37218"/>
          <a:stretch/>
        </p:blipFill>
        <p:spPr>
          <a:xfrm>
            <a:off x="7772399" y="3708022"/>
            <a:ext cx="4321189" cy="1747519"/>
          </a:xfrm>
          <a:prstGeom prst="rect">
            <a:avLst/>
          </a:prstGeom>
          <a:ln>
            <a:solidFill>
              <a:schemeClr val="accent3"/>
            </a:solidFill>
          </a:ln>
        </p:spPr>
      </p:pic>
    </p:spTree>
    <p:extLst>
      <p:ext uri="{BB962C8B-B14F-4D97-AF65-F5344CB8AC3E}">
        <p14:creationId xmlns:p14="http://schemas.microsoft.com/office/powerpoint/2010/main" val="9815119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99852EC-4BEF-4A04-8B90-BC0C49EE3338}"/>
              </a:ext>
            </a:extLst>
          </p:cNvPr>
          <p:cNvSpPr>
            <a:spLocks noGrp="1"/>
          </p:cNvSpPr>
          <p:nvPr>
            <p:ph type="title" idx="4294967295"/>
          </p:nvPr>
        </p:nvSpPr>
        <p:spPr>
          <a:xfrm>
            <a:off x="634603" y="427822"/>
            <a:ext cx="10058400" cy="820737"/>
          </a:xfrm>
        </p:spPr>
        <p:txBody>
          <a:bodyPr/>
          <a:lstStyle/>
          <a:p>
            <a:r>
              <a:rPr lang="en-US" dirty="0"/>
              <a:t>Collections: Keyword searching</a:t>
            </a:r>
          </a:p>
        </p:txBody>
      </p:sp>
      <p:sp>
        <p:nvSpPr>
          <p:cNvPr id="5" name="Content Placeholder 4">
            <a:extLst>
              <a:ext uri="{FF2B5EF4-FFF2-40B4-BE49-F238E27FC236}">
                <a16:creationId xmlns:a16="http://schemas.microsoft.com/office/drawing/2014/main" id="{9E751E50-C510-48B2-A395-A0393AF3B7AC}"/>
              </a:ext>
            </a:extLst>
          </p:cNvPr>
          <p:cNvSpPr>
            <a:spLocks noGrp="1"/>
          </p:cNvSpPr>
          <p:nvPr>
            <p:ph idx="4294967295"/>
          </p:nvPr>
        </p:nvSpPr>
        <p:spPr>
          <a:xfrm>
            <a:off x="1000400" y="1356536"/>
            <a:ext cx="9132888" cy="4629150"/>
          </a:xfrm>
        </p:spPr>
        <p:txBody>
          <a:bodyPr>
            <a:normAutofit fontScale="92500" lnSpcReduction="20000"/>
          </a:bodyPr>
          <a:lstStyle/>
          <a:p>
            <a:r>
              <a:rPr lang="en-US" dirty="0"/>
              <a:t>In Core you run searches, in Advanced you run collections</a:t>
            </a:r>
          </a:p>
          <a:p>
            <a:r>
              <a:rPr lang="en-US" dirty="0"/>
              <a:t>If you added custodians to your case you can quickly pick from their locations in a new collection</a:t>
            </a:r>
          </a:p>
          <a:p>
            <a:pPr lvl="1"/>
            <a:r>
              <a:rPr lang="en-US" dirty="0"/>
              <a:t>In Core you can only search by location, not by custodian </a:t>
            </a:r>
          </a:p>
          <a:p>
            <a:pPr lvl="1"/>
            <a:endParaRPr lang="en-US" dirty="0"/>
          </a:p>
          <a:p>
            <a:pPr marL="201168" lvl="1" indent="0">
              <a:buNone/>
            </a:pPr>
            <a:r>
              <a:rPr lang="en-US" dirty="0"/>
              <a:t>There are a LOT of different ways to setup your searches</a:t>
            </a:r>
          </a:p>
          <a:p>
            <a:pPr lvl="1"/>
            <a:r>
              <a:rPr lang="en-US" dirty="0"/>
              <a:t>below examples are searching for the same thing in different ways</a:t>
            </a:r>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r>
              <a:rPr lang="en-US" dirty="0"/>
              <a:t>Keyword queries article is your friend! </a:t>
            </a:r>
            <a:r>
              <a:rPr lang="en-US" sz="2000" dirty="0">
                <a:hlinkClick r:id="rId3"/>
              </a:rPr>
              <a:t>https://docs.microsoft.com/en-us/microsoft-365/compliance/keyword-queries-and-search-conditions?view=o365-worldwide</a:t>
            </a:r>
            <a:endParaRPr lang="en-US" dirty="0"/>
          </a:p>
        </p:txBody>
      </p:sp>
      <p:pic>
        <p:nvPicPr>
          <p:cNvPr id="3" name="Picture 2">
            <a:extLst>
              <a:ext uri="{FF2B5EF4-FFF2-40B4-BE49-F238E27FC236}">
                <a16:creationId xmlns:a16="http://schemas.microsoft.com/office/drawing/2014/main" id="{3A6EDD96-C76C-4EA1-A198-F456007B72EE}"/>
              </a:ext>
            </a:extLst>
          </p:cNvPr>
          <p:cNvPicPr>
            <a:picLocks noChangeAspect="1"/>
          </p:cNvPicPr>
          <p:nvPr/>
        </p:nvPicPr>
        <p:blipFill>
          <a:blip r:embed="rId4"/>
          <a:stretch>
            <a:fillRect/>
          </a:stretch>
        </p:blipFill>
        <p:spPr>
          <a:xfrm>
            <a:off x="858759" y="3573229"/>
            <a:ext cx="3276006" cy="1420234"/>
          </a:xfrm>
          <a:prstGeom prst="rect">
            <a:avLst/>
          </a:prstGeom>
          <a:ln>
            <a:solidFill>
              <a:schemeClr val="accent3"/>
            </a:solidFill>
          </a:ln>
        </p:spPr>
      </p:pic>
      <p:pic>
        <p:nvPicPr>
          <p:cNvPr id="7" name="Picture 6">
            <a:extLst>
              <a:ext uri="{FF2B5EF4-FFF2-40B4-BE49-F238E27FC236}">
                <a16:creationId xmlns:a16="http://schemas.microsoft.com/office/drawing/2014/main" id="{B41F73CE-BC8E-43E8-B40C-94F56BEA10E9}"/>
              </a:ext>
            </a:extLst>
          </p:cNvPr>
          <p:cNvPicPr>
            <a:picLocks noChangeAspect="1"/>
          </p:cNvPicPr>
          <p:nvPr/>
        </p:nvPicPr>
        <p:blipFill>
          <a:blip r:embed="rId5"/>
          <a:stretch>
            <a:fillRect/>
          </a:stretch>
        </p:blipFill>
        <p:spPr>
          <a:xfrm>
            <a:off x="4598823" y="3392324"/>
            <a:ext cx="2129959" cy="1855394"/>
          </a:xfrm>
          <a:prstGeom prst="rect">
            <a:avLst/>
          </a:prstGeom>
          <a:ln>
            <a:solidFill>
              <a:schemeClr val="accent3"/>
            </a:solidFill>
          </a:ln>
        </p:spPr>
      </p:pic>
      <p:pic>
        <p:nvPicPr>
          <p:cNvPr id="9" name="Picture 8">
            <a:extLst>
              <a:ext uri="{FF2B5EF4-FFF2-40B4-BE49-F238E27FC236}">
                <a16:creationId xmlns:a16="http://schemas.microsoft.com/office/drawing/2014/main" id="{91D21417-9365-4707-8096-9BA5064BCE5A}"/>
              </a:ext>
            </a:extLst>
          </p:cNvPr>
          <p:cNvPicPr>
            <a:picLocks noChangeAspect="1"/>
          </p:cNvPicPr>
          <p:nvPr/>
        </p:nvPicPr>
        <p:blipFill>
          <a:blip r:embed="rId6"/>
          <a:stretch>
            <a:fillRect/>
          </a:stretch>
        </p:blipFill>
        <p:spPr>
          <a:xfrm>
            <a:off x="7058679" y="3646579"/>
            <a:ext cx="3074609" cy="1346883"/>
          </a:xfrm>
          <a:prstGeom prst="rect">
            <a:avLst/>
          </a:prstGeom>
          <a:ln>
            <a:solidFill>
              <a:schemeClr val="accent3"/>
            </a:solidFill>
          </a:ln>
        </p:spPr>
      </p:pic>
    </p:spTree>
    <p:extLst>
      <p:ext uri="{BB962C8B-B14F-4D97-AF65-F5344CB8AC3E}">
        <p14:creationId xmlns:p14="http://schemas.microsoft.com/office/powerpoint/2010/main" val="8661981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7D379150-F6B4-45C8-BE10-6B278AD400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FFCF544-A370-4A5D-A95F-CA6E0E7191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5" name="Straight Connector 14">
            <a:extLst>
              <a:ext uri="{FF2B5EF4-FFF2-40B4-BE49-F238E27FC236}">
                <a16:creationId xmlns:a16="http://schemas.microsoft.com/office/drawing/2014/main" id="{6EEB3B97-A638-498B-8083-54191CE71E0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7" name="Rectangle 16">
            <a:extLst>
              <a:ext uri="{FF2B5EF4-FFF2-40B4-BE49-F238E27FC236}">
                <a16:creationId xmlns:a16="http://schemas.microsoft.com/office/drawing/2014/main" id="{284B70D5-875B-433D-BDBD-1522A85D6C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CE2A5C4-531E-4D52-9681-BEFB8EB1AE15}"/>
              </a:ext>
            </a:extLst>
          </p:cNvPr>
          <p:cNvSpPr>
            <a:spLocks noGrp="1"/>
          </p:cNvSpPr>
          <p:nvPr>
            <p:ph type="title" idx="4294967295"/>
          </p:nvPr>
        </p:nvSpPr>
        <p:spPr>
          <a:xfrm>
            <a:off x="7859485" y="634946"/>
            <a:ext cx="3690257" cy="1450757"/>
          </a:xfrm>
        </p:spPr>
        <p:txBody>
          <a:bodyPr vert="horz" lIns="91440" tIns="45720" rIns="91440" bIns="45720" rtlCol="0" anchor="b">
            <a:normAutofit/>
          </a:bodyPr>
          <a:lstStyle/>
          <a:p>
            <a:r>
              <a:rPr lang="en-US" dirty="0"/>
              <a:t>Search conditions</a:t>
            </a:r>
          </a:p>
        </p:txBody>
      </p:sp>
      <p:cxnSp>
        <p:nvCxnSpPr>
          <p:cNvPr id="19" name="Straight Connector 18">
            <a:extLst>
              <a:ext uri="{FF2B5EF4-FFF2-40B4-BE49-F238E27FC236}">
                <a16:creationId xmlns:a16="http://schemas.microsoft.com/office/drawing/2014/main" id="{C947DF4A-614C-4B4C-8B80-E5B9D8E8CFE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92143" y="2085703"/>
            <a:ext cx="356616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DE514271-9C20-47FF-9B3A-BC0E8C0CC154}"/>
              </a:ext>
            </a:extLst>
          </p:cNvPr>
          <p:cNvSpPr>
            <a:spLocks noGrp="1"/>
          </p:cNvSpPr>
          <p:nvPr>
            <p:ph idx="4294967295"/>
          </p:nvPr>
        </p:nvSpPr>
        <p:spPr>
          <a:xfrm>
            <a:off x="7680960" y="2198914"/>
            <a:ext cx="4217669" cy="3670180"/>
          </a:xfrm>
        </p:spPr>
        <p:txBody>
          <a:bodyPr vert="horz" lIns="0" tIns="45720" rIns="0" bIns="45720" rtlCol="0">
            <a:normAutofit/>
          </a:bodyPr>
          <a:lstStyle/>
          <a:p>
            <a:r>
              <a:rPr lang="en-US" dirty="0"/>
              <a:t>There are 19 different search conditions available in the system. </a:t>
            </a:r>
          </a:p>
          <a:p>
            <a:pPr lvl="1"/>
            <a:r>
              <a:rPr lang="en-US" dirty="0"/>
              <a:t>There are more attributes you can search by, but they must be typed in as separate keywords</a:t>
            </a:r>
          </a:p>
          <a:p>
            <a:pPr lvl="1"/>
            <a:r>
              <a:rPr lang="en-US" dirty="0"/>
              <a:t>More information about the conditions for different types of records can be found in in MS help documentation: </a:t>
            </a:r>
          </a:p>
        </p:txBody>
      </p:sp>
      <p:sp>
        <p:nvSpPr>
          <p:cNvPr id="21" name="Rectangle 20">
            <a:extLst>
              <a:ext uri="{FF2B5EF4-FFF2-40B4-BE49-F238E27FC236}">
                <a16:creationId xmlns:a16="http://schemas.microsoft.com/office/drawing/2014/main" id="{1E299956-A9E7-4FC1-A0B1-D590CA9730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22">
            <a:extLst>
              <a:ext uri="{FF2B5EF4-FFF2-40B4-BE49-F238E27FC236}">
                <a16:creationId xmlns:a16="http://schemas.microsoft.com/office/drawing/2014/main" id="{17FC539C-B783-4B03-9F9E-D13430F3F6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6" name="Table 6">
            <a:extLst>
              <a:ext uri="{FF2B5EF4-FFF2-40B4-BE49-F238E27FC236}">
                <a16:creationId xmlns:a16="http://schemas.microsoft.com/office/drawing/2014/main" id="{91E9FF8D-5D5B-4298-B6DF-458668195EEF}"/>
              </a:ext>
            </a:extLst>
          </p:cNvPr>
          <p:cNvGraphicFramePr>
            <a:graphicFrameLocks noGrp="1"/>
          </p:cNvGraphicFramePr>
          <p:nvPr>
            <p:extLst>
              <p:ext uri="{D42A27DB-BD31-4B8C-83A1-F6EECF244321}">
                <p14:modId xmlns:p14="http://schemas.microsoft.com/office/powerpoint/2010/main" val="4063508104"/>
              </p:ext>
            </p:extLst>
          </p:nvPr>
        </p:nvGraphicFramePr>
        <p:xfrm>
          <a:off x="633999" y="1861777"/>
          <a:ext cx="6909803" cy="2871016"/>
        </p:xfrm>
        <a:graphic>
          <a:graphicData uri="http://schemas.openxmlformats.org/drawingml/2006/table">
            <a:tbl>
              <a:tblPr firstRow="1" bandRow="1">
                <a:tableStyleId>{8A107856-5554-42FB-B03E-39F5DBC370BA}</a:tableStyleId>
              </a:tblPr>
              <a:tblGrid>
                <a:gridCol w="1449748">
                  <a:extLst>
                    <a:ext uri="{9D8B030D-6E8A-4147-A177-3AD203B41FA5}">
                      <a16:colId xmlns:a16="http://schemas.microsoft.com/office/drawing/2014/main" val="259580586"/>
                    </a:ext>
                  </a:extLst>
                </a:gridCol>
                <a:gridCol w="2005153">
                  <a:extLst>
                    <a:ext uri="{9D8B030D-6E8A-4147-A177-3AD203B41FA5}">
                      <a16:colId xmlns:a16="http://schemas.microsoft.com/office/drawing/2014/main" val="661799974"/>
                    </a:ext>
                  </a:extLst>
                </a:gridCol>
                <a:gridCol w="1691848">
                  <a:extLst>
                    <a:ext uri="{9D8B030D-6E8A-4147-A177-3AD203B41FA5}">
                      <a16:colId xmlns:a16="http://schemas.microsoft.com/office/drawing/2014/main" val="2900974050"/>
                    </a:ext>
                  </a:extLst>
                </a:gridCol>
                <a:gridCol w="1763054">
                  <a:extLst>
                    <a:ext uri="{9D8B030D-6E8A-4147-A177-3AD203B41FA5}">
                      <a16:colId xmlns:a16="http://schemas.microsoft.com/office/drawing/2014/main" val="3184586046"/>
                    </a:ext>
                  </a:extLst>
                </a:gridCol>
              </a:tblGrid>
              <a:tr h="758768">
                <a:tc>
                  <a:txBody>
                    <a:bodyPr/>
                    <a:lstStyle/>
                    <a:p>
                      <a:pPr marL="0" algn="l" defTabSz="914400" rtl="0" eaLnBrk="1" latinLnBrk="0" hangingPunct="1"/>
                      <a:r>
                        <a:rPr lang="en-US" sz="2000" b="0" kern="1200">
                          <a:solidFill>
                            <a:schemeClr val="dk1"/>
                          </a:solidFill>
                        </a:rPr>
                        <a:t>Date</a:t>
                      </a:r>
                      <a:endParaRPr lang="en-US" sz="2000" b="0" kern="1200">
                        <a:solidFill>
                          <a:schemeClr val="dk1"/>
                        </a:solidFill>
                        <a:latin typeface="+mn-lt"/>
                        <a:ea typeface="+mn-ea"/>
                        <a:cs typeface="+mn-cs"/>
                      </a:endParaRPr>
                    </a:p>
                  </a:txBody>
                  <a:tcPr marL="102536" marR="102536" marT="51268" marB="51268"/>
                </a:tc>
                <a:tc>
                  <a:txBody>
                    <a:bodyPr/>
                    <a:lstStyle/>
                    <a:p>
                      <a:pPr marL="0" algn="l" defTabSz="914400" rtl="0" eaLnBrk="1" latinLnBrk="0" hangingPunct="1"/>
                      <a:r>
                        <a:rPr lang="en-US" sz="2000" b="0" kern="1200">
                          <a:solidFill>
                            <a:schemeClr val="dk1"/>
                          </a:solidFill>
                        </a:rPr>
                        <a:t>Sender/Author</a:t>
                      </a:r>
                      <a:endParaRPr lang="en-US" sz="2000" b="0" kern="1200">
                        <a:solidFill>
                          <a:schemeClr val="dk1"/>
                        </a:solidFill>
                        <a:latin typeface="+mn-lt"/>
                        <a:ea typeface="+mn-ea"/>
                        <a:cs typeface="+mn-cs"/>
                      </a:endParaRPr>
                    </a:p>
                  </a:txBody>
                  <a:tcPr marL="102536" marR="102536" marT="51268" marB="51268"/>
                </a:tc>
                <a:tc>
                  <a:txBody>
                    <a:bodyPr/>
                    <a:lstStyle/>
                    <a:p>
                      <a:pPr marL="0" algn="l" defTabSz="914400" rtl="0" eaLnBrk="1" latinLnBrk="0" hangingPunct="1"/>
                      <a:r>
                        <a:rPr lang="en-US" sz="2000" b="0" kern="1200">
                          <a:solidFill>
                            <a:schemeClr val="dk1"/>
                          </a:solidFill>
                        </a:rPr>
                        <a:t>Size (in bytes)</a:t>
                      </a:r>
                      <a:endParaRPr lang="en-US" sz="2000" b="0" kern="1200">
                        <a:solidFill>
                          <a:schemeClr val="dk1"/>
                        </a:solidFill>
                        <a:latin typeface="+mn-lt"/>
                        <a:ea typeface="+mn-ea"/>
                        <a:cs typeface="+mn-cs"/>
                      </a:endParaRPr>
                    </a:p>
                  </a:txBody>
                  <a:tcPr marL="102536" marR="102536" marT="51268" marB="51268"/>
                </a:tc>
                <a:tc>
                  <a:txBody>
                    <a:bodyPr/>
                    <a:lstStyle/>
                    <a:p>
                      <a:r>
                        <a:rPr lang="en-US" sz="2000" b="0">
                          <a:solidFill>
                            <a:schemeClr val="tx1"/>
                          </a:solidFill>
                        </a:rPr>
                        <a:t>Subject/Title</a:t>
                      </a:r>
                    </a:p>
                  </a:txBody>
                  <a:tcPr marL="102536" marR="102536" marT="51268" marB="51268"/>
                </a:tc>
                <a:extLst>
                  <a:ext uri="{0D108BD9-81ED-4DB2-BD59-A6C34878D82A}">
                    <a16:rowId xmlns:a16="http://schemas.microsoft.com/office/drawing/2014/main" val="3195621087"/>
                  </a:ext>
                </a:extLst>
              </a:tr>
              <a:tr h="758768">
                <a:tc>
                  <a:txBody>
                    <a:bodyPr/>
                    <a:lstStyle/>
                    <a:p>
                      <a:r>
                        <a:rPr lang="en-US" sz="2000"/>
                        <a:t>Retention label</a:t>
                      </a:r>
                    </a:p>
                  </a:txBody>
                  <a:tcPr marL="102536" marR="102536" marT="51268" marB="51268"/>
                </a:tc>
                <a:tc>
                  <a:txBody>
                    <a:bodyPr/>
                    <a:lstStyle/>
                    <a:p>
                      <a:r>
                        <a:rPr lang="en-US" sz="2000"/>
                        <a:t>Message Kind</a:t>
                      </a:r>
                    </a:p>
                  </a:txBody>
                  <a:tcPr marL="102536" marR="102536" marT="51268" marB="51268"/>
                </a:tc>
                <a:tc>
                  <a:txBody>
                    <a:bodyPr/>
                    <a:lstStyle/>
                    <a:p>
                      <a:r>
                        <a:rPr lang="en-US" sz="2000"/>
                        <a:t>Participants</a:t>
                      </a:r>
                    </a:p>
                  </a:txBody>
                  <a:tcPr marL="102536" marR="102536" marT="51268" marB="51268"/>
                </a:tc>
                <a:tc>
                  <a:txBody>
                    <a:bodyPr/>
                    <a:lstStyle/>
                    <a:p>
                      <a:r>
                        <a:rPr lang="en-US" sz="2000"/>
                        <a:t>Type</a:t>
                      </a:r>
                    </a:p>
                  </a:txBody>
                  <a:tcPr marL="102536" marR="102536" marT="51268" marB="51268"/>
                </a:tc>
                <a:extLst>
                  <a:ext uri="{0D108BD9-81ED-4DB2-BD59-A6C34878D82A}">
                    <a16:rowId xmlns:a16="http://schemas.microsoft.com/office/drawing/2014/main" val="1717696297"/>
                  </a:ext>
                </a:extLst>
              </a:tr>
              <a:tr h="451160">
                <a:tc>
                  <a:txBody>
                    <a:bodyPr/>
                    <a:lstStyle/>
                    <a:p>
                      <a:pPr marL="0" algn="l" defTabSz="914400" rtl="0" eaLnBrk="1" latinLnBrk="0" hangingPunct="1"/>
                      <a:r>
                        <a:rPr lang="en-US" sz="2000" kern="1200">
                          <a:solidFill>
                            <a:schemeClr val="dk1"/>
                          </a:solidFill>
                        </a:rPr>
                        <a:t>Received</a:t>
                      </a:r>
                      <a:endParaRPr lang="en-US" sz="2000" kern="1200">
                        <a:solidFill>
                          <a:schemeClr val="dk1"/>
                        </a:solidFill>
                        <a:latin typeface="+mn-lt"/>
                        <a:ea typeface="+mn-ea"/>
                        <a:cs typeface="+mn-cs"/>
                      </a:endParaRPr>
                    </a:p>
                  </a:txBody>
                  <a:tcPr marL="102536" marR="102536" marT="51268" marB="51268"/>
                </a:tc>
                <a:tc>
                  <a:txBody>
                    <a:bodyPr/>
                    <a:lstStyle/>
                    <a:p>
                      <a:pPr marL="0" algn="l" defTabSz="914400" rtl="0" eaLnBrk="1" latinLnBrk="0" hangingPunct="1"/>
                      <a:r>
                        <a:rPr lang="en-US" sz="2000" kern="1200">
                          <a:solidFill>
                            <a:schemeClr val="dk1"/>
                          </a:solidFill>
                        </a:rPr>
                        <a:t>Recipients</a:t>
                      </a:r>
                      <a:endParaRPr lang="en-US" sz="2000" kern="1200">
                        <a:solidFill>
                          <a:schemeClr val="dk1"/>
                        </a:solidFill>
                        <a:latin typeface="+mn-lt"/>
                        <a:ea typeface="+mn-ea"/>
                        <a:cs typeface="+mn-cs"/>
                      </a:endParaRPr>
                    </a:p>
                  </a:txBody>
                  <a:tcPr marL="102536" marR="102536" marT="51268" marB="51268"/>
                </a:tc>
                <a:tc>
                  <a:txBody>
                    <a:bodyPr/>
                    <a:lstStyle/>
                    <a:p>
                      <a:pPr marL="0" algn="l" defTabSz="914400" rtl="0" eaLnBrk="1" latinLnBrk="0" hangingPunct="1"/>
                      <a:r>
                        <a:rPr lang="en-US" sz="2000" kern="1200">
                          <a:solidFill>
                            <a:schemeClr val="dk1"/>
                          </a:solidFill>
                        </a:rPr>
                        <a:t>Sender</a:t>
                      </a:r>
                      <a:endParaRPr lang="en-US" sz="2000" kern="1200">
                        <a:solidFill>
                          <a:schemeClr val="dk1"/>
                        </a:solidFill>
                        <a:latin typeface="+mn-lt"/>
                        <a:ea typeface="+mn-ea"/>
                        <a:cs typeface="+mn-cs"/>
                      </a:endParaRPr>
                    </a:p>
                  </a:txBody>
                  <a:tcPr marL="102536" marR="102536" marT="51268" marB="51268"/>
                </a:tc>
                <a:tc>
                  <a:txBody>
                    <a:bodyPr/>
                    <a:lstStyle/>
                    <a:p>
                      <a:pPr marL="0" algn="l" defTabSz="914400" rtl="0" eaLnBrk="1" latinLnBrk="0" hangingPunct="1"/>
                      <a:r>
                        <a:rPr lang="en-US" sz="2000" kern="1200" dirty="0">
                          <a:solidFill>
                            <a:schemeClr val="dk1"/>
                          </a:solidFill>
                        </a:rPr>
                        <a:t>Sent</a:t>
                      </a:r>
                      <a:endParaRPr lang="en-US" sz="2000" kern="1200" dirty="0">
                        <a:solidFill>
                          <a:schemeClr val="dk1"/>
                        </a:solidFill>
                        <a:latin typeface="+mn-lt"/>
                        <a:ea typeface="+mn-ea"/>
                        <a:cs typeface="+mn-cs"/>
                      </a:endParaRPr>
                    </a:p>
                  </a:txBody>
                  <a:tcPr marL="102536" marR="102536" marT="51268" marB="51268"/>
                </a:tc>
                <a:extLst>
                  <a:ext uri="{0D108BD9-81ED-4DB2-BD59-A6C34878D82A}">
                    <a16:rowId xmlns:a16="http://schemas.microsoft.com/office/drawing/2014/main" val="3003656657"/>
                  </a:ext>
                </a:extLst>
              </a:tr>
              <a:tr h="451160">
                <a:tc>
                  <a:txBody>
                    <a:bodyPr/>
                    <a:lstStyle/>
                    <a:p>
                      <a:r>
                        <a:rPr lang="en-US" sz="2000"/>
                        <a:t>Subject</a:t>
                      </a:r>
                    </a:p>
                  </a:txBody>
                  <a:tcPr marL="102536" marR="102536" marT="51268" marB="51268"/>
                </a:tc>
                <a:tc>
                  <a:txBody>
                    <a:bodyPr/>
                    <a:lstStyle/>
                    <a:p>
                      <a:r>
                        <a:rPr lang="en-US" sz="2000"/>
                        <a:t>To</a:t>
                      </a:r>
                    </a:p>
                  </a:txBody>
                  <a:tcPr marL="102536" marR="102536" marT="51268" marB="51268"/>
                </a:tc>
                <a:tc>
                  <a:txBody>
                    <a:bodyPr/>
                    <a:lstStyle/>
                    <a:p>
                      <a:r>
                        <a:rPr lang="en-US" sz="2000"/>
                        <a:t>Author</a:t>
                      </a:r>
                    </a:p>
                  </a:txBody>
                  <a:tcPr marL="102536" marR="102536" marT="51268" marB="51268"/>
                </a:tc>
                <a:tc>
                  <a:txBody>
                    <a:bodyPr/>
                    <a:lstStyle/>
                    <a:p>
                      <a:r>
                        <a:rPr lang="en-US" sz="2000"/>
                        <a:t>Title</a:t>
                      </a:r>
                    </a:p>
                  </a:txBody>
                  <a:tcPr marL="102536" marR="102536" marT="51268" marB="51268"/>
                </a:tc>
                <a:extLst>
                  <a:ext uri="{0D108BD9-81ED-4DB2-BD59-A6C34878D82A}">
                    <a16:rowId xmlns:a16="http://schemas.microsoft.com/office/drawing/2014/main" val="2526174185"/>
                  </a:ext>
                </a:extLst>
              </a:tr>
              <a:tr h="451160">
                <a:tc>
                  <a:txBody>
                    <a:bodyPr/>
                    <a:lstStyle/>
                    <a:p>
                      <a:r>
                        <a:rPr lang="en-US" sz="2000"/>
                        <a:t>Created</a:t>
                      </a:r>
                    </a:p>
                  </a:txBody>
                  <a:tcPr marL="102536" marR="102536" marT="51268" marB="51268"/>
                </a:tc>
                <a:tc>
                  <a:txBody>
                    <a:bodyPr/>
                    <a:lstStyle/>
                    <a:p>
                      <a:r>
                        <a:rPr lang="en-US" sz="2000" dirty="0"/>
                        <a:t>Last Modified</a:t>
                      </a:r>
                    </a:p>
                  </a:txBody>
                  <a:tcPr marL="102536" marR="102536" marT="51268" marB="51268"/>
                </a:tc>
                <a:tc>
                  <a:txBody>
                    <a:bodyPr/>
                    <a:lstStyle/>
                    <a:p>
                      <a:r>
                        <a:rPr lang="en-US" sz="2000"/>
                        <a:t>File Type</a:t>
                      </a:r>
                    </a:p>
                  </a:txBody>
                  <a:tcPr marL="102536" marR="102536" marT="51268" marB="51268"/>
                </a:tc>
                <a:tc>
                  <a:txBody>
                    <a:bodyPr/>
                    <a:lstStyle/>
                    <a:p>
                      <a:endParaRPr lang="en-US" sz="2000" dirty="0"/>
                    </a:p>
                  </a:txBody>
                  <a:tcPr marL="102536" marR="102536" marT="51268" marB="51268"/>
                </a:tc>
                <a:extLst>
                  <a:ext uri="{0D108BD9-81ED-4DB2-BD59-A6C34878D82A}">
                    <a16:rowId xmlns:a16="http://schemas.microsoft.com/office/drawing/2014/main" val="2467732185"/>
                  </a:ext>
                </a:extLst>
              </a:tr>
            </a:tbl>
          </a:graphicData>
        </a:graphic>
      </p:graphicFrame>
      <p:pic>
        <p:nvPicPr>
          <p:cNvPr id="9" name="Picture 8">
            <a:extLst>
              <a:ext uri="{FF2B5EF4-FFF2-40B4-BE49-F238E27FC236}">
                <a16:creationId xmlns:a16="http://schemas.microsoft.com/office/drawing/2014/main" id="{CE870BD2-D61B-4F5E-8316-26EDB3A6CB55}"/>
              </a:ext>
            </a:extLst>
          </p:cNvPr>
          <p:cNvPicPr>
            <a:picLocks noChangeAspect="1"/>
          </p:cNvPicPr>
          <p:nvPr/>
        </p:nvPicPr>
        <p:blipFill>
          <a:blip r:embed="rId3"/>
          <a:stretch>
            <a:fillRect/>
          </a:stretch>
        </p:blipFill>
        <p:spPr>
          <a:xfrm>
            <a:off x="7720039" y="4977127"/>
            <a:ext cx="4139509" cy="747045"/>
          </a:xfrm>
          <a:prstGeom prst="rect">
            <a:avLst/>
          </a:prstGeom>
          <a:ln>
            <a:solidFill>
              <a:schemeClr val="accent3"/>
            </a:solidFill>
          </a:ln>
        </p:spPr>
      </p:pic>
      <p:sp>
        <p:nvSpPr>
          <p:cNvPr id="25" name="Oval 24">
            <a:extLst>
              <a:ext uri="{FF2B5EF4-FFF2-40B4-BE49-F238E27FC236}">
                <a16:creationId xmlns:a16="http://schemas.microsoft.com/office/drawing/2014/main" id="{C2C7A21A-2C8B-4081-B1DA-DCED345F8394}"/>
              </a:ext>
            </a:extLst>
          </p:cNvPr>
          <p:cNvSpPr/>
          <p:nvPr/>
        </p:nvSpPr>
        <p:spPr>
          <a:xfrm>
            <a:off x="10085018" y="5115681"/>
            <a:ext cx="1787868" cy="546382"/>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432640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E39DFE-B2E2-4BA1-BD65-793FE5D877CC}"/>
              </a:ext>
            </a:extLst>
          </p:cNvPr>
          <p:cNvSpPr>
            <a:spLocks noGrp="1"/>
          </p:cNvSpPr>
          <p:nvPr>
            <p:ph type="title"/>
          </p:nvPr>
        </p:nvSpPr>
        <p:spPr>
          <a:xfrm>
            <a:off x="1066800" y="595208"/>
            <a:ext cx="10058400" cy="845820"/>
          </a:xfrm>
        </p:spPr>
        <p:txBody>
          <a:bodyPr/>
          <a:lstStyle/>
          <a:p>
            <a:r>
              <a:rPr lang="en-US" dirty="0"/>
              <a:t>What is not discoverable?	</a:t>
            </a:r>
          </a:p>
        </p:txBody>
      </p:sp>
      <p:sp>
        <p:nvSpPr>
          <p:cNvPr id="3" name="Content Placeholder 2">
            <a:extLst>
              <a:ext uri="{FF2B5EF4-FFF2-40B4-BE49-F238E27FC236}">
                <a16:creationId xmlns:a16="http://schemas.microsoft.com/office/drawing/2014/main" id="{DB631F61-E60B-488F-8B32-46B0C4001B52}"/>
              </a:ext>
            </a:extLst>
          </p:cNvPr>
          <p:cNvSpPr>
            <a:spLocks noGrp="1"/>
          </p:cNvSpPr>
          <p:nvPr>
            <p:ph idx="1"/>
          </p:nvPr>
        </p:nvSpPr>
        <p:spPr>
          <a:xfrm>
            <a:off x="1097280" y="1845734"/>
            <a:ext cx="10058400" cy="4315036"/>
          </a:xfrm>
        </p:spPr>
        <p:txBody>
          <a:bodyPr>
            <a:normAutofit/>
          </a:bodyPr>
          <a:lstStyle/>
          <a:p>
            <a:r>
              <a:rPr lang="en-US" dirty="0"/>
              <a:t>Not all applications connected to M365 are fully discoverable!</a:t>
            </a:r>
          </a:p>
          <a:p>
            <a:r>
              <a:rPr lang="en-US" dirty="0"/>
              <a:t>In our tenant we cannot fully search the following:</a:t>
            </a:r>
          </a:p>
          <a:p>
            <a:endParaRPr lang="en-US" dirty="0"/>
          </a:p>
          <a:p>
            <a:endParaRPr lang="en-US" dirty="0"/>
          </a:p>
          <a:p>
            <a:endParaRPr lang="en-US" dirty="0"/>
          </a:p>
          <a:p>
            <a:endParaRPr lang="en-US" dirty="0"/>
          </a:p>
          <a:p>
            <a:endParaRPr lang="en-US" dirty="0"/>
          </a:p>
          <a:p>
            <a:r>
              <a:rPr lang="en-US" dirty="0"/>
              <a:t>Work with your architecture/ IT team to identify which apps are in use and what is on your organization’s roadmap</a:t>
            </a:r>
          </a:p>
          <a:p>
            <a:r>
              <a:rPr lang="en-US" dirty="0"/>
              <a:t>If not in one of the big four its probably missing!</a:t>
            </a:r>
          </a:p>
        </p:txBody>
      </p:sp>
      <p:graphicFrame>
        <p:nvGraphicFramePr>
          <p:cNvPr id="4" name="Table 4">
            <a:extLst>
              <a:ext uri="{FF2B5EF4-FFF2-40B4-BE49-F238E27FC236}">
                <a16:creationId xmlns:a16="http://schemas.microsoft.com/office/drawing/2014/main" id="{1140AC3B-9B53-41AD-AEF0-9583D749B907}"/>
              </a:ext>
            </a:extLst>
          </p:cNvPr>
          <p:cNvGraphicFramePr>
            <a:graphicFrameLocks noGrp="1"/>
          </p:cNvGraphicFramePr>
          <p:nvPr>
            <p:extLst>
              <p:ext uri="{D42A27DB-BD31-4B8C-83A1-F6EECF244321}">
                <p14:modId xmlns:p14="http://schemas.microsoft.com/office/powerpoint/2010/main" val="826059956"/>
              </p:ext>
            </p:extLst>
          </p:nvPr>
        </p:nvGraphicFramePr>
        <p:xfrm>
          <a:off x="1257300" y="2690284"/>
          <a:ext cx="7965440" cy="2219960"/>
        </p:xfrm>
        <a:graphic>
          <a:graphicData uri="http://schemas.openxmlformats.org/drawingml/2006/table">
            <a:tbl>
              <a:tblPr firstRow="1" bandRow="1">
                <a:tableStyleId>{D7AC3CCA-C797-4891-BE02-D94E43425B78}</a:tableStyleId>
              </a:tblPr>
              <a:tblGrid>
                <a:gridCol w="3901440">
                  <a:extLst>
                    <a:ext uri="{9D8B030D-6E8A-4147-A177-3AD203B41FA5}">
                      <a16:colId xmlns:a16="http://schemas.microsoft.com/office/drawing/2014/main" val="3240088996"/>
                    </a:ext>
                  </a:extLst>
                </a:gridCol>
                <a:gridCol w="4064000">
                  <a:extLst>
                    <a:ext uri="{9D8B030D-6E8A-4147-A177-3AD203B41FA5}">
                      <a16:colId xmlns:a16="http://schemas.microsoft.com/office/drawing/2014/main" val="1000556714"/>
                    </a:ext>
                  </a:extLst>
                </a:gridCol>
              </a:tblGrid>
              <a:tr h="324696">
                <a:tc>
                  <a:txBody>
                    <a:bodyPr/>
                    <a:lstStyle/>
                    <a:p>
                      <a:r>
                        <a:rPr lang="en-US" b="0" dirty="0">
                          <a:solidFill>
                            <a:schemeClr val="tx1"/>
                          </a:solidFill>
                        </a:rPr>
                        <a:t>Bookings</a:t>
                      </a:r>
                    </a:p>
                  </a:txBody>
                  <a:tcPr/>
                </a:tc>
                <a:tc>
                  <a:txBody>
                    <a:bodyPr/>
                    <a:lstStyle/>
                    <a:p>
                      <a:r>
                        <a:rPr lang="en-US" b="0" dirty="0">
                          <a:solidFill>
                            <a:schemeClr val="tx1"/>
                          </a:solidFill>
                        </a:rPr>
                        <a:t>MyAnalytics</a:t>
                      </a:r>
                    </a:p>
                  </a:txBody>
                  <a:tcPr/>
                </a:tc>
                <a:extLst>
                  <a:ext uri="{0D108BD9-81ED-4DB2-BD59-A6C34878D82A}">
                    <a16:rowId xmlns:a16="http://schemas.microsoft.com/office/drawing/2014/main" val="3801008025"/>
                  </a:ext>
                </a:extLst>
              </a:tr>
              <a:tr h="370840">
                <a:tc>
                  <a:txBody>
                    <a:bodyPr/>
                    <a:lstStyle/>
                    <a:p>
                      <a:r>
                        <a:rPr lang="en-US" dirty="0">
                          <a:solidFill>
                            <a:schemeClr val="tx1"/>
                          </a:solidFill>
                        </a:rPr>
                        <a:t>Delve</a:t>
                      </a:r>
                    </a:p>
                  </a:txBody>
                  <a:tcPr/>
                </a:tc>
                <a:tc>
                  <a:txBody>
                    <a:bodyPr/>
                    <a:lstStyle/>
                    <a:p>
                      <a:r>
                        <a:rPr lang="en-US" dirty="0">
                          <a:solidFill>
                            <a:schemeClr val="tx1"/>
                          </a:solidFill>
                        </a:rPr>
                        <a:t>Planner</a:t>
                      </a:r>
                    </a:p>
                  </a:txBody>
                  <a:tcPr/>
                </a:tc>
                <a:extLst>
                  <a:ext uri="{0D108BD9-81ED-4DB2-BD59-A6C34878D82A}">
                    <a16:rowId xmlns:a16="http://schemas.microsoft.com/office/drawing/2014/main" val="2458171793"/>
                  </a:ext>
                </a:extLst>
              </a:tr>
              <a:tr h="370840">
                <a:tc>
                  <a:txBody>
                    <a:bodyPr/>
                    <a:lstStyle/>
                    <a:p>
                      <a:r>
                        <a:rPr lang="en-US" dirty="0">
                          <a:solidFill>
                            <a:schemeClr val="tx1"/>
                          </a:solidFill>
                        </a:rPr>
                        <a:t>Flow</a:t>
                      </a:r>
                    </a:p>
                  </a:txBody>
                  <a:tcPr/>
                </a:tc>
                <a:tc>
                  <a:txBody>
                    <a:bodyPr/>
                    <a:lstStyle/>
                    <a:p>
                      <a:r>
                        <a:rPr lang="en-US" dirty="0">
                          <a:solidFill>
                            <a:schemeClr val="tx1"/>
                          </a:solidFill>
                        </a:rPr>
                        <a:t>PowerApps</a:t>
                      </a:r>
                    </a:p>
                  </a:txBody>
                  <a:tcPr/>
                </a:tc>
                <a:extLst>
                  <a:ext uri="{0D108BD9-81ED-4DB2-BD59-A6C34878D82A}">
                    <a16:rowId xmlns:a16="http://schemas.microsoft.com/office/drawing/2014/main" val="2394168158"/>
                  </a:ext>
                </a:extLst>
              </a:tr>
              <a:tr h="370840">
                <a:tc>
                  <a:txBody>
                    <a:bodyPr/>
                    <a:lstStyle/>
                    <a:p>
                      <a:r>
                        <a:rPr lang="en-US" dirty="0">
                          <a:solidFill>
                            <a:schemeClr val="tx1"/>
                          </a:solidFill>
                        </a:rPr>
                        <a:t>Kaizala</a:t>
                      </a:r>
                    </a:p>
                  </a:txBody>
                  <a:tcPr/>
                </a:tc>
                <a:tc>
                  <a:txBody>
                    <a:bodyPr/>
                    <a:lstStyle/>
                    <a:p>
                      <a:r>
                        <a:rPr lang="en-US" dirty="0">
                          <a:solidFill>
                            <a:schemeClr val="tx1"/>
                          </a:solidFill>
                        </a:rPr>
                        <a:t>Power BI</a:t>
                      </a:r>
                    </a:p>
                  </a:txBody>
                  <a:tcPr/>
                </a:tc>
                <a:extLst>
                  <a:ext uri="{0D108BD9-81ED-4DB2-BD59-A6C34878D82A}">
                    <a16:rowId xmlns:a16="http://schemas.microsoft.com/office/drawing/2014/main" val="3784705078"/>
                  </a:ext>
                </a:extLst>
              </a:tr>
              <a:tr h="370840">
                <a:tc>
                  <a:txBody>
                    <a:bodyPr/>
                    <a:lstStyle/>
                    <a:p>
                      <a:r>
                        <a:rPr lang="en-US" dirty="0">
                          <a:solidFill>
                            <a:schemeClr val="tx1"/>
                          </a:solidFill>
                        </a:rPr>
                        <a:t>Lists</a:t>
                      </a:r>
                    </a:p>
                  </a:txBody>
                  <a:tcPr/>
                </a:tc>
                <a:tc>
                  <a:txBody>
                    <a:bodyPr/>
                    <a:lstStyle/>
                    <a:p>
                      <a:r>
                        <a:rPr lang="en-US" dirty="0">
                          <a:solidFill>
                            <a:schemeClr val="tx1"/>
                          </a:solidFill>
                        </a:rPr>
                        <a:t>Teams Voicemail Transcripts</a:t>
                      </a:r>
                    </a:p>
                  </a:txBody>
                  <a:tcPr/>
                </a:tc>
                <a:extLst>
                  <a:ext uri="{0D108BD9-81ED-4DB2-BD59-A6C34878D82A}">
                    <a16:rowId xmlns:a16="http://schemas.microsoft.com/office/drawing/2014/main" val="636384018"/>
                  </a:ext>
                </a:extLst>
              </a:tr>
              <a:tr h="370840">
                <a:tc>
                  <a:txBody>
                    <a:bodyPr/>
                    <a:lstStyle/>
                    <a:p>
                      <a:r>
                        <a:rPr lang="en-US" dirty="0">
                          <a:solidFill>
                            <a:schemeClr val="tx1"/>
                          </a:solidFill>
                        </a:rPr>
                        <a:t>Education</a:t>
                      </a:r>
                    </a:p>
                  </a:txBody>
                  <a:tcPr/>
                </a:tc>
                <a:tc>
                  <a:txBody>
                    <a:bodyPr/>
                    <a:lstStyle/>
                    <a:p>
                      <a:r>
                        <a:rPr lang="en-US" dirty="0">
                          <a:solidFill>
                            <a:schemeClr val="tx1"/>
                          </a:solidFill>
                        </a:rPr>
                        <a:t>Whiteboard</a:t>
                      </a:r>
                    </a:p>
                  </a:txBody>
                  <a:tcPr/>
                </a:tc>
                <a:extLst>
                  <a:ext uri="{0D108BD9-81ED-4DB2-BD59-A6C34878D82A}">
                    <a16:rowId xmlns:a16="http://schemas.microsoft.com/office/drawing/2014/main" val="3820898176"/>
                  </a:ext>
                </a:extLst>
              </a:tr>
            </a:tbl>
          </a:graphicData>
        </a:graphic>
      </p:graphicFrame>
    </p:spTree>
    <p:extLst>
      <p:ext uri="{BB962C8B-B14F-4D97-AF65-F5344CB8AC3E}">
        <p14:creationId xmlns:p14="http://schemas.microsoft.com/office/powerpoint/2010/main" val="39011577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51739C-A912-49EE-8F07-94B4E984D704}"/>
              </a:ext>
            </a:extLst>
          </p:cNvPr>
          <p:cNvSpPr>
            <a:spLocks noGrp="1"/>
          </p:cNvSpPr>
          <p:nvPr>
            <p:ph type="title"/>
          </p:nvPr>
        </p:nvSpPr>
        <p:spPr>
          <a:xfrm>
            <a:off x="1097280" y="286603"/>
            <a:ext cx="10058400" cy="1073567"/>
          </a:xfrm>
        </p:spPr>
        <p:txBody>
          <a:bodyPr/>
          <a:lstStyle/>
          <a:p>
            <a:r>
              <a:rPr lang="en-US" dirty="0"/>
              <a:t>Reminders	</a:t>
            </a:r>
          </a:p>
        </p:txBody>
      </p:sp>
      <p:sp>
        <p:nvSpPr>
          <p:cNvPr id="3" name="Content Placeholder 2">
            <a:extLst>
              <a:ext uri="{FF2B5EF4-FFF2-40B4-BE49-F238E27FC236}">
                <a16:creationId xmlns:a16="http://schemas.microsoft.com/office/drawing/2014/main" id="{F3D3BE1F-70DA-4C96-9CD1-E9C4C983D07C}"/>
              </a:ext>
            </a:extLst>
          </p:cNvPr>
          <p:cNvSpPr>
            <a:spLocks noGrp="1"/>
          </p:cNvSpPr>
          <p:nvPr>
            <p:ph idx="1"/>
          </p:nvPr>
        </p:nvSpPr>
        <p:spPr/>
        <p:txBody>
          <a:bodyPr>
            <a:normAutofit fontScale="92500" lnSpcReduction="10000"/>
          </a:bodyPr>
          <a:lstStyle/>
          <a:p>
            <a:r>
              <a:rPr lang="en-US" dirty="0"/>
              <a:t>Your agency may need a universal searcher</a:t>
            </a:r>
          </a:p>
          <a:p>
            <a:pPr lvl="1"/>
            <a:r>
              <a:rPr lang="en-US" dirty="0"/>
              <a:t>More risk to have your staff search things that might be hidden from their view</a:t>
            </a:r>
          </a:p>
          <a:p>
            <a:r>
              <a:rPr lang="en-US" dirty="0"/>
              <a:t>Different experience in Government vs Commercial and shared vs private tenant</a:t>
            </a:r>
          </a:p>
          <a:p>
            <a:r>
              <a:rPr lang="en-US" dirty="0"/>
              <a:t>Dynamic platform </a:t>
            </a:r>
          </a:p>
          <a:p>
            <a:pPr lvl="1"/>
            <a:r>
              <a:rPr lang="en-US" dirty="0"/>
              <a:t>Updates are regular and sometimes are not announced in advance</a:t>
            </a:r>
          </a:p>
          <a:p>
            <a:pPr lvl="1"/>
            <a:r>
              <a:rPr lang="en-US" dirty="0"/>
              <a:t>Difficult to have a screen shot based training </a:t>
            </a:r>
          </a:p>
          <a:p>
            <a:r>
              <a:rPr lang="en-US" dirty="0"/>
              <a:t>Training is important</a:t>
            </a:r>
          </a:p>
          <a:p>
            <a:pPr lvl="1"/>
            <a:r>
              <a:rPr lang="en-US" dirty="0"/>
              <a:t>Search logic – learn Boolean operators</a:t>
            </a:r>
          </a:p>
          <a:p>
            <a:pPr lvl="1"/>
            <a:r>
              <a:rPr lang="en-US" dirty="0"/>
              <a:t>PowerShell – more and more functions </a:t>
            </a:r>
          </a:p>
          <a:p>
            <a:r>
              <a:rPr lang="en-US" dirty="0"/>
              <a:t>Search limitations</a:t>
            </a:r>
          </a:p>
          <a:p>
            <a:pPr lvl="1"/>
            <a:r>
              <a:rPr lang="en-US" dirty="0"/>
              <a:t>Errors happen – refresh and restart </a:t>
            </a:r>
          </a:p>
          <a:p>
            <a:pPr lvl="1"/>
            <a:r>
              <a:rPr lang="en-US" dirty="0"/>
              <a:t>No way to monitor other ongoing searches</a:t>
            </a:r>
          </a:p>
        </p:txBody>
      </p:sp>
      <p:pic>
        <p:nvPicPr>
          <p:cNvPr id="5" name="Graphic 4" descr="Warning outline">
            <a:extLst>
              <a:ext uri="{FF2B5EF4-FFF2-40B4-BE49-F238E27FC236}">
                <a16:creationId xmlns:a16="http://schemas.microsoft.com/office/drawing/2014/main" id="{3A4EEE63-7ADD-461D-B9E3-8144AFF731A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855720" y="445770"/>
            <a:ext cx="914400" cy="914400"/>
          </a:xfrm>
          <a:prstGeom prst="rect">
            <a:avLst/>
          </a:prstGeom>
        </p:spPr>
      </p:pic>
    </p:spTree>
    <p:extLst>
      <p:ext uri="{BB962C8B-B14F-4D97-AF65-F5344CB8AC3E}">
        <p14:creationId xmlns:p14="http://schemas.microsoft.com/office/powerpoint/2010/main" val="15746464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6">
            <a:extLst>
              <a:ext uri="{FF2B5EF4-FFF2-40B4-BE49-F238E27FC236}">
                <a16:creationId xmlns:a16="http://schemas.microsoft.com/office/drawing/2014/main" id="{8C6E698C-8155-4B8B-BDC9-B7299772B5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50DC35F2-C7DA-4CA3-8221-DFC0C1C1563B}"/>
              </a:ext>
            </a:extLst>
          </p:cNvPr>
          <p:cNvSpPr>
            <a:spLocks noGrp="1"/>
          </p:cNvSpPr>
          <p:nvPr>
            <p:ph type="ctrTitle"/>
          </p:nvPr>
        </p:nvSpPr>
        <p:spPr>
          <a:xfrm>
            <a:off x="965201" y="643467"/>
            <a:ext cx="6255026" cy="5054008"/>
          </a:xfrm>
        </p:spPr>
        <p:txBody>
          <a:bodyPr anchor="ctr">
            <a:normAutofit/>
          </a:bodyPr>
          <a:lstStyle/>
          <a:p>
            <a:pPr algn="r"/>
            <a:r>
              <a:rPr lang="en-US" sz="6200" b="1"/>
              <a:t>Basic Tips for Reviewing Records in Advanced eDiscovery in O365</a:t>
            </a:r>
          </a:p>
        </p:txBody>
      </p:sp>
      <p:cxnSp>
        <p:nvCxnSpPr>
          <p:cNvPr id="15" name="Straight Connector 8">
            <a:extLst>
              <a:ext uri="{FF2B5EF4-FFF2-40B4-BE49-F238E27FC236}">
                <a16:creationId xmlns:a16="http://schemas.microsoft.com/office/drawing/2014/main" id="{09525C9A-1972-4836-BA7A-706C946EF4D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34656" y="1391367"/>
            <a:ext cx="0" cy="355820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6" name="Rectangle 10">
            <a:extLst>
              <a:ext uri="{FF2B5EF4-FFF2-40B4-BE49-F238E27FC236}">
                <a16:creationId xmlns:a16="http://schemas.microsoft.com/office/drawing/2014/main" id="{8A549DE7-671D-4575-AF43-858FD99981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C22D9B36-9BE7-472B-8808-7E0D681073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40942"/>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7136542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4CD8D0-50F6-4428-B475-1281A11120EA}"/>
              </a:ext>
            </a:extLst>
          </p:cNvPr>
          <p:cNvSpPr>
            <a:spLocks noGrp="1"/>
          </p:cNvSpPr>
          <p:nvPr>
            <p:ph type="title"/>
          </p:nvPr>
        </p:nvSpPr>
        <p:spPr/>
        <p:txBody>
          <a:bodyPr>
            <a:normAutofit/>
          </a:bodyPr>
          <a:lstStyle/>
          <a:p>
            <a:pPr algn="ctr"/>
            <a:r>
              <a:rPr lang="en-US" b="1" dirty="0"/>
              <a:t>Some basic tips before you begin reviewing in Advanced eDiscovery</a:t>
            </a:r>
          </a:p>
        </p:txBody>
      </p:sp>
      <p:sp>
        <p:nvSpPr>
          <p:cNvPr id="3" name="Content Placeholder 2">
            <a:extLst>
              <a:ext uri="{FF2B5EF4-FFF2-40B4-BE49-F238E27FC236}">
                <a16:creationId xmlns:a16="http://schemas.microsoft.com/office/drawing/2014/main" id="{6B007E34-7B63-4E5D-AEB4-712DEB678F6F}"/>
              </a:ext>
            </a:extLst>
          </p:cNvPr>
          <p:cNvSpPr>
            <a:spLocks noGrp="1"/>
          </p:cNvSpPr>
          <p:nvPr>
            <p:ph idx="1"/>
          </p:nvPr>
        </p:nvSpPr>
        <p:spPr/>
        <p:txBody>
          <a:bodyPr>
            <a:normAutofit lnSpcReduction="10000"/>
          </a:bodyPr>
          <a:lstStyle/>
          <a:p>
            <a:r>
              <a:rPr lang="en-US" sz="2400" dirty="0"/>
              <a:t>Be sure to use Microsoft Edge for review since other web browsers will not allow you to export files.</a:t>
            </a:r>
          </a:p>
          <a:p>
            <a:r>
              <a:rPr lang="en-US" sz="2400" dirty="0"/>
              <a:t>If you have access to a virtual server it is recommended to use that for review. That way it will not cause lagging on your machine with reviewing and downloading.</a:t>
            </a:r>
          </a:p>
          <a:p>
            <a:r>
              <a:rPr lang="en-US" sz="2400" dirty="0"/>
              <a:t>If you do not have a PST converter it is recommended to get one since that is the best way to download records from the system.</a:t>
            </a:r>
          </a:p>
          <a:p>
            <a:r>
              <a:rPr lang="en-US" sz="2400" dirty="0"/>
              <a:t>Lastly, be sure that all of your reviewers have the correct permissions so that they are able to Review, Tag and Export.</a:t>
            </a:r>
          </a:p>
          <a:p>
            <a:r>
              <a:rPr lang="en-US" sz="2400" dirty="0"/>
              <a:t>Reviewers will need more training and guidance.</a:t>
            </a:r>
          </a:p>
        </p:txBody>
      </p:sp>
    </p:spTree>
    <p:extLst>
      <p:ext uri="{BB962C8B-B14F-4D97-AF65-F5344CB8AC3E}">
        <p14:creationId xmlns:p14="http://schemas.microsoft.com/office/powerpoint/2010/main" val="18093596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67465AA-A7FC-42A9-9EAC-44147DBAEF07}"/>
              </a:ext>
            </a:extLst>
          </p:cNvPr>
          <p:cNvSpPr>
            <a:spLocks noGrp="1"/>
          </p:cNvSpPr>
          <p:nvPr>
            <p:ph idx="4294967295"/>
          </p:nvPr>
        </p:nvSpPr>
        <p:spPr>
          <a:xfrm>
            <a:off x="914400" y="268185"/>
            <a:ext cx="10515600" cy="1195387"/>
          </a:xfrm>
        </p:spPr>
        <p:txBody>
          <a:bodyPr/>
          <a:lstStyle/>
          <a:p>
            <a:r>
              <a:rPr lang="en-US" sz="1900" dirty="0"/>
              <a:t>When you first log into Advanced eDiscovery it will take you to an Overview section which will list your recent cases and how many active and closed cases you have.</a:t>
            </a:r>
          </a:p>
          <a:p>
            <a:r>
              <a:rPr lang="en-US" sz="1900" dirty="0"/>
              <a:t>You can view a list of all cases by going to the “Cases” tab.</a:t>
            </a:r>
          </a:p>
          <a:p>
            <a:endParaRPr lang="en-US" dirty="0"/>
          </a:p>
          <a:p>
            <a:endParaRPr lang="en-US" dirty="0"/>
          </a:p>
        </p:txBody>
      </p:sp>
      <p:pic>
        <p:nvPicPr>
          <p:cNvPr id="9" name="Picture 8">
            <a:extLst>
              <a:ext uri="{FF2B5EF4-FFF2-40B4-BE49-F238E27FC236}">
                <a16:creationId xmlns:a16="http://schemas.microsoft.com/office/drawing/2014/main" id="{946A3ECA-7F9F-449E-A134-230FB1E1A99D}"/>
              </a:ext>
            </a:extLst>
          </p:cNvPr>
          <p:cNvPicPr>
            <a:picLocks noChangeAspect="1"/>
          </p:cNvPicPr>
          <p:nvPr/>
        </p:nvPicPr>
        <p:blipFill>
          <a:blip r:embed="rId2"/>
          <a:stretch>
            <a:fillRect/>
          </a:stretch>
        </p:blipFill>
        <p:spPr>
          <a:xfrm>
            <a:off x="202280" y="1463572"/>
            <a:ext cx="7462837" cy="4424928"/>
          </a:xfrm>
          <a:prstGeom prst="rect">
            <a:avLst/>
          </a:prstGeom>
        </p:spPr>
      </p:pic>
      <p:pic>
        <p:nvPicPr>
          <p:cNvPr id="11" name="Picture 10">
            <a:extLst>
              <a:ext uri="{FF2B5EF4-FFF2-40B4-BE49-F238E27FC236}">
                <a16:creationId xmlns:a16="http://schemas.microsoft.com/office/drawing/2014/main" id="{C36E70B2-DD5D-44E0-B802-9C5B4C27C28A}"/>
              </a:ext>
            </a:extLst>
          </p:cNvPr>
          <p:cNvPicPr>
            <a:picLocks noChangeAspect="1"/>
          </p:cNvPicPr>
          <p:nvPr/>
        </p:nvPicPr>
        <p:blipFill>
          <a:blip r:embed="rId3"/>
          <a:stretch>
            <a:fillRect/>
          </a:stretch>
        </p:blipFill>
        <p:spPr>
          <a:xfrm>
            <a:off x="4596311" y="2036323"/>
            <a:ext cx="7393409" cy="4424928"/>
          </a:xfrm>
          <a:prstGeom prst="rect">
            <a:avLst/>
          </a:prstGeom>
        </p:spPr>
      </p:pic>
    </p:spTree>
    <p:extLst>
      <p:ext uri="{BB962C8B-B14F-4D97-AF65-F5344CB8AC3E}">
        <p14:creationId xmlns:p14="http://schemas.microsoft.com/office/powerpoint/2010/main" val="32428891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AAA564D-B960-4CC7-9052-AD2AD84A9919}"/>
              </a:ext>
            </a:extLst>
          </p:cNvPr>
          <p:cNvSpPr>
            <a:spLocks noGrp="1"/>
          </p:cNvSpPr>
          <p:nvPr>
            <p:ph idx="4294967295"/>
          </p:nvPr>
        </p:nvSpPr>
        <p:spPr>
          <a:xfrm>
            <a:off x="1032588" y="260966"/>
            <a:ext cx="10515600" cy="1425575"/>
          </a:xfrm>
        </p:spPr>
        <p:txBody>
          <a:bodyPr>
            <a:normAutofit/>
          </a:bodyPr>
          <a:lstStyle/>
          <a:p>
            <a:r>
              <a:rPr lang="en-US" sz="1900" dirty="0"/>
              <a:t>If you are wanting to use analytics to review conversation threads and remove duplicates, I recommend running it before you begin your review. This does take time so be sure to check to see if it is completed in the  jobs tab before you begin your review.</a:t>
            </a:r>
          </a:p>
          <a:p>
            <a:pPr lvl="1"/>
            <a:r>
              <a:rPr lang="en-US" sz="1500" dirty="0"/>
              <a:t>Note you can change the Near duplicate threshold in Settings</a:t>
            </a:r>
          </a:p>
          <a:p>
            <a:endParaRPr lang="en-US" dirty="0"/>
          </a:p>
        </p:txBody>
      </p:sp>
      <p:pic>
        <p:nvPicPr>
          <p:cNvPr id="5" name="Picture 4">
            <a:extLst>
              <a:ext uri="{FF2B5EF4-FFF2-40B4-BE49-F238E27FC236}">
                <a16:creationId xmlns:a16="http://schemas.microsoft.com/office/drawing/2014/main" id="{1171B4AF-631A-4DE0-81B5-C3AA9960455A}"/>
              </a:ext>
            </a:extLst>
          </p:cNvPr>
          <p:cNvPicPr>
            <a:picLocks noChangeAspect="1"/>
          </p:cNvPicPr>
          <p:nvPr/>
        </p:nvPicPr>
        <p:blipFill>
          <a:blip r:embed="rId2"/>
          <a:stretch>
            <a:fillRect/>
          </a:stretch>
        </p:blipFill>
        <p:spPr>
          <a:xfrm>
            <a:off x="273234" y="1595297"/>
            <a:ext cx="7140542" cy="4275229"/>
          </a:xfrm>
          <a:prstGeom prst="rect">
            <a:avLst/>
          </a:prstGeom>
        </p:spPr>
      </p:pic>
      <p:pic>
        <p:nvPicPr>
          <p:cNvPr id="7" name="Picture 6">
            <a:extLst>
              <a:ext uri="{FF2B5EF4-FFF2-40B4-BE49-F238E27FC236}">
                <a16:creationId xmlns:a16="http://schemas.microsoft.com/office/drawing/2014/main" id="{B1B3CF4F-19CF-46D3-A28A-96F06E889C38}"/>
              </a:ext>
            </a:extLst>
          </p:cNvPr>
          <p:cNvPicPr>
            <a:picLocks noChangeAspect="1"/>
          </p:cNvPicPr>
          <p:nvPr/>
        </p:nvPicPr>
        <p:blipFill>
          <a:blip r:embed="rId3"/>
          <a:stretch>
            <a:fillRect/>
          </a:stretch>
        </p:blipFill>
        <p:spPr>
          <a:xfrm>
            <a:off x="4898454" y="2396158"/>
            <a:ext cx="7084481" cy="4275229"/>
          </a:xfrm>
          <a:prstGeom prst="rect">
            <a:avLst/>
          </a:prstGeom>
        </p:spPr>
      </p:pic>
    </p:spTree>
    <p:extLst>
      <p:ext uri="{BB962C8B-B14F-4D97-AF65-F5344CB8AC3E}">
        <p14:creationId xmlns:p14="http://schemas.microsoft.com/office/powerpoint/2010/main" val="28201800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5815B0-2494-41A6-BD15-FBCAFFF483D6}"/>
              </a:ext>
            </a:extLst>
          </p:cNvPr>
          <p:cNvSpPr>
            <a:spLocks noGrp="1"/>
          </p:cNvSpPr>
          <p:nvPr>
            <p:ph type="title"/>
          </p:nvPr>
        </p:nvSpPr>
        <p:spPr/>
        <p:txBody>
          <a:bodyPr/>
          <a:lstStyle/>
          <a:p>
            <a:r>
              <a:rPr lang="en-US" dirty="0"/>
              <a:t>Disclaimer</a:t>
            </a:r>
          </a:p>
        </p:txBody>
      </p:sp>
      <p:sp>
        <p:nvSpPr>
          <p:cNvPr id="3" name="Content Placeholder 2">
            <a:extLst>
              <a:ext uri="{FF2B5EF4-FFF2-40B4-BE49-F238E27FC236}">
                <a16:creationId xmlns:a16="http://schemas.microsoft.com/office/drawing/2014/main" id="{C8D8A3AB-F5E3-4691-9BA4-3B6D9637D081}"/>
              </a:ext>
            </a:extLst>
          </p:cNvPr>
          <p:cNvSpPr>
            <a:spLocks noGrp="1"/>
          </p:cNvSpPr>
          <p:nvPr>
            <p:ph idx="1"/>
          </p:nvPr>
        </p:nvSpPr>
        <p:spPr/>
        <p:txBody>
          <a:bodyPr/>
          <a:lstStyle/>
          <a:p>
            <a:pPr marL="274320" indent="-342900"/>
            <a:r>
              <a:rPr lang="en-US" dirty="0"/>
              <a:t>Following is based on our experience and current understanding</a:t>
            </a:r>
          </a:p>
          <a:p>
            <a:pPr marL="1001268" lvl="2" indent="-342900">
              <a:buFont typeface="Arial" panose="020B0604020202020204" pitchFamily="34" charset="0"/>
              <a:buChar char="•"/>
            </a:pPr>
            <a:r>
              <a:rPr lang="en-US" sz="1800" dirty="0"/>
              <a:t>Things change quickly with Microsoft </a:t>
            </a:r>
          </a:p>
          <a:p>
            <a:pPr marL="434340" indent="-342900"/>
            <a:endParaRPr lang="en-US" dirty="0"/>
          </a:p>
          <a:p>
            <a:pPr marL="274320" indent="-342900"/>
            <a:r>
              <a:rPr lang="en-US" dirty="0"/>
              <a:t>DOC and DFW are licensed at the E5/G5 level and are members of the Washington State Shared Tenant. </a:t>
            </a:r>
          </a:p>
          <a:p>
            <a:pPr marL="274320" indent="-342900"/>
            <a:endParaRPr lang="en-US" dirty="0"/>
          </a:p>
          <a:p>
            <a:pPr marL="274320" indent="-342900"/>
            <a:r>
              <a:rPr lang="en-US" dirty="0"/>
              <a:t>Consider your organization’s current setup</a:t>
            </a:r>
          </a:p>
          <a:p>
            <a:pPr marL="749808" lvl="2" indent="-342900">
              <a:buFont typeface="Arial" panose="020B0604020202020204" pitchFamily="34" charset="0"/>
              <a:buChar char="•"/>
            </a:pPr>
            <a:r>
              <a:rPr lang="en-US" sz="1800" dirty="0"/>
              <a:t>Are you in a commercial or government tenant?</a:t>
            </a:r>
          </a:p>
          <a:p>
            <a:pPr marL="749808" lvl="2" indent="-342900">
              <a:buFont typeface="Arial" panose="020B0604020202020204" pitchFamily="34" charset="0"/>
              <a:buChar char="•"/>
            </a:pPr>
            <a:r>
              <a:rPr lang="en-US" sz="1800" dirty="0"/>
              <a:t>What is your license level?</a:t>
            </a:r>
          </a:p>
          <a:p>
            <a:pPr marL="0" indent="0">
              <a:buNone/>
            </a:pPr>
            <a:endParaRPr lang="en-US" dirty="0"/>
          </a:p>
        </p:txBody>
      </p:sp>
    </p:spTree>
    <p:extLst>
      <p:ext uri="{BB962C8B-B14F-4D97-AF65-F5344CB8AC3E}">
        <p14:creationId xmlns:p14="http://schemas.microsoft.com/office/powerpoint/2010/main" val="28819844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3805155-E3E8-4EEE-BA98-19F645A5B190}"/>
              </a:ext>
            </a:extLst>
          </p:cNvPr>
          <p:cNvSpPr>
            <a:spLocks noGrp="1"/>
          </p:cNvSpPr>
          <p:nvPr>
            <p:ph idx="4294967295"/>
          </p:nvPr>
        </p:nvSpPr>
        <p:spPr>
          <a:xfrm>
            <a:off x="625151" y="254843"/>
            <a:ext cx="10515600" cy="5878513"/>
          </a:xfrm>
        </p:spPr>
        <p:txBody>
          <a:bodyPr/>
          <a:lstStyle/>
          <a:p>
            <a:pPr marL="0" indent="0" algn="ctr">
              <a:buNone/>
            </a:pPr>
            <a:r>
              <a:rPr lang="en-US" sz="3200" b="1" dirty="0"/>
              <a:t>Tagging</a:t>
            </a:r>
          </a:p>
          <a:p>
            <a:r>
              <a:rPr lang="en-US" sz="1900" dirty="0"/>
              <a:t>Since the Tags cannot be saved outside of a single search. I found that the best way to be consistent is to create the tags for the reviewer after the search is completed. That way each search is using the same Tags.</a:t>
            </a:r>
          </a:p>
          <a:p>
            <a:r>
              <a:rPr lang="en-US" sz="1900" dirty="0"/>
              <a:t>I also create all Tags as check boxes so that if something is accidentally tagged it is easier to change since all you need to do is uncheck that tag and click apply. If you select the “option button” you cannot unselect once it is selected.</a:t>
            </a:r>
          </a:p>
          <a:p>
            <a:endParaRPr lang="en-US" sz="1900" dirty="0"/>
          </a:p>
          <a:p>
            <a:endParaRPr lang="en-US" dirty="0"/>
          </a:p>
          <a:p>
            <a:endParaRPr lang="en-US" dirty="0"/>
          </a:p>
          <a:p>
            <a:endParaRPr lang="en-US" dirty="0"/>
          </a:p>
          <a:p>
            <a:endParaRPr lang="en-US" dirty="0"/>
          </a:p>
        </p:txBody>
      </p:sp>
      <p:pic>
        <p:nvPicPr>
          <p:cNvPr id="5" name="Picture 4">
            <a:extLst>
              <a:ext uri="{FF2B5EF4-FFF2-40B4-BE49-F238E27FC236}">
                <a16:creationId xmlns:a16="http://schemas.microsoft.com/office/drawing/2014/main" id="{793BABFF-F01C-4697-ACF5-059E80A81A42}"/>
              </a:ext>
            </a:extLst>
          </p:cNvPr>
          <p:cNvPicPr>
            <a:picLocks noChangeAspect="1"/>
          </p:cNvPicPr>
          <p:nvPr/>
        </p:nvPicPr>
        <p:blipFill>
          <a:blip r:embed="rId2"/>
          <a:stretch>
            <a:fillRect/>
          </a:stretch>
        </p:blipFill>
        <p:spPr>
          <a:xfrm>
            <a:off x="2351874" y="2915816"/>
            <a:ext cx="7488252" cy="2461891"/>
          </a:xfrm>
          <a:prstGeom prst="rect">
            <a:avLst/>
          </a:prstGeom>
        </p:spPr>
      </p:pic>
    </p:spTree>
    <p:extLst>
      <p:ext uri="{BB962C8B-B14F-4D97-AF65-F5344CB8AC3E}">
        <p14:creationId xmlns:p14="http://schemas.microsoft.com/office/powerpoint/2010/main" val="35469719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D63DF80-2B74-40E3-9DD9-8A9F97B43EB3}"/>
              </a:ext>
            </a:extLst>
          </p:cNvPr>
          <p:cNvSpPr>
            <a:spLocks noGrp="1"/>
          </p:cNvSpPr>
          <p:nvPr>
            <p:ph idx="4294967295"/>
          </p:nvPr>
        </p:nvSpPr>
        <p:spPr>
          <a:xfrm>
            <a:off x="838200" y="274411"/>
            <a:ext cx="10515600" cy="2274888"/>
          </a:xfrm>
        </p:spPr>
        <p:txBody>
          <a:bodyPr>
            <a:normAutofit fontScale="92500" lnSpcReduction="20000"/>
          </a:bodyPr>
          <a:lstStyle/>
          <a:p>
            <a:r>
              <a:rPr lang="en-US" dirty="0"/>
              <a:t>When tagging files a few things to note:</a:t>
            </a:r>
          </a:p>
          <a:p>
            <a:pPr lvl="1"/>
            <a:r>
              <a:rPr lang="en-US" dirty="0"/>
              <a:t>If you are reviewing and tagging messages, be sure that the “Expand selection” is “Include associated conversation items” to tag all messages with the same tag.</a:t>
            </a:r>
          </a:p>
          <a:p>
            <a:pPr lvl="1"/>
            <a:r>
              <a:rPr lang="en-US" dirty="0"/>
              <a:t>If you are reviewing and tagging emails and documents, be sure that the “Expand selection” is “Include associated family items” so all attachments associated with an email are also tagged the same.</a:t>
            </a:r>
          </a:p>
          <a:p>
            <a:pPr lvl="1"/>
            <a:r>
              <a:rPr lang="en-US" dirty="0"/>
              <a:t>Also be sure that the “Tag selected items” is selected and not “Tag all items in list.” If you select items in list, it will tag all records at once and there is no way to stop it once that happens. However, if you are using the check box tag you can go in an unselect the check box for that tag once the job is completed.</a:t>
            </a:r>
          </a:p>
          <a:p>
            <a:pPr lvl="1"/>
            <a:r>
              <a:rPr lang="en-US" dirty="0"/>
              <a:t>If you only want to Tag the one message or one email/document, you will want to select “None” in the “Expand selection” </a:t>
            </a:r>
          </a:p>
        </p:txBody>
      </p:sp>
      <p:pic>
        <p:nvPicPr>
          <p:cNvPr id="5" name="Picture 4">
            <a:extLst>
              <a:ext uri="{FF2B5EF4-FFF2-40B4-BE49-F238E27FC236}">
                <a16:creationId xmlns:a16="http://schemas.microsoft.com/office/drawing/2014/main" id="{6588A5BB-2A35-4060-983D-0C11C71D9373}"/>
              </a:ext>
            </a:extLst>
          </p:cNvPr>
          <p:cNvPicPr>
            <a:picLocks noChangeAspect="1"/>
          </p:cNvPicPr>
          <p:nvPr/>
        </p:nvPicPr>
        <p:blipFill>
          <a:blip r:embed="rId2"/>
          <a:stretch>
            <a:fillRect/>
          </a:stretch>
        </p:blipFill>
        <p:spPr>
          <a:xfrm>
            <a:off x="7054013" y="2710647"/>
            <a:ext cx="2819400" cy="1790700"/>
          </a:xfrm>
          <a:prstGeom prst="rect">
            <a:avLst/>
          </a:prstGeom>
        </p:spPr>
      </p:pic>
      <p:pic>
        <p:nvPicPr>
          <p:cNvPr id="7" name="Picture 6">
            <a:extLst>
              <a:ext uri="{FF2B5EF4-FFF2-40B4-BE49-F238E27FC236}">
                <a16:creationId xmlns:a16="http://schemas.microsoft.com/office/drawing/2014/main" id="{D331A4C1-3D0E-48F3-B3F8-DBF48CDA5F6E}"/>
              </a:ext>
            </a:extLst>
          </p:cNvPr>
          <p:cNvPicPr>
            <a:picLocks noChangeAspect="1"/>
          </p:cNvPicPr>
          <p:nvPr/>
        </p:nvPicPr>
        <p:blipFill>
          <a:blip r:embed="rId3"/>
          <a:stretch>
            <a:fillRect/>
          </a:stretch>
        </p:blipFill>
        <p:spPr>
          <a:xfrm>
            <a:off x="9135500" y="5057591"/>
            <a:ext cx="2657475" cy="933450"/>
          </a:xfrm>
          <a:prstGeom prst="rect">
            <a:avLst/>
          </a:prstGeom>
        </p:spPr>
      </p:pic>
      <p:pic>
        <p:nvPicPr>
          <p:cNvPr id="4" name="Picture 3">
            <a:extLst>
              <a:ext uri="{FF2B5EF4-FFF2-40B4-BE49-F238E27FC236}">
                <a16:creationId xmlns:a16="http://schemas.microsoft.com/office/drawing/2014/main" id="{10E4ADBD-3ED2-4BA3-85B0-F5D779AE6624}"/>
              </a:ext>
            </a:extLst>
          </p:cNvPr>
          <p:cNvPicPr>
            <a:picLocks noChangeAspect="1"/>
          </p:cNvPicPr>
          <p:nvPr/>
        </p:nvPicPr>
        <p:blipFill>
          <a:blip r:embed="rId4"/>
          <a:stretch>
            <a:fillRect/>
          </a:stretch>
        </p:blipFill>
        <p:spPr>
          <a:xfrm>
            <a:off x="179368" y="2549299"/>
            <a:ext cx="6473358" cy="3904097"/>
          </a:xfrm>
          <a:prstGeom prst="rect">
            <a:avLst/>
          </a:prstGeom>
        </p:spPr>
      </p:pic>
    </p:spTree>
    <p:extLst>
      <p:ext uri="{BB962C8B-B14F-4D97-AF65-F5344CB8AC3E}">
        <p14:creationId xmlns:p14="http://schemas.microsoft.com/office/powerpoint/2010/main" val="2052961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B7685C0-AA40-4296-B68A-D25C50850F95}"/>
              </a:ext>
            </a:extLst>
          </p:cNvPr>
          <p:cNvSpPr>
            <a:spLocks noGrp="1"/>
          </p:cNvSpPr>
          <p:nvPr>
            <p:ph idx="4294967295"/>
          </p:nvPr>
        </p:nvSpPr>
        <p:spPr>
          <a:xfrm>
            <a:off x="838200" y="186752"/>
            <a:ext cx="10515600" cy="2000250"/>
          </a:xfrm>
        </p:spPr>
        <p:txBody>
          <a:bodyPr>
            <a:normAutofit fontScale="55000" lnSpcReduction="20000"/>
          </a:bodyPr>
          <a:lstStyle/>
          <a:p>
            <a:pPr marL="0" indent="0" algn="ctr">
              <a:buNone/>
            </a:pPr>
            <a:r>
              <a:rPr lang="en-US" sz="4100" b="1" dirty="0"/>
              <a:t>Filters</a:t>
            </a:r>
          </a:p>
          <a:p>
            <a:pPr lvl="1"/>
            <a:r>
              <a:rPr lang="en-US" sz="3000" dirty="0"/>
              <a:t>I have found </a:t>
            </a:r>
            <a:r>
              <a:rPr lang="en-US" sz="3000" b="1" dirty="0"/>
              <a:t>four</a:t>
            </a:r>
            <a:r>
              <a:rPr lang="en-US" sz="3000" dirty="0"/>
              <a:t> filters that really work for us in reviewing records. </a:t>
            </a:r>
          </a:p>
          <a:p>
            <a:pPr lvl="1"/>
            <a:r>
              <a:rPr lang="en-US" sz="3000" dirty="0"/>
              <a:t>To save a filter in a review set click “Save the query.”</a:t>
            </a:r>
          </a:p>
          <a:p>
            <a:pPr lvl="1"/>
            <a:r>
              <a:rPr lang="en-US" sz="3000" dirty="0"/>
              <a:t>The </a:t>
            </a:r>
            <a:r>
              <a:rPr lang="en-US" sz="3000" b="1" dirty="0"/>
              <a:t>first</a:t>
            </a:r>
            <a:r>
              <a:rPr lang="en-US" sz="3000" dirty="0"/>
              <a:t> I have created I titled “Chat Review.” I created this by selected the “Message Kind” filter and selecting </a:t>
            </a:r>
            <a:r>
              <a:rPr lang="en-US" sz="3000" dirty="0" err="1"/>
              <a:t>microsoftteams</a:t>
            </a:r>
            <a:r>
              <a:rPr lang="en-US" sz="3000" dirty="0"/>
              <a:t> and IM as the filter. Also be sure that the Grouping is set to “Group Teams or Yammer conversations.” This allows you to review chat threads seamlessly and all at once. </a:t>
            </a:r>
          </a:p>
          <a:p>
            <a:pPr lvl="1"/>
            <a:r>
              <a:rPr lang="en-US" sz="3000" dirty="0"/>
              <a:t>Another tip is to review the chat messages in an online format I recommend selecting “Source” in the Preview pane. This allows for easy scrolling through the message thread.</a:t>
            </a:r>
          </a:p>
        </p:txBody>
      </p:sp>
      <p:pic>
        <p:nvPicPr>
          <p:cNvPr id="5" name="Picture 4">
            <a:extLst>
              <a:ext uri="{FF2B5EF4-FFF2-40B4-BE49-F238E27FC236}">
                <a16:creationId xmlns:a16="http://schemas.microsoft.com/office/drawing/2014/main" id="{0433F56C-DD05-4F7B-B0B7-C657D174C322}"/>
              </a:ext>
            </a:extLst>
          </p:cNvPr>
          <p:cNvPicPr>
            <a:picLocks noChangeAspect="1"/>
          </p:cNvPicPr>
          <p:nvPr/>
        </p:nvPicPr>
        <p:blipFill>
          <a:blip r:embed="rId2"/>
          <a:stretch>
            <a:fillRect/>
          </a:stretch>
        </p:blipFill>
        <p:spPr>
          <a:xfrm>
            <a:off x="4711960" y="2412671"/>
            <a:ext cx="7131990" cy="4258577"/>
          </a:xfrm>
          <a:prstGeom prst="rect">
            <a:avLst/>
          </a:prstGeom>
        </p:spPr>
      </p:pic>
      <p:pic>
        <p:nvPicPr>
          <p:cNvPr id="7" name="Picture 6">
            <a:extLst>
              <a:ext uri="{FF2B5EF4-FFF2-40B4-BE49-F238E27FC236}">
                <a16:creationId xmlns:a16="http://schemas.microsoft.com/office/drawing/2014/main" id="{5CE089BD-13A0-4A54-BD61-72D57663D8C4}"/>
              </a:ext>
            </a:extLst>
          </p:cNvPr>
          <p:cNvPicPr>
            <a:picLocks noChangeAspect="1"/>
          </p:cNvPicPr>
          <p:nvPr/>
        </p:nvPicPr>
        <p:blipFill>
          <a:blip r:embed="rId3"/>
          <a:stretch>
            <a:fillRect/>
          </a:stretch>
        </p:blipFill>
        <p:spPr>
          <a:xfrm>
            <a:off x="164573" y="2187002"/>
            <a:ext cx="7057320" cy="4256285"/>
          </a:xfrm>
          <a:prstGeom prst="rect">
            <a:avLst/>
          </a:prstGeom>
        </p:spPr>
      </p:pic>
    </p:spTree>
    <p:extLst>
      <p:ext uri="{BB962C8B-B14F-4D97-AF65-F5344CB8AC3E}">
        <p14:creationId xmlns:p14="http://schemas.microsoft.com/office/powerpoint/2010/main" val="8457477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3A9E1F4-5383-48E7-86C2-AE4272E1957B}"/>
              </a:ext>
            </a:extLst>
          </p:cNvPr>
          <p:cNvSpPr>
            <a:spLocks noGrp="1"/>
          </p:cNvSpPr>
          <p:nvPr>
            <p:ph idx="4294967295"/>
          </p:nvPr>
        </p:nvSpPr>
        <p:spPr>
          <a:xfrm>
            <a:off x="838200" y="345881"/>
            <a:ext cx="10515600" cy="1550988"/>
          </a:xfrm>
        </p:spPr>
        <p:txBody>
          <a:bodyPr>
            <a:normAutofit/>
          </a:bodyPr>
          <a:lstStyle/>
          <a:p>
            <a:pPr lvl="1"/>
            <a:r>
              <a:rPr lang="en-US" sz="1900" dirty="0"/>
              <a:t>The </a:t>
            </a:r>
            <a:r>
              <a:rPr lang="en-US" sz="1900" b="1" dirty="0"/>
              <a:t>second</a:t>
            </a:r>
            <a:r>
              <a:rPr lang="en-US" sz="1900" dirty="0"/>
              <a:t> filter I have created I titled “Email and Doc Review”</a:t>
            </a:r>
          </a:p>
          <a:p>
            <a:pPr lvl="1"/>
            <a:r>
              <a:rPr lang="en-US" sz="1900" dirty="0"/>
              <a:t>This filter was created to make it easier for Email and Document reviewing. I created this by excluding </a:t>
            </a:r>
            <a:r>
              <a:rPr lang="en-US" sz="1900" dirty="0" err="1"/>
              <a:t>microsoftteams</a:t>
            </a:r>
            <a:r>
              <a:rPr lang="en-US" sz="1900" dirty="0"/>
              <a:t> and IM from the review and then selecting “Group family attachments.” This allows for easy reviewing of email with attachments because it nests the attachments under the parent email.</a:t>
            </a:r>
          </a:p>
          <a:p>
            <a:endParaRPr lang="en-US" dirty="0"/>
          </a:p>
        </p:txBody>
      </p:sp>
      <p:pic>
        <p:nvPicPr>
          <p:cNvPr id="7" name="Picture 6">
            <a:extLst>
              <a:ext uri="{FF2B5EF4-FFF2-40B4-BE49-F238E27FC236}">
                <a16:creationId xmlns:a16="http://schemas.microsoft.com/office/drawing/2014/main" id="{EE6EF89D-31FE-4027-9B1F-743DCC79AFAE}"/>
              </a:ext>
            </a:extLst>
          </p:cNvPr>
          <p:cNvPicPr>
            <a:picLocks noChangeAspect="1"/>
          </p:cNvPicPr>
          <p:nvPr/>
        </p:nvPicPr>
        <p:blipFill>
          <a:blip r:embed="rId2"/>
          <a:stretch>
            <a:fillRect/>
          </a:stretch>
        </p:blipFill>
        <p:spPr>
          <a:xfrm>
            <a:off x="93307" y="1716833"/>
            <a:ext cx="6771195" cy="4077477"/>
          </a:xfrm>
          <a:prstGeom prst="rect">
            <a:avLst/>
          </a:prstGeom>
        </p:spPr>
      </p:pic>
      <p:pic>
        <p:nvPicPr>
          <p:cNvPr id="9" name="Picture 8">
            <a:extLst>
              <a:ext uri="{FF2B5EF4-FFF2-40B4-BE49-F238E27FC236}">
                <a16:creationId xmlns:a16="http://schemas.microsoft.com/office/drawing/2014/main" id="{0B6DD037-6FBB-44FF-BA35-BD474E126F19}"/>
              </a:ext>
            </a:extLst>
          </p:cNvPr>
          <p:cNvPicPr>
            <a:picLocks noChangeAspect="1"/>
          </p:cNvPicPr>
          <p:nvPr/>
        </p:nvPicPr>
        <p:blipFill>
          <a:blip r:embed="rId3"/>
          <a:stretch>
            <a:fillRect/>
          </a:stretch>
        </p:blipFill>
        <p:spPr>
          <a:xfrm>
            <a:off x="4920272" y="2314802"/>
            <a:ext cx="7001917" cy="4197317"/>
          </a:xfrm>
          <a:prstGeom prst="rect">
            <a:avLst/>
          </a:prstGeom>
        </p:spPr>
      </p:pic>
    </p:spTree>
    <p:extLst>
      <p:ext uri="{BB962C8B-B14F-4D97-AF65-F5344CB8AC3E}">
        <p14:creationId xmlns:p14="http://schemas.microsoft.com/office/powerpoint/2010/main" val="29998898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E9368E6-99C2-482F-BC79-73E1ADABCF19}"/>
              </a:ext>
            </a:extLst>
          </p:cNvPr>
          <p:cNvSpPr>
            <a:spLocks noGrp="1"/>
          </p:cNvSpPr>
          <p:nvPr>
            <p:ph idx="4294967295"/>
          </p:nvPr>
        </p:nvSpPr>
        <p:spPr>
          <a:xfrm>
            <a:off x="838200" y="357305"/>
            <a:ext cx="10515600" cy="1144588"/>
          </a:xfrm>
        </p:spPr>
        <p:txBody>
          <a:bodyPr>
            <a:normAutofit/>
          </a:bodyPr>
          <a:lstStyle/>
          <a:p>
            <a:pPr lvl="1"/>
            <a:r>
              <a:rPr lang="en-US" sz="1900" dirty="0"/>
              <a:t>The </a:t>
            </a:r>
            <a:r>
              <a:rPr lang="en-US" sz="1900" b="1" dirty="0"/>
              <a:t>third</a:t>
            </a:r>
            <a:r>
              <a:rPr lang="en-US" sz="1900" dirty="0"/>
              <a:t> filter I use I have titled “Export View”</a:t>
            </a:r>
          </a:p>
          <a:p>
            <a:pPr lvl="1"/>
            <a:r>
              <a:rPr lang="en-US" sz="1900" dirty="0"/>
              <a:t>This filter removes the email attachments from view so you can easily filter for export.</a:t>
            </a:r>
          </a:p>
          <a:p>
            <a:pPr lvl="1"/>
            <a:r>
              <a:rPr lang="en-US" sz="1900" dirty="0"/>
              <a:t>You can do this by selecting “Is embedded document” and selecting “False”</a:t>
            </a:r>
          </a:p>
        </p:txBody>
      </p:sp>
      <p:pic>
        <p:nvPicPr>
          <p:cNvPr id="5" name="Picture 4">
            <a:extLst>
              <a:ext uri="{FF2B5EF4-FFF2-40B4-BE49-F238E27FC236}">
                <a16:creationId xmlns:a16="http://schemas.microsoft.com/office/drawing/2014/main" id="{600FF144-51FA-4E2D-9270-D61C2C47CCA1}"/>
              </a:ext>
            </a:extLst>
          </p:cNvPr>
          <p:cNvPicPr>
            <a:picLocks noChangeAspect="1"/>
          </p:cNvPicPr>
          <p:nvPr/>
        </p:nvPicPr>
        <p:blipFill>
          <a:blip r:embed="rId2"/>
          <a:stretch>
            <a:fillRect/>
          </a:stretch>
        </p:blipFill>
        <p:spPr>
          <a:xfrm>
            <a:off x="2065176" y="1501893"/>
            <a:ext cx="8061648" cy="4801617"/>
          </a:xfrm>
          <a:prstGeom prst="rect">
            <a:avLst/>
          </a:prstGeom>
        </p:spPr>
      </p:pic>
    </p:spTree>
    <p:extLst>
      <p:ext uri="{BB962C8B-B14F-4D97-AF65-F5344CB8AC3E}">
        <p14:creationId xmlns:p14="http://schemas.microsoft.com/office/powerpoint/2010/main" val="10512973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D0B4350-EAAA-45CD-B111-C6B3B7699D69}"/>
              </a:ext>
            </a:extLst>
          </p:cNvPr>
          <p:cNvSpPr>
            <a:spLocks noGrp="1"/>
          </p:cNvSpPr>
          <p:nvPr>
            <p:ph idx="4294967295"/>
          </p:nvPr>
        </p:nvSpPr>
        <p:spPr>
          <a:xfrm>
            <a:off x="1129004" y="334931"/>
            <a:ext cx="10515600" cy="1506538"/>
          </a:xfrm>
        </p:spPr>
        <p:txBody>
          <a:bodyPr>
            <a:normAutofit/>
          </a:bodyPr>
          <a:lstStyle/>
          <a:p>
            <a:pPr lvl="1"/>
            <a:r>
              <a:rPr lang="en-US" sz="1900" dirty="0"/>
              <a:t>The </a:t>
            </a:r>
            <a:r>
              <a:rPr lang="en-US" sz="1900" b="1" dirty="0"/>
              <a:t>fourth</a:t>
            </a:r>
            <a:r>
              <a:rPr lang="en-US" sz="1900" dirty="0"/>
              <a:t> filter I have created I titled “Deduping Filter.” I created this by first running analytics on the review page and then selecting the “Marked as representative” filter and selecting “Unique.”</a:t>
            </a:r>
          </a:p>
          <a:p>
            <a:pPr lvl="1"/>
            <a:r>
              <a:rPr lang="en-US" sz="1900" dirty="0"/>
              <a:t>This excludes duplicates from view so you can review only the unique records in the review set.</a:t>
            </a:r>
          </a:p>
          <a:p>
            <a:endParaRPr lang="en-US" sz="2800" dirty="0"/>
          </a:p>
        </p:txBody>
      </p:sp>
      <p:pic>
        <p:nvPicPr>
          <p:cNvPr id="6" name="Picture 5">
            <a:extLst>
              <a:ext uri="{FF2B5EF4-FFF2-40B4-BE49-F238E27FC236}">
                <a16:creationId xmlns:a16="http://schemas.microsoft.com/office/drawing/2014/main" id="{5299E9A2-1612-4BDA-8A89-F13BD710A8F4}"/>
              </a:ext>
            </a:extLst>
          </p:cNvPr>
          <p:cNvPicPr>
            <a:picLocks noChangeAspect="1"/>
          </p:cNvPicPr>
          <p:nvPr/>
        </p:nvPicPr>
        <p:blipFill>
          <a:blip r:embed="rId2"/>
          <a:stretch>
            <a:fillRect/>
          </a:stretch>
        </p:blipFill>
        <p:spPr>
          <a:xfrm>
            <a:off x="98613" y="1325743"/>
            <a:ext cx="7393067" cy="4412968"/>
          </a:xfrm>
          <a:prstGeom prst="rect">
            <a:avLst/>
          </a:prstGeom>
        </p:spPr>
      </p:pic>
      <p:pic>
        <p:nvPicPr>
          <p:cNvPr id="4" name="Picture 3">
            <a:extLst>
              <a:ext uri="{FF2B5EF4-FFF2-40B4-BE49-F238E27FC236}">
                <a16:creationId xmlns:a16="http://schemas.microsoft.com/office/drawing/2014/main" id="{DCFCB85D-EC73-49D2-A2FC-725093082ED1}"/>
              </a:ext>
            </a:extLst>
          </p:cNvPr>
          <p:cNvPicPr>
            <a:picLocks noChangeAspect="1"/>
          </p:cNvPicPr>
          <p:nvPr/>
        </p:nvPicPr>
        <p:blipFill>
          <a:blip r:embed="rId3"/>
          <a:stretch>
            <a:fillRect/>
          </a:stretch>
        </p:blipFill>
        <p:spPr>
          <a:xfrm>
            <a:off x="4700320" y="2288252"/>
            <a:ext cx="7393067" cy="4004578"/>
          </a:xfrm>
          <a:prstGeom prst="rect">
            <a:avLst/>
          </a:prstGeom>
        </p:spPr>
      </p:pic>
    </p:spTree>
    <p:extLst>
      <p:ext uri="{BB962C8B-B14F-4D97-AF65-F5344CB8AC3E}">
        <p14:creationId xmlns:p14="http://schemas.microsoft.com/office/powerpoint/2010/main" val="6776681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85DFC8A-D8DD-4314-9522-CC99AFA1E76D}"/>
              </a:ext>
            </a:extLst>
          </p:cNvPr>
          <p:cNvSpPr>
            <a:spLocks noGrp="1"/>
          </p:cNvSpPr>
          <p:nvPr>
            <p:ph idx="4294967295"/>
          </p:nvPr>
        </p:nvSpPr>
        <p:spPr>
          <a:xfrm>
            <a:off x="765110" y="267024"/>
            <a:ext cx="10515600" cy="1385888"/>
          </a:xfrm>
        </p:spPr>
        <p:txBody>
          <a:bodyPr>
            <a:noAutofit/>
          </a:bodyPr>
          <a:lstStyle/>
          <a:p>
            <a:pPr lvl="1"/>
            <a:r>
              <a:rPr lang="en-US" sz="1900" dirty="0"/>
              <a:t>When exporting it was recommended for us to export by message type so that you can keep the message thread together and also export the chat into a PDF if you want to keep the chat together.</a:t>
            </a:r>
          </a:p>
          <a:p>
            <a:pPr lvl="1"/>
            <a:r>
              <a:rPr lang="en-US" sz="1900" dirty="0"/>
              <a:t>To export chat message thread into a PDF you select the Output options “Condensed directory structure” then select Include “Conversation PDF’s instead of individual chat messages.”</a:t>
            </a:r>
          </a:p>
        </p:txBody>
      </p:sp>
      <p:pic>
        <p:nvPicPr>
          <p:cNvPr id="5" name="Picture 4">
            <a:extLst>
              <a:ext uri="{FF2B5EF4-FFF2-40B4-BE49-F238E27FC236}">
                <a16:creationId xmlns:a16="http://schemas.microsoft.com/office/drawing/2014/main" id="{91FDF600-961F-475F-BEC9-B7F5BD15E925}"/>
              </a:ext>
            </a:extLst>
          </p:cNvPr>
          <p:cNvPicPr>
            <a:picLocks noChangeAspect="1"/>
          </p:cNvPicPr>
          <p:nvPr/>
        </p:nvPicPr>
        <p:blipFill>
          <a:blip r:embed="rId2"/>
          <a:stretch>
            <a:fillRect/>
          </a:stretch>
        </p:blipFill>
        <p:spPr>
          <a:xfrm>
            <a:off x="2241964" y="1652912"/>
            <a:ext cx="7561891" cy="4544009"/>
          </a:xfrm>
          <a:prstGeom prst="rect">
            <a:avLst/>
          </a:prstGeom>
        </p:spPr>
      </p:pic>
    </p:spTree>
    <p:extLst>
      <p:ext uri="{BB962C8B-B14F-4D97-AF65-F5344CB8AC3E}">
        <p14:creationId xmlns:p14="http://schemas.microsoft.com/office/powerpoint/2010/main" val="13336691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EA24498-F45E-4965-A49F-BB871259A9FD}"/>
              </a:ext>
            </a:extLst>
          </p:cNvPr>
          <p:cNvSpPr>
            <a:spLocks noGrp="1"/>
          </p:cNvSpPr>
          <p:nvPr>
            <p:ph idx="4294967295"/>
          </p:nvPr>
        </p:nvSpPr>
        <p:spPr>
          <a:xfrm>
            <a:off x="838200" y="334930"/>
            <a:ext cx="10515600" cy="1082675"/>
          </a:xfrm>
        </p:spPr>
        <p:txBody>
          <a:bodyPr>
            <a:normAutofit/>
          </a:bodyPr>
          <a:lstStyle/>
          <a:p>
            <a:pPr lvl="1"/>
            <a:r>
              <a:rPr lang="en-US" sz="1900" dirty="0"/>
              <a:t>To export email and documents we export by selecting Output Options “Loose Files and PST’s”</a:t>
            </a:r>
          </a:p>
          <a:p>
            <a:pPr lvl="1"/>
            <a:r>
              <a:rPr lang="en-US" sz="1900" dirty="0"/>
              <a:t>This will export the emails into PSTs by staff member and export the documents by staff member or team.</a:t>
            </a:r>
          </a:p>
          <a:p>
            <a:pPr marL="0" indent="0">
              <a:buNone/>
            </a:pPr>
            <a:endParaRPr lang="en-US" dirty="0"/>
          </a:p>
        </p:txBody>
      </p:sp>
      <p:pic>
        <p:nvPicPr>
          <p:cNvPr id="5" name="Picture 4">
            <a:extLst>
              <a:ext uri="{FF2B5EF4-FFF2-40B4-BE49-F238E27FC236}">
                <a16:creationId xmlns:a16="http://schemas.microsoft.com/office/drawing/2014/main" id="{E7AB2AA6-2887-43D3-8222-1E7ED87F1F06}"/>
              </a:ext>
            </a:extLst>
          </p:cNvPr>
          <p:cNvPicPr>
            <a:picLocks noChangeAspect="1"/>
          </p:cNvPicPr>
          <p:nvPr/>
        </p:nvPicPr>
        <p:blipFill>
          <a:blip r:embed="rId2"/>
          <a:stretch>
            <a:fillRect/>
          </a:stretch>
        </p:blipFill>
        <p:spPr>
          <a:xfrm>
            <a:off x="1888197" y="1417605"/>
            <a:ext cx="8012274" cy="4820571"/>
          </a:xfrm>
          <a:prstGeom prst="rect">
            <a:avLst/>
          </a:prstGeom>
        </p:spPr>
      </p:pic>
    </p:spTree>
    <p:extLst>
      <p:ext uri="{BB962C8B-B14F-4D97-AF65-F5344CB8AC3E}">
        <p14:creationId xmlns:p14="http://schemas.microsoft.com/office/powerpoint/2010/main" val="31990172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5C59B2-C0D5-459A-BE64-93E7926A1768}"/>
              </a:ext>
            </a:extLst>
          </p:cNvPr>
          <p:cNvSpPr>
            <a:spLocks noGrp="1"/>
          </p:cNvSpPr>
          <p:nvPr>
            <p:ph type="title"/>
          </p:nvPr>
        </p:nvSpPr>
        <p:spPr/>
        <p:txBody>
          <a:bodyPr/>
          <a:lstStyle/>
          <a:p>
            <a:r>
              <a:rPr lang="en-US" b="1" dirty="0"/>
              <a:t>Email, PST and MSG Converter Programs</a:t>
            </a:r>
          </a:p>
        </p:txBody>
      </p:sp>
      <p:sp>
        <p:nvSpPr>
          <p:cNvPr id="3" name="Content Placeholder 2">
            <a:extLst>
              <a:ext uri="{FF2B5EF4-FFF2-40B4-BE49-F238E27FC236}">
                <a16:creationId xmlns:a16="http://schemas.microsoft.com/office/drawing/2014/main" id="{22C0716D-3CAC-4527-A75F-97C0A8857059}"/>
              </a:ext>
            </a:extLst>
          </p:cNvPr>
          <p:cNvSpPr>
            <a:spLocks noGrp="1"/>
          </p:cNvSpPr>
          <p:nvPr>
            <p:ph idx="4294967295"/>
          </p:nvPr>
        </p:nvSpPr>
        <p:spPr>
          <a:xfrm>
            <a:off x="868680" y="2050416"/>
            <a:ext cx="10515600" cy="3070225"/>
          </a:xfrm>
        </p:spPr>
        <p:txBody>
          <a:bodyPr/>
          <a:lstStyle/>
          <a:p>
            <a:r>
              <a:rPr lang="en-US" dirty="0"/>
              <a:t>There are a lot of options out there, but none of them seem to be “the perfect product”</a:t>
            </a:r>
          </a:p>
          <a:p>
            <a:r>
              <a:rPr lang="en-US" dirty="0"/>
              <a:t>Determine what features are most important to you/your agency. </a:t>
            </a:r>
          </a:p>
          <a:p>
            <a:r>
              <a:rPr lang="en-US" dirty="0"/>
              <a:t>For the programs on the next slide, most of them have a free demo version available on their website.  </a:t>
            </a:r>
          </a:p>
          <a:p>
            <a:r>
              <a:rPr lang="en-US" dirty="0"/>
              <a:t>Recommended to use a demo version before purchasing</a:t>
            </a:r>
          </a:p>
          <a:p>
            <a:r>
              <a:rPr lang="en-US" dirty="0"/>
              <a:t>DOC is currently using </a:t>
            </a:r>
            <a:r>
              <a:rPr lang="en-US" dirty="0" err="1"/>
              <a:t>Evermap</a:t>
            </a:r>
            <a:r>
              <a:rPr lang="en-US" dirty="0"/>
              <a:t> Auto-Portfolio Plug-In, but is looking into new software due to issues with the </a:t>
            </a:r>
            <a:r>
              <a:rPr lang="en-US" dirty="0" err="1"/>
              <a:t>Evermap</a:t>
            </a:r>
            <a:r>
              <a:rPr lang="en-US" dirty="0"/>
              <a:t> software.  </a:t>
            </a:r>
          </a:p>
        </p:txBody>
      </p:sp>
    </p:spTree>
    <p:extLst>
      <p:ext uri="{BB962C8B-B14F-4D97-AF65-F5344CB8AC3E}">
        <p14:creationId xmlns:p14="http://schemas.microsoft.com/office/powerpoint/2010/main" val="39740593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B5883FA0-581B-4A26-9EF2-866751F0970D}"/>
              </a:ext>
            </a:extLst>
          </p:cNvPr>
          <p:cNvGraphicFramePr>
            <a:graphicFrameLocks noGrp="1"/>
          </p:cNvGraphicFramePr>
          <p:nvPr>
            <p:ph idx="1"/>
          </p:nvPr>
        </p:nvGraphicFramePr>
        <p:xfrm>
          <a:off x="237565" y="286870"/>
          <a:ext cx="11817586" cy="5853378"/>
        </p:xfrm>
        <a:graphic>
          <a:graphicData uri="http://schemas.openxmlformats.org/drawingml/2006/table">
            <a:tbl>
              <a:tblPr firstRow="1" bandRow="1">
                <a:tableStyleId>{5C22544A-7EE6-4342-B048-85BDC9FD1C3A}</a:tableStyleId>
              </a:tblPr>
              <a:tblGrid>
                <a:gridCol w="2030913">
                  <a:extLst>
                    <a:ext uri="{9D8B030D-6E8A-4147-A177-3AD203B41FA5}">
                      <a16:colId xmlns:a16="http://schemas.microsoft.com/office/drawing/2014/main" val="3220588378"/>
                    </a:ext>
                  </a:extLst>
                </a:gridCol>
                <a:gridCol w="2030913">
                  <a:extLst>
                    <a:ext uri="{9D8B030D-6E8A-4147-A177-3AD203B41FA5}">
                      <a16:colId xmlns:a16="http://schemas.microsoft.com/office/drawing/2014/main" val="1995170428"/>
                    </a:ext>
                  </a:extLst>
                </a:gridCol>
                <a:gridCol w="1938940">
                  <a:extLst>
                    <a:ext uri="{9D8B030D-6E8A-4147-A177-3AD203B41FA5}">
                      <a16:colId xmlns:a16="http://schemas.microsoft.com/office/drawing/2014/main" val="1036497490"/>
                    </a:ext>
                  </a:extLst>
                </a:gridCol>
                <a:gridCol w="1938940">
                  <a:extLst>
                    <a:ext uri="{9D8B030D-6E8A-4147-A177-3AD203B41FA5}">
                      <a16:colId xmlns:a16="http://schemas.microsoft.com/office/drawing/2014/main" val="3127452511"/>
                    </a:ext>
                  </a:extLst>
                </a:gridCol>
                <a:gridCol w="1938940">
                  <a:extLst>
                    <a:ext uri="{9D8B030D-6E8A-4147-A177-3AD203B41FA5}">
                      <a16:colId xmlns:a16="http://schemas.microsoft.com/office/drawing/2014/main" val="4206895760"/>
                    </a:ext>
                  </a:extLst>
                </a:gridCol>
                <a:gridCol w="1938940">
                  <a:extLst>
                    <a:ext uri="{9D8B030D-6E8A-4147-A177-3AD203B41FA5}">
                      <a16:colId xmlns:a16="http://schemas.microsoft.com/office/drawing/2014/main" val="4202680023"/>
                    </a:ext>
                  </a:extLst>
                </a:gridCol>
              </a:tblGrid>
              <a:tr h="700959">
                <a:tc>
                  <a:txBody>
                    <a:bodyPr/>
                    <a:lstStyle/>
                    <a:p>
                      <a:endParaRPr lang="en-US" sz="1400" dirty="0"/>
                    </a:p>
                  </a:txBody>
                  <a:tcPr/>
                </a:tc>
                <a:tc>
                  <a:txBody>
                    <a:bodyPr/>
                    <a:lstStyle/>
                    <a:p>
                      <a:pPr algn="ctr"/>
                      <a:r>
                        <a:rPr lang="en-US" sz="1800" dirty="0" err="1"/>
                        <a:t>Evermap</a:t>
                      </a:r>
                      <a:r>
                        <a:rPr lang="en-US" sz="1800" dirty="0"/>
                        <a:t> Auto Portfolio </a:t>
                      </a:r>
                      <a:r>
                        <a:rPr lang="en-US" sz="1200" dirty="0"/>
                        <a:t>(DOC Currently Uses)</a:t>
                      </a:r>
                      <a:endParaRPr lang="en-US" sz="1800" dirty="0"/>
                    </a:p>
                  </a:txBody>
                  <a:tcPr anchor="ctr"/>
                </a:tc>
                <a:tc>
                  <a:txBody>
                    <a:bodyPr/>
                    <a:lstStyle/>
                    <a:p>
                      <a:pPr algn="ctr"/>
                      <a:r>
                        <a:rPr lang="en-US" sz="1800" dirty="0" err="1"/>
                        <a:t>Bitrecover</a:t>
                      </a:r>
                      <a:r>
                        <a:rPr lang="en-US" sz="1800" dirty="0"/>
                        <a:t> PST to PDF Wizard PRO</a:t>
                      </a:r>
                    </a:p>
                  </a:txBody>
                  <a:tcPr anchor="ctr"/>
                </a:tc>
                <a:tc>
                  <a:txBody>
                    <a:bodyPr/>
                    <a:lstStyle/>
                    <a:p>
                      <a:pPr algn="ctr"/>
                      <a:r>
                        <a:rPr lang="en-US" sz="1800" dirty="0"/>
                        <a:t>Sperry Save as PDF PRO</a:t>
                      </a:r>
                    </a:p>
                  </a:txBody>
                  <a:tcPr anchor="ctr"/>
                </a:tc>
                <a:tc>
                  <a:txBody>
                    <a:bodyPr/>
                    <a:lstStyle/>
                    <a:p>
                      <a:pPr algn="ctr"/>
                      <a:r>
                        <a:rPr lang="en-US" sz="1800" dirty="0"/>
                        <a:t>DRS PST File Converter</a:t>
                      </a:r>
                    </a:p>
                  </a:txBody>
                  <a:tcPr anchor="ctr"/>
                </a:tc>
                <a:tc>
                  <a:txBody>
                    <a:bodyPr/>
                    <a:lstStyle/>
                    <a:p>
                      <a:pPr algn="ctr"/>
                      <a:r>
                        <a:rPr lang="en-US" sz="1800" dirty="0"/>
                        <a:t>Total Mail Converter Pro </a:t>
                      </a:r>
                      <a:r>
                        <a:rPr lang="en-US" sz="1200" dirty="0"/>
                        <a:t>(DFW Currently Uses)</a:t>
                      </a:r>
                      <a:endParaRPr lang="en-US" sz="1800" dirty="0"/>
                    </a:p>
                  </a:txBody>
                  <a:tcPr anchor="ctr"/>
                </a:tc>
                <a:extLst>
                  <a:ext uri="{0D108BD9-81ED-4DB2-BD59-A6C34878D82A}">
                    <a16:rowId xmlns:a16="http://schemas.microsoft.com/office/drawing/2014/main" val="2875097118"/>
                  </a:ext>
                </a:extLst>
              </a:tr>
              <a:tr h="783426">
                <a:tc>
                  <a:txBody>
                    <a:bodyPr/>
                    <a:lstStyle/>
                    <a:p>
                      <a:pPr marL="55563" indent="0"/>
                      <a:r>
                        <a:rPr lang="en-US" sz="1600" kern="1200" dirty="0">
                          <a:solidFill>
                            <a:schemeClr val="dk1"/>
                          </a:solidFill>
                          <a:latin typeface="+mn-lt"/>
                          <a:ea typeface="+mn-ea"/>
                          <a:cs typeface="+mn-cs"/>
                        </a:rPr>
                        <a:t>Converts email </a:t>
                      </a:r>
                      <a:r>
                        <a:rPr lang="en-US" sz="1600" b="1" kern="1200" dirty="0">
                          <a:solidFill>
                            <a:schemeClr val="dk1"/>
                          </a:solidFill>
                          <a:latin typeface="+mn-lt"/>
                          <a:ea typeface="+mn-ea"/>
                          <a:cs typeface="+mn-cs"/>
                        </a:rPr>
                        <a:t>and</a:t>
                      </a:r>
                      <a:r>
                        <a:rPr lang="en-US" sz="1600" kern="1200" dirty="0">
                          <a:solidFill>
                            <a:schemeClr val="dk1"/>
                          </a:solidFill>
                          <a:latin typeface="+mn-lt"/>
                          <a:ea typeface="+mn-ea"/>
                          <a:cs typeface="+mn-cs"/>
                        </a:rPr>
                        <a:t> </a:t>
                      </a:r>
                    </a:p>
                    <a:p>
                      <a:pPr marL="55563" indent="0"/>
                      <a:r>
                        <a:rPr lang="en-US" sz="1600" kern="1200" dirty="0">
                          <a:solidFill>
                            <a:schemeClr val="dk1"/>
                          </a:solidFill>
                          <a:latin typeface="+mn-lt"/>
                          <a:ea typeface="+mn-ea"/>
                          <a:cs typeface="+mn-cs"/>
                        </a:rPr>
                        <a:t>Attachments to PDF</a:t>
                      </a:r>
                    </a:p>
                  </a:txBody>
                  <a:tcPr anchor="ctr"/>
                </a:tc>
                <a:tc>
                  <a:txBody>
                    <a:bodyPr/>
                    <a:lstStyle/>
                    <a:p>
                      <a:pPr marL="288925" indent="0"/>
                      <a:endParaRPr lang="en-US" sz="1600" kern="1200" dirty="0">
                        <a:solidFill>
                          <a:schemeClr val="dk1"/>
                        </a:solidFill>
                        <a:latin typeface="+mn-lt"/>
                        <a:ea typeface="+mn-ea"/>
                        <a:cs typeface="+mn-cs"/>
                      </a:endParaRPr>
                    </a:p>
                  </a:txBody>
                  <a:tcPr/>
                </a:tc>
                <a:tc>
                  <a:txBody>
                    <a:bodyPr/>
                    <a:lstStyle/>
                    <a:p>
                      <a:pPr marL="288925" indent="0" defTabSz="914400"/>
                      <a:endParaRPr lang="en-US" sz="1600" kern="1200" dirty="0">
                        <a:solidFill>
                          <a:schemeClr val="dk1"/>
                        </a:solidFill>
                        <a:latin typeface="+mn-lt"/>
                        <a:ea typeface="+mn-ea"/>
                        <a:cs typeface="+mn-cs"/>
                      </a:endParaRPr>
                    </a:p>
                  </a:txBody>
                  <a:tcPr/>
                </a:tc>
                <a:tc>
                  <a:txBody>
                    <a:bodyPr/>
                    <a:lstStyle/>
                    <a:p>
                      <a:pPr marL="288925" indent="0"/>
                      <a:endParaRPr lang="en-US" sz="1600" kern="1200" dirty="0">
                        <a:solidFill>
                          <a:schemeClr val="dk1"/>
                        </a:solidFill>
                        <a:latin typeface="+mn-lt"/>
                        <a:ea typeface="+mn-ea"/>
                        <a:cs typeface="+mn-cs"/>
                      </a:endParaRPr>
                    </a:p>
                  </a:txBody>
                  <a:tcPr/>
                </a:tc>
                <a:tc>
                  <a:txBody>
                    <a:bodyPr/>
                    <a:lstStyle/>
                    <a:p>
                      <a:pPr marL="288925" indent="0"/>
                      <a:endParaRPr lang="en-US" sz="1600" kern="1200" dirty="0">
                        <a:solidFill>
                          <a:schemeClr val="dk1"/>
                        </a:solidFill>
                        <a:latin typeface="+mn-lt"/>
                        <a:ea typeface="+mn-ea"/>
                        <a:cs typeface="+mn-cs"/>
                      </a:endParaRPr>
                    </a:p>
                  </a:txBody>
                  <a:tcPr/>
                </a:tc>
                <a:tc>
                  <a:txBody>
                    <a:bodyPr/>
                    <a:lstStyle/>
                    <a:p>
                      <a:pPr marL="288925" indent="0"/>
                      <a:endParaRPr lang="en-US" sz="1600" kern="1200" dirty="0">
                        <a:solidFill>
                          <a:schemeClr val="dk1"/>
                        </a:solidFill>
                        <a:latin typeface="+mn-lt"/>
                        <a:ea typeface="+mn-ea"/>
                        <a:cs typeface="+mn-cs"/>
                      </a:endParaRPr>
                    </a:p>
                  </a:txBody>
                  <a:tcPr/>
                </a:tc>
                <a:extLst>
                  <a:ext uri="{0D108BD9-81ED-4DB2-BD59-A6C34878D82A}">
                    <a16:rowId xmlns:a16="http://schemas.microsoft.com/office/drawing/2014/main" val="2454125996"/>
                  </a:ext>
                </a:extLst>
              </a:tr>
              <a:tr h="783426">
                <a:tc>
                  <a:txBody>
                    <a:bodyPr/>
                    <a:lstStyle/>
                    <a:p>
                      <a:pPr marL="55563" marR="0" lvl="0" indent="0" algn="l" defTabSz="914400" rtl="0" eaLnBrk="1" fontAlgn="auto" latinLnBrk="0" hangingPunct="1">
                        <a:lnSpc>
                          <a:spcPct val="100000"/>
                        </a:lnSpc>
                        <a:spcBef>
                          <a:spcPts val="0"/>
                        </a:spcBef>
                        <a:spcAft>
                          <a:spcPts val="0"/>
                        </a:spcAft>
                        <a:buClrTx/>
                        <a:buSzTx/>
                        <a:buFontTx/>
                        <a:buNone/>
                        <a:tabLst/>
                        <a:defRPr/>
                      </a:pPr>
                      <a:r>
                        <a:rPr lang="en-US" sz="1600" kern="1200" dirty="0">
                          <a:solidFill>
                            <a:schemeClr val="dk1"/>
                          </a:solidFill>
                          <a:latin typeface="+mn-lt"/>
                          <a:ea typeface="+mn-ea"/>
                          <a:cs typeface="+mn-cs"/>
                        </a:rPr>
                        <a:t>Converts multiple PST files at once</a:t>
                      </a:r>
                    </a:p>
                  </a:txBody>
                  <a:tcPr anchor="ctr"/>
                </a:tc>
                <a:tc>
                  <a:txBody>
                    <a:bodyPr/>
                    <a:lstStyle/>
                    <a:p>
                      <a:pPr marL="288925" indent="0"/>
                      <a:endParaRPr lang="en-US" sz="1600" kern="1200" dirty="0">
                        <a:solidFill>
                          <a:schemeClr val="dk1"/>
                        </a:solidFill>
                        <a:latin typeface="+mn-lt"/>
                        <a:ea typeface="+mn-ea"/>
                        <a:cs typeface="+mn-cs"/>
                      </a:endParaRPr>
                    </a:p>
                  </a:txBody>
                  <a:tcPr/>
                </a:tc>
                <a:tc>
                  <a:txBody>
                    <a:bodyPr/>
                    <a:lstStyle/>
                    <a:p>
                      <a:pPr marL="288925" indent="0" defTabSz="914400"/>
                      <a:endParaRPr lang="en-US" sz="1600" kern="1200" dirty="0">
                        <a:solidFill>
                          <a:schemeClr val="dk1"/>
                        </a:solidFill>
                        <a:latin typeface="+mn-lt"/>
                        <a:ea typeface="+mn-ea"/>
                        <a:cs typeface="+mn-cs"/>
                      </a:endParaRPr>
                    </a:p>
                  </a:txBody>
                  <a:tcPr/>
                </a:tc>
                <a:tc>
                  <a:txBody>
                    <a:bodyPr/>
                    <a:lstStyle/>
                    <a:p>
                      <a:pPr marL="288925" indent="0"/>
                      <a:endParaRPr lang="en-US" sz="1600" kern="1200" dirty="0">
                        <a:solidFill>
                          <a:schemeClr val="dk1"/>
                        </a:solidFill>
                        <a:latin typeface="+mn-lt"/>
                        <a:ea typeface="+mn-ea"/>
                        <a:cs typeface="+mn-cs"/>
                      </a:endParaRPr>
                    </a:p>
                  </a:txBody>
                  <a:tcPr/>
                </a:tc>
                <a:tc>
                  <a:txBody>
                    <a:bodyPr/>
                    <a:lstStyle/>
                    <a:p>
                      <a:pPr marL="288925" indent="0"/>
                      <a:endParaRPr lang="en-US" sz="1600" kern="1200" dirty="0">
                        <a:solidFill>
                          <a:schemeClr val="dk1"/>
                        </a:solidFill>
                        <a:latin typeface="+mn-lt"/>
                        <a:ea typeface="+mn-ea"/>
                        <a:cs typeface="+mn-cs"/>
                      </a:endParaRPr>
                    </a:p>
                  </a:txBody>
                  <a:tcPr/>
                </a:tc>
                <a:tc>
                  <a:txBody>
                    <a:bodyPr/>
                    <a:lstStyle/>
                    <a:p>
                      <a:pPr marL="288925" indent="0"/>
                      <a:endParaRPr lang="en-US" sz="1600" kern="1200" dirty="0">
                        <a:solidFill>
                          <a:schemeClr val="dk1"/>
                        </a:solidFill>
                        <a:latin typeface="+mn-lt"/>
                        <a:ea typeface="+mn-ea"/>
                        <a:cs typeface="+mn-cs"/>
                      </a:endParaRPr>
                    </a:p>
                  </a:txBody>
                  <a:tcPr/>
                </a:tc>
                <a:extLst>
                  <a:ext uri="{0D108BD9-81ED-4DB2-BD59-A6C34878D82A}">
                    <a16:rowId xmlns:a16="http://schemas.microsoft.com/office/drawing/2014/main" val="3253403486"/>
                  </a:ext>
                </a:extLst>
              </a:tr>
              <a:tr h="783426">
                <a:tc>
                  <a:txBody>
                    <a:bodyPr/>
                    <a:lstStyle/>
                    <a:p>
                      <a:pPr marL="55563" marR="0" lvl="0" indent="0" algn="l" defTabSz="914400" rtl="0" eaLnBrk="1" fontAlgn="auto" latinLnBrk="0" hangingPunct="1">
                        <a:lnSpc>
                          <a:spcPct val="100000"/>
                        </a:lnSpc>
                        <a:spcBef>
                          <a:spcPts val="0"/>
                        </a:spcBef>
                        <a:spcAft>
                          <a:spcPts val="0"/>
                        </a:spcAft>
                        <a:buClrTx/>
                        <a:buSzTx/>
                        <a:buFontTx/>
                        <a:buNone/>
                        <a:tabLst/>
                        <a:defRPr/>
                      </a:pPr>
                      <a:r>
                        <a:rPr lang="en-US" sz="1600" kern="1200" dirty="0">
                          <a:solidFill>
                            <a:schemeClr val="dk1"/>
                          </a:solidFill>
                          <a:latin typeface="+mn-lt"/>
                          <a:ea typeface="+mn-ea"/>
                          <a:cs typeface="+mn-cs"/>
                        </a:rPr>
                        <a:t>Converts emails into </a:t>
                      </a:r>
                      <a:r>
                        <a:rPr lang="en-US" sz="1600" b="1" kern="1200" dirty="0">
                          <a:solidFill>
                            <a:schemeClr val="dk1"/>
                          </a:solidFill>
                          <a:latin typeface="+mn-lt"/>
                          <a:ea typeface="+mn-ea"/>
                          <a:cs typeface="+mn-cs"/>
                        </a:rPr>
                        <a:t>one</a:t>
                      </a:r>
                      <a:r>
                        <a:rPr lang="en-US" sz="1600" kern="1200" dirty="0">
                          <a:solidFill>
                            <a:schemeClr val="dk1"/>
                          </a:solidFill>
                          <a:latin typeface="+mn-lt"/>
                          <a:ea typeface="+mn-ea"/>
                          <a:cs typeface="+mn-cs"/>
                        </a:rPr>
                        <a:t> PDF</a:t>
                      </a:r>
                    </a:p>
                  </a:txBody>
                  <a:tcPr anchor="ctr"/>
                </a:tc>
                <a:tc>
                  <a:txBody>
                    <a:bodyPr/>
                    <a:lstStyle/>
                    <a:p>
                      <a:pPr marL="288925" indent="0"/>
                      <a:endParaRPr lang="en-US" sz="1600" kern="1200" dirty="0">
                        <a:solidFill>
                          <a:schemeClr val="dk1"/>
                        </a:solidFill>
                        <a:latin typeface="+mn-lt"/>
                        <a:ea typeface="+mn-ea"/>
                        <a:cs typeface="+mn-cs"/>
                      </a:endParaRPr>
                    </a:p>
                  </a:txBody>
                  <a:tcPr/>
                </a:tc>
                <a:tc>
                  <a:txBody>
                    <a:bodyPr/>
                    <a:lstStyle/>
                    <a:p>
                      <a:pPr marL="288925" indent="0" defTabSz="914400"/>
                      <a:endParaRPr lang="en-US" sz="1600" kern="1200" dirty="0">
                        <a:solidFill>
                          <a:schemeClr val="dk1"/>
                        </a:solidFill>
                        <a:latin typeface="+mn-lt"/>
                        <a:ea typeface="+mn-ea"/>
                        <a:cs typeface="+mn-cs"/>
                      </a:endParaRPr>
                    </a:p>
                  </a:txBody>
                  <a:tcPr/>
                </a:tc>
                <a:tc>
                  <a:txBody>
                    <a:bodyPr/>
                    <a:lstStyle/>
                    <a:p>
                      <a:pPr marL="288925" indent="0"/>
                      <a:endParaRPr lang="en-US" sz="1600" kern="1200" dirty="0">
                        <a:solidFill>
                          <a:schemeClr val="dk1"/>
                        </a:solidFill>
                        <a:latin typeface="+mn-lt"/>
                        <a:ea typeface="+mn-ea"/>
                        <a:cs typeface="+mn-cs"/>
                      </a:endParaRPr>
                    </a:p>
                  </a:txBody>
                  <a:tcPr/>
                </a:tc>
                <a:tc>
                  <a:txBody>
                    <a:bodyPr/>
                    <a:lstStyle/>
                    <a:p>
                      <a:pPr marL="288925" indent="0"/>
                      <a:endParaRPr lang="en-US" sz="1600" kern="1200" dirty="0">
                        <a:solidFill>
                          <a:schemeClr val="dk1"/>
                        </a:solidFill>
                        <a:latin typeface="+mn-lt"/>
                        <a:ea typeface="+mn-ea"/>
                        <a:cs typeface="+mn-cs"/>
                      </a:endParaRPr>
                    </a:p>
                  </a:txBody>
                  <a:tcPr/>
                </a:tc>
                <a:tc>
                  <a:txBody>
                    <a:bodyPr/>
                    <a:lstStyle/>
                    <a:p>
                      <a:pPr marL="288925" indent="0"/>
                      <a:endParaRPr lang="en-US" sz="1600" kern="1200" dirty="0">
                        <a:solidFill>
                          <a:schemeClr val="dk1"/>
                        </a:solidFill>
                        <a:latin typeface="+mn-lt"/>
                        <a:ea typeface="+mn-ea"/>
                        <a:cs typeface="+mn-cs"/>
                      </a:endParaRPr>
                    </a:p>
                  </a:txBody>
                  <a:tcPr/>
                </a:tc>
                <a:extLst>
                  <a:ext uri="{0D108BD9-81ED-4DB2-BD59-A6C34878D82A}">
                    <a16:rowId xmlns:a16="http://schemas.microsoft.com/office/drawing/2014/main" val="1315634064"/>
                  </a:ext>
                </a:extLst>
              </a:tr>
              <a:tr h="1113288">
                <a:tc>
                  <a:txBody>
                    <a:bodyPr/>
                    <a:lstStyle/>
                    <a:p>
                      <a:pPr marL="55563" marR="0" lvl="0" indent="0" algn="l" defTabSz="914400" rtl="0" eaLnBrk="1" fontAlgn="auto" latinLnBrk="0" hangingPunct="1">
                        <a:lnSpc>
                          <a:spcPct val="100000"/>
                        </a:lnSpc>
                        <a:spcBef>
                          <a:spcPts val="0"/>
                        </a:spcBef>
                        <a:spcAft>
                          <a:spcPts val="0"/>
                        </a:spcAft>
                        <a:buClrTx/>
                        <a:buSzTx/>
                        <a:buFontTx/>
                        <a:buNone/>
                        <a:tabLst/>
                        <a:defRPr/>
                      </a:pPr>
                      <a:r>
                        <a:rPr lang="en-US" sz="1600" kern="1200" dirty="0">
                          <a:solidFill>
                            <a:schemeClr val="dk1"/>
                          </a:solidFill>
                          <a:latin typeface="+mn-lt"/>
                          <a:ea typeface="+mn-ea"/>
                          <a:cs typeface="+mn-cs"/>
                        </a:rPr>
                        <a:t>Once license can be used on multiple machines*</a:t>
                      </a:r>
                    </a:p>
                  </a:txBody>
                  <a:tcPr anchor="ctr"/>
                </a:tc>
                <a:tc>
                  <a:txBody>
                    <a:bodyPr/>
                    <a:lstStyle/>
                    <a:p>
                      <a:pPr marL="288925" indent="0"/>
                      <a:endParaRPr lang="en-US" sz="1600" kern="1200" dirty="0">
                        <a:solidFill>
                          <a:schemeClr val="dk1"/>
                        </a:solidFill>
                        <a:latin typeface="+mn-lt"/>
                        <a:ea typeface="+mn-ea"/>
                        <a:cs typeface="+mn-cs"/>
                      </a:endParaRPr>
                    </a:p>
                  </a:txBody>
                  <a:tcPr/>
                </a:tc>
                <a:tc>
                  <a:txBody>
                    <a:bodyPr/>
                    <a:lstStyle/>
                    <a:p>
                      <a:pPr marL="288925" indent="0" defTabSz="914400"/>
                      <a:endParaRPr lang="en-US" sz="1600" kern="1200" dirty="0">
                        <a:solidFill>
                          <a:schemeClr val="dk1"/>
                        </a:solidFill>
                        <a:latin typeface="+mn-lt"/>
                        <a:ea typeface="+mn-ea"/>
                        <a:cs typeface="+mn-cs"/>
                      </a:endParaRPr>
                    </a:p>
                  </a:txBody>
                  <a:tcPr/>
                </a:tc>
                <a:tc>
                  <a:txBody>
                    <a:bodyPr/>
                    <a:lstStyle/>
                    <a:p>
                      <a:pPr marL="288925" indent="0"/>
                      <a:endParaRPr lang="en-US" sz="1600" kern="1200" dirty="0">
                        <a:solidFill>
                          <a:schemeClr val="dk1"/>
                        </a:solidFill>
                        <a:latin typeface="+mn-lt"/>
                        <a:ea typeface="+mn-ea"/>
                        <a:cs typeface="+mn-cs"/>
                      </a:endParaRPr>
                    </a:p>
                  </a:txBody>
                  <a:tcPr/>
                </a:tc>
                <a:tc>
                  <a:txBody>
                    <a:bodyPr/>
                    <a:lstStyle/>
                    <a:p>
                      <a:pPr marL="288925" indent="0"/>
                      <a:endParaRPr lang="en-US" sz="1600" kern="1200" dirty="0">
                        <a:solidFill>
                          <a:schemeClr val="dk1"/>
                        </a:solidFill>
                        <a:latin typeface="+mn-lt"/>
                        <a:ea typeface="+mn-ea"/>
                        <a:cs typeface="+mn-cs"/>
                      </a:endParaRPr>
                    </a:p>
                  </a:txBody>
                  <a:tcPr/>
                </a:tc>
                <a:tc>
                  <a:txBody>
                    <a:bodyPr/>
                    <a:lstStyle/>
                    <a:p>
                      <a:pPr marL="288925" indent="0"/>
                      <a:endParaRPr lang="en-US" sz="1600" kern="1200" dirty="0">
                        <a:solidFill>
                          <a:schemeClr val="dk1"/>
                        </a:solidFill>
                        <a:latin typeface="+mn-lt"/>
                        <a:ea typeface="+mn-ea"/>
                        <a:cs typeface="+mn-cs"/>
                      </a:endParaRPr>
                    </a:p>
                  </a:txBody>
                  <a:tcPr/>
                </a:tc>
                <a:extLst>
                  <a:ext uri="{0D108BD9-81ED-4DB2-BD59-A6C34878D82A}">
                    <a16:rowId xmlns:a16="http://schemas.microsoft.com/office/drawing/2014/main" val="2074230746"/>
                  </a:ext>
                </a:extLst>
              </a:tr>
              <a:tr h="783426">
                <a:tc>
                  <a:txBody>
                    <a:bodyPr/>
                    <a:lstStyle/>
                    <a:p>
                      <a:pPr marL="55563" marR="0" lvl="0" indent="0" algn="l" defTabSz="914400" rtl="0" eaLnBrk="1" fontAlgn="auto" latinLnBrk="0" hangingPunct="1">
                        <a:lnSpc>
                          <a:spcPct val="100000"/>
                        </a:lnSpc>
                        <a:spcBef>
                          <a:spcPts val="0"/>
                        </a:spcBef>
                        <a:spcAft>
                          <a:spcPts val="0"/>
                        </a:spcAft>
                        <a:buClrTx/>
                        <a:buSzTx/>
                        <a:buFontTx/>
                        <a:buNone/>
                        <a:tabLst/>
                        <a:defRPr/>
                      </a:pPr>
                      <a:r>
                        <a:rPr lang="en-US" sz="1600" kern="1200" dirty="0">
                          <a:solidFill>
                            <a:schemeClr val="dk1"/>
                          </a:solidFill>
                          <a:latin typeface="+mn-lt"/>
                          <a:ea typeface="+mn-ea"/>
                          <a:cs typeface="+mn-cs"/>
                        </a:rPr>
                        <a:t>Converts calendar items</a:t>
                      </a:r>
                    </a:p>
                  </a:txBody>
                  <a:tcPr anchor="ctr"/>
                </a:tc>
                <a:tc>
                  <a:txBody>
                    <a:bodyPr/>
                    <a:lstStyle/>
                    <a:p>
                      <a:pPr marL="288925" indent="0"/>
                      <a:endParaRPr lang="en-US" sz="1600" kern="1200" dirty="0">
                        <a:solidFill>
                          <a:schemeClr val="dk1"/>
                        </a:solidFill>
                        <a:latin typeface="+mn-lt"/>
                        <a:ea typeface="+mn-ea"/>
                        <a:cs typeface="+mn-cs"/>
                      </a:endParaRPr>
                    </a:p>
                  </a:txBody>
                  <a:tcPr/>
                </a:tc>
                <a:tc>
                  <a:txBody>
                    <a:bodyPr/>
                    <a:lstStyle/>
                    <a:p>
                      <a:pPr marL="288925" indent="0" defTabSz="914400"/>
                      <a:endParaRPr lang="en-US" sz="1600" kern="1200" dirty="0">
                        <a:solidFill>
                          <a:schemeClr val="dk1"/>
                        </a:solidFill>
                        <a:latin typeface="+mn-lt"/>
                        <a:ea typeface="+mn-ea"/>
                        <a:cs typeface="+mn-cs"/>
                      </a:endParaRPr>
                    </a:p>
                  </a:txBody>
                  <a:tcPr/>
                </a:tc>
                <a:tc>
                  <a:txBody>
                    <a:bodyPr/>
                    <a:lstStyle/>
                    <a:p>
                      <a:pPr marL="288925" indent="0"/>
                      <a:endParaRPr lang="en-US" sz="1600" kern="1200" dirty="0">
                        <a:solidFill>
                          <a:schemeClr val="dk1"/>
                        </a:solidFill>
                        <a:latin typeface="+mn-lt"/>
                        <a:ea typeface="+mn-ea"/>
                        <a:cs typeface="+mn-cs"/>
                      </a:endParaRPr>
                    </a:p>
                  </a:txBody>
                  <a:tcPr/>
                </a:tc>
                <a:tc>
                  <a:txBody>
                    <a:bodyPr/>
                    <a:lstStyle/>
                    <a:p>
                      <a:pPr marL="288925" indent="0"/>
                      <a:endParaRPr lang="en-US" sz="1600" kern="1200" dirty="0">
                        <a:solidFill>
                          <a:schemeClr val="dk1"/>
                        </a:solidFill>
                        <a:latin typeface="+mn-lt"/>
                        <a:ea typeface="+mn-ea"/>
                        <a:cs typeface="+mn-cs"/>
                      </a:endParaRPr>
                    </a:p>
                  </a:txBody>
                  <a:tcPr/>
                </a:tc>
                <a:tc>
                  <a:txBody>
                    <a:bodyPr/>
                    <a:lstStyle/>
                    <a:p>
                      <a:pPr marL="288925" indent="0"/>
                      <a:endParaRPr lang="en-US" sz="1600" kern="1200" dirty="0">
                        <a:solidFill>
                          <a:schemeClr val="dk1"/>
                        </a:solidFill>
                        <a:latin typeface="+mn-lt"/>
                        <a:ea typeface="+mn-ea"/>
                        <a:cs typeface="+mn-cs"/>
                      </a:endParaRPr>
                    </a:p>
                  </a:txBody>
                  <a:tcPr/>
                </a:tc>
                <a:extLst>
                  <a:ext uri="{0D108BD9-81ED-4DB2-BD59-A6C34878D82A}">
                    <a16:rowId xmlns:a16="http://schemas.microsoft.com/office/drawing/2014/main" val="770693681"/>
                  </a:ext>
                </a:extLst>
              </a:tr>
              <a:tr h="783426">
                <a:tc>
                  <a:txBody>
                    <a:bodyPr/>
                    <a:lstStyle/>
                    <a:p>
                      <a:pPr marL="55563" marR="0" lvl="0" indent="0" algn="l" defTabSz="914400" rtl="0" eaLnBrk="1" fontAlgn="auto" latinLnBrk="0" hangingPunct="1">
                        <a:lnSpc>
                          <a:spcPct val="100000"/>
                        </a:lnSpc>
                        <a:spcBef>
                          <a:spcPts val="0"/>
                        </a:spcBef>
                        <a:spcAft>
                          <a:spcPts val="0"/>
                        </a:spcAft>
                        <a:buClrTx/>
                        <a:buSzTx/>
                        <a:buFontTx/>
                        <a:buNone/>
                        <a:tabLst/>
                        <a:defRPr/>
                      </a:pPr>
                      <a:r>
                        <a:rPr lang="en-US" sz="1600" kern="1200" dirty="0">
                          <a:solidFill>
                            <a:schemeClr val="dk1"/>
                          </a:solidFill>
                          <a:latin typeface="+mn-lt"/>
                          <a:ea typeface="+mn-ea"/>
                          <a:cs typeface="+mn-cs"/>
                        </a:rPr>
                        <a:t>One time payment (lifetime license)</a:t>
                      </a:r>
                    </a:p>
                  </a:txBody>
                  <a:tcPr anchor="ctr"/>
                </a:tc>
                <a:tc>
                  <a:txBody>
                    <a:bodyPr/>
                    <a:lstStyle/>
                    <a:p>
                      <a:pPr marL="288925" indent="0"/>
                      <a:endParaRPr lang="en-US" sz="1600" kern="1200" dirty="0">
                        <a:solidFill>
                          <a:schemeClr val="dk1"/>
                        </a:solidFill>
                        <a:latin typeface="+mn-lt"/>
                        <a:ea typeface="+mn-ea"/>
                        <a:cs typeface="+mn-cs"/>
                      </a:endParaRPr>
                    </a:p>
                  </a:txBody>
                  <a:tcPr/>
                </a:tc>
                <a:tc>
                  <a:txBody>
                    <a:bodyPr/>
                    <a:lstStyle/>
                    <a:p>
                      <a:pPr marL="288925" indent="0" defTabSz="914400"/>
                      <a:endParaRPr lang="en-US" sz="1600" kern="1200" dirty="0">
                        <a:solidFill>
                          <a:schemeClr val="dk1"/>
                        </a:solidFill>
                        <a:latin typeface="+mn-lt"/>
                        <a:ea typeface="+mn-ea"/>
                        <a:cs typeface="+mn-cs"/>
                      </a:endParaRPr>
                    </a:p>
                  </a:txBody>
                  <a:tcPr/>
                </a:tc>
                <a:tc>
                  <a:txBody>
                    <a:bodyPr/>
                    <a:lstStyle/>
                    <a:p>
                      <a:pPr marL="288925" indent="0"/>
                      <a:endParaRPr lang="en-US" sz="1600" kern="1200" dirty="0">
                        <a:solidFill>
                          <a:schemeClr val="dk1"/>
                        </a:solidFill>
                        <a:latin typeface="+mn-lt"/>
                        <a:ea typeface="+mn-ea"/>
                        <a:cs typeface="+mn-cs"/>
                      </a:endParaRPr>
                    </a:p>
                  </a:txBody>
                  <a:tcPr/>
                </a:tc>
                <a:tc>
                  <a:txBody>
                    <a:bodyPr/>
                    <a:lstStyle/>
                    <a:p>
                      <a:pPr marL="288925" indent="0"/>
                      <a:endParaRPr lang="en-US" sz="1600" kern="1200" dirty="0">
                        <a:solidFill>
                          <a:schemeClr val="dk1"/>
                        </a:solidFill>
                        <a:latin typeface="+mn-lt"/>
                        <a:ea typeface="+mn-ea"/>
                        <a:cs typeface="+mn-cs"/>
                      </a:endParaRPr>
                    </a:p>
                  </a:txBody>
                  <a:tcPr/>
                </a:tc>
                <a:tc>
                  <a:txBody>
                    <a:bodyPr/>
                    <a:lstStyle/>
                    <a:p>
                      <a:pPr marL="288925" indent="0"/>
                      <a:endParaRPr lang="en-US" sz="1600" kern="1200" dirty="0">
                        <a:solidFill>
                          <a:schemeClr val="dk1"/>
                        </a:solidFill>
                        <a:latin typeface="+mn-lt"/>
                        <a:ea typeface="+mn-ea"/>
                        <a:cs typeface="+mn-cs"/>
                      </a:endParaRPr>
                    </a:p>
                  </a:txBody>
                  <a:tcPr/>
                </a:tc>
                <a:extLst>
                  <a:ext uri="{0D108BD9-81ED-4DB2-BD59-A6C34878D82A}">
                    <a16:rowId xmlns:a16="http://schemas.microsoft.com/office/drawing/2014/main" val="3066000011"/>
                  </a:ext>
                </a:extLst>
              </a:tr>
            </a:tbl>
          </a:graphicData>
        </a:graphic>
      </p:graphicFrame>
      <p:pic>
        <p:nvPicPr>
          <p:cNvPr id="7" name="Picture 6" descr="A green leaf with a white background&#10;&#10;Description automatically generated with low confidence">
            <a:extLst>
              <a:ext uri="{FF2B5EF4-FFF2-40B4-BE49-F238E27FC236}">
                <a16:creationId xmlns:a16="http://schemas.microsoft.com/office/drawing/2014/main" id="{E7CA4833-3A59-40AC-8DCB-556D993AC446}"/>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l="20507" r="25940"/>
          <a:stretch/>
        </p:blipFill>
        <p:spPr>
          <a:xfrm>
            <a:off x="2988436" y="1317517"/>
            <a:ext cx="494996" cy="396782"/>
          </a:xfrm>
          <a:prstGeom prst="rect">
            <a:avLst/>
          </a:prstGeom>
        </p:spPr>
      </p:pic>
      <p:pic>
        <p:nvPicPr>
          <p:cNvPr id="8" name="Picture 7" descr="A green leaf with a white background&#10;&#10;Description automatically generated with low confidence">
            <a:extLst>
              <a:ext uri="{FF2B5EF4-FFF2-40B4-BE49-F238E27FC236}">
                <a16:creationId xmlns:a16="http://schemas.microsoft.com/office/drawing/2014/main" id="{5B1D39F1-E931-4F5C-A258-421F596E667E}"/>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l="20507" r="25940"/>
          <a:stretch/>
        </p:blipFill>
        <p:spPr>
          <a:xfrm>
            <a:off x="5016289" y="1317517"/>
            <a:ext cx="494996" cy="396782"/>
          </a:xfrm>
          <a:prstGeom prst="rect">
            <a:avLst/>
          </a:prstGeom>
        </p:spPr>
      </p:pic>
      <p:pic>
        <p:nvPicPr>
          <p:cNvPr id="10" name="Picture 9" descr="A green leaf with a white background&#10;&#10;Description automatically generated with low confidence">
            <a:extLst>
              <a:ext uri="{FF2B5EF4-FFF2-40B4-BE49-F238E27FC236}">
                <a16:creationId xmlns:a16="http://schemas.microsoft.com/office/drawing/2014/main" id="{9D19E8A7-5359-4C78-BF9C-28A2653FD510}"/>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l="20507" r="25940"/>
          <a:stretch/>
        </p:blipFill>
        <p:spPr>
          <a:xfrm>
            <a:off x="5016289" y="2060950"/>
            <a:ext cx="494996" cy="396782"/>
          </a:xfrm>
          <a:prstGeom prst="rect">
            <a:avLst/>
          </a:prstGeom>
        </p:spPr>
      </p:pic>
      <p:pic>
        <p:nvPicPr>
          <p:cNvPr id="12" name="Picture 11" descr="A green leaf with a white background&#10;&#10;Description automatically generated with low confidence">
            <a:extLst>
              <a:ext uri="{FF2B5EF4-FFF2-40B4-BE49-F238E27FC236}">
                <a16:creationId xmlns:a16="http://schemas.microsoft.com/office/drawing/2014/main" id="{49035C9C-E708-4BDC-9E3E-627A9DF04D20}"/>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l="20507" r="25940"/>
          <a:stretch/>
        </p:blipFill>
        <p:spPr>
          <a:xfrm>
            <a:off x="8904044" y="2060950"/>
            <a:ext cx="494996" cy="396782"/>
          </a:xfrm>
          <a:prstGeom prst="rect">
            <a:avLst/>
          </a:prstGeom>
        </p:spPr>
      </p:pic>
      <p:pic>
        <p:nvPicPr>
          <p:cNvPr id="13" name="Picture 12" descr="A green leaf with a white background&#10;&#10;Description automatically generated with low confidence">
            <a:extLst>
              <a:ext uri="{FF2B5EF4-FFF2-40B4-BE49-F238E27FC236}">
                <a16:creationId xmlns:a16="http://schemas.microsoft.com/office/drawing/2014/main" id="{8D22B24A-78EC-4FAB-BB2D-F6F8AA68D370}"/>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l="20507" r="25940"/>
          <a:stretch/>
        </p:blipFill>
        <p:spPr>
          <a:xfrm>
            <a:off x="2988436" y="2866493"/>
            <a:ext cx="494996" cy="396782"/>
          </a:xfrm>
          <a:prstGeom prst="rect">
            <a:avLst/>
          </a:prstGeom>
        </p:spPr>
      </p:pic>
      <p:pic>
        <p:nvPicPr>
          <p:cNvPr id="14" name="Picture 13" descr="A green leaf with a white background&#10;&#10;Description automatically generated with low confidence">
            <a:extLst>
              <a:ext uri="{FF2B5EF4-FFF2-40B4-BE49-F238E27FC236}">
                <a16:creationId xmlns:a16="http://schemas.microsoft.com/office/drawing/2014/main" id="{C632F552-3197-4C11-9859-63DF02418D3C}"/>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l="20507" r="25940"/>
          <a:stretch/>
        </p:blipFill>
        <p:spPr>
          <a:xfrm>
            <a:off x="6985049" y="2866493"/>
            <a:ext cx="494996" cy="396782"/>
          </a:xfrm>
          <a:prstGeom prst="rect">
            <a:avLst/>
          </a:prstGeom>
        </p:spPr>
      </p:pic>
      <p:pic>
        <p:nvPicPr>
          <p:cNvPr id="17" name="Picture 16" descr="A green leaf with a white background&#10;&#10;Description automatically generated with low confidence">
            <a:extLst>
              <a:ext uri="{FF2B5EF4-FFF2-40B4-BE49-F238E27FC236}">
                <a16:creationId xmlns:a16="http://schemas.microsoft.com/office/drawing/2014/main" id="{380F5D81-B216-46B8-9052-5CF55C666169}"/>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l="20507" r="25940"/>
          <a:stretch/>
        </p:blipFill>
        <p:spPr>
          <a:xfrm>
            <a:off x="5016289" y="3831266"/>
            <a:ext cx="494996" cy="396782"/>
          </a:xfrm>
          <a:prstGeom prst="rect">
            <a:avLst/>
          </a:prstGeom>
        </p:spPr>
      </p:pic>
      <p:pic>
        <p:nvPicPr>
          <p:cNvPr id="19" name="Picture 18" descr="A green leaf with a white background&#10;&#10;Description automatically generated with low confidence">
            <a:extLst>
              <a:ext uri="{FF2B5EF4-FFF2-40B4-BE49-F238E27FC236}">
                <a16:creationId xmlns:a16="http://schemas.microsoft.com/office/drawing/2014/main" id="{6060ADCB-D133-409E-8366-E3B1BE606A75}"/>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l="20507" r="25940"/>
          <a:stretch/>
        </p:blipFill>
        <p:spPr>
          <a:xfrm>
            <a:off x="6985049" y="3831265"/>
            <a:ext cx="494996" cy="396782"/>
          </a:xfrm>
          <a:prstGeom prst="rect">
            <a:avLst/>
          </a:prstGeom>
        </p:spPr>
      </p:pic>
      <p:pic>
        <p:nvPicPr>
          <p:cNvPr id="20" name="Picture 19" descr="A green leaf with a white background&#10;&#10;Description automatically generated with low confidence">
            <a:extLst>
              <a:ext uri="{FF2B5EF4-FFF2-40B4-BE49-F238E27FC236}">
                <a16:creationId xmlns:a16="http://schemas.microsoft.com/office/drawing/2014/main" id="{B8EAE262-D172-4D6C-83E7-ED5F71C2F49C}"/>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l="20507" r="25940"/>
          <a:stretch/>
        </p:blipFill>
        <p:spPr>
          <a:xfrm>
            <a:off x="8823179" y="4760607"/>
            <a:ext cx="494996" cy="396782"/>
          </a:xfrm>
          <a:prstGeom prst="rect">
            <a:avLst/>
          </a:prstGeom>
        </p:spPr>
      </p:pic>
      <p:pic>
        <p:nvPicPr>
          <p:cNvPr id="21" name="Picture 20" descr="A green leaf with a white background&#10;&#10;Description automatically generated with low confidence">
            <a:extLst>
              <a:ext uri="{FF2B5EF4-FFF2-40B4-BE49-F238E27FC236}">
                <a16:creationId xmlns:a16="http://schemas.microsoft.com/office/drawing/2014/main" id="{C37005F5-01E0-4C1E-ACD4-B09DA9BC3DF8}"/>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l="20507" r="25940"/>
          <a:stretch/>
        </p:blipFill>
        <p:spPr>
          <a:xfrm>
            <a:off x="8904044" y="3831266"/>
            <a:ext cx="494996" cy="396782"/>
          </a:xfrm>
          <a:prstGeom prst="rect">
            <a:avLst/>
          </a:prstGeom>
        </p:spPr>
      </p:pic>
      <p:pic>
        <p:nvPicPr>
          <p:cNvPr id="22" name="Picture 21" descr="A green leaf with a white background&#10;&#10;Description automatically generated with low confidence">
            <a:extLst>
              <a:ext uri="{FF2B5EF4-FFF2-40B4-BE49-F238E27FC236}">
                <a16:creationId xmlns:a16="http://schemas.microsoft.com/office/drawing/2014/main" id="{3DE58D3D-C1A2-43C4-8043-88B6815FC6BD}"/>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l="20507" r="25940"/>
          <a:stretch/>
        </p:blipFill>
        <p:spPr>
          <a:xfrm>
            <a:off x="8904044" y="5528780"/>
            <a:ext cx="494996" cy="396782"/>
          </a:xfrm>
          <a:prstGeom prst="rect">
            <a:avLst/>
          </a:prstGeom>
        </p:spPr>
      </p:pic>
      <p:pic>
        <p:nvPicPr>
          <p:cNvPr id="23" name="Picture 22" descr="A green leaf with a white background&#10;&#10;Description automatically generated with low confidence">
            <a:extLst>
              <a:ext uri="{FF2B5EF4-FFF2-40B4-BE49-F238E27FC236}">
                <a16:creationId xmlns:a16="http://schemas.microsoft.com/office/drawing/2014/main" id="{D2FA065E-68A0-4266-87A0-9CDD05E9DC7B}"/>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l="20507" r="25940"/>
          <a:stretch/>
        </p:blipFill>
        <p:spPr>
          <a:xfrm>
            <a:off x="6985049" y="5528780"/>
            <a:ext cx="494996" cy="396782"/>
          </a:xfrm>
          <a:prstGeom prst="rect">
            <a:avLst/>
          </a:prstGeom>
        </p:spPr>
      </p:pic>
      <p:pic>
        <p:nvPicPr>
          <p:cNvPr id="24" name="Picture 23" descr="A green leaf with a white background&#10;&#10;Description automatically generated with low confidence">
            <a:extLst>
              <a:ext uri="{FF2B5EF4-FFF2-40B4-BE49-F238E27FC236}">
                <a16:creationId xmlns:a16="http://schemas.microsoft.com/office/drawing/2014/main" id="{796D4E11-C788-4443-ADB1-0A885FA1F123}"/>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l="20507" r="25940"/>
          <a:stretch/>
        </p:blipFill>
        <p:spPr>
          <a:xfrm>
            <a:off x="5016289" y="5528780"/>
            <a:ext cx="494996" cy="396782"/>
          </a:xfrm>
          <a:prstGeom prst="rect">
            <a:avLst/>
          </a:prstGeom>
        </p:spPr>
      </p:pic>
      <p:pic>
        <p:nvPicPr>
          <p:cNvPr id="25" name="Picture 24" descr="A green leaf with a white background&#10;&#10;Description automatically generated with low confidence">
            <a:extLst>
              <a:ext uri="{FF2B5EF4-FFF2-40B4-BE49-F238E27FC236}">
                <a16:creationId xmlns:a16="http://schemas.microsoft.com/office/drawing/2014/main" id="{658F9372-4653-4DB4-9C99-A10A34F996B6}"/>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l="20507" r="25940"/>
          <a:stretch/>
        </p:blipFill>
        <p:spPr>
          <a:xfrm>
            <a:off x="10897668" y="5519978"/>
            <a:ext cx="494996" cy="396782"/>
          </a:xfrm>
          <a:prstGeom prst="rect">
            <a:avLst/>
          </a:prstGeom>
        </p:spPr>
      </p:pic>
      <p:pic>
        <p:nvPicPr>
          <p:cNvPr id="31" name="Picture 30" descr="Logo&#10;&#10;Description automatically generated with medium confidence">
            <a:extLst>
              <a:ext uri="{FF2B5EF4-FFF2-40B4-BE49-F238E27FC236}">
                <a16:creationId xmlns:a16="http://schemas.microsoft.com/office/drawing/2014/main" id="{832AB951-ADCA-4293-A653-74E2879D2CA1}"/>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7096" b="94884" l="10000" r="93875">
                        <a14:foregroundMark x1="13375" y1="8911" x2="13375" y2="8911"/>
                        <a14:foregroundMark x1="79500" y1="7096" x2="79500" y2="7096"/>
                        <a14:foregroundMark x1="89000" y1="91749" x2="89000" y2="91749"/>
                        <a14:foregroundMark x1="93875" y1="94884" x2="93875" y2="94884"/>
                      </a14:backgroundRemoval>
                    </a14:imgEffect>
                  </a14:imgLayer>
                </a14:imgProps>
              </a:ext>
              <a:ext uri="{28A0092B-C50C-407E-A947-70E740481C1C}">
                <a14:useLocalDpi xmlns:a14="http://schemas.microsoft.com/office/drawing/2010/main" val="0"/>
              </a:ext>
            </a:extLst>
          </a:blip>
          <a:stretch>
            <a:fillRect/>
          </a:stretch>
        </p:blipFill>
        <p:spPr>
          <a:xfrm>
            <a:off x="6985049" y="1317517"/>
            <a:ext cx="494996" cy="374959"/>
          </a:xfrm>
          <a:prstGeom prst="rect">
            <a:avLst/>
          </a:prstGeom>
        </p:spPr>
      </p:pic>
      <p:pic>
        <p:nvPicPr>
          <p:cNvPr id="32" name="Picture 31" descr="Logo&#10;&#10;Description automatically generated with medium confidence">
            <a:extLst>
              <a:ext uri="{FF2B5EF4-FFF2-40B4-BE49-F238E27FC236}">
                <a16:creationId xmlns:a16="http://schemas.microsoft.com/office/drawing/2014/main" id="{B43FA4DA-A7ED-4FF7-B5DA-8A200341854E}"/>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7096" b="94884" l="10000" r="93875">
                        <a14:foregroundMark x1="13375" y1="8911" x2="13375" y2="8911"/>
                        <a14:foregroundMark x1="79500" y1="7096" x2="79500" y2="7096"/>
                        <a14:foregroundMark x1="89000" y1="91749" x2="89000" y2="91749"/>
                        <a14:foregroundMark x1="93875" y1="94884" x2="93875" y2="94884"/>
                      </a14:backgroundRemoval>
                    </a14:imgEffect>
                  </a14:imgLayer>
                </a14:imgProps>
              </a:ext>
              <a:ext uri="{28A0092B-C50C-407E-A947-70E740481C1C}">
                <a14:useLocalDpi xmlns:a14="http://schemas.microsoft.com/office/drawing/2010/main" val="0"/>
              </a:ext>
            </a:extLst>
          </a:blip>
          <a:stretch>
            <a:fillRect/>
          </a:stretch>
        </p:blipFill>
        <p:spPr>
          <a:xfrm>
            <a:off x="8823179" y="1331205"/>
            <a:ext cx="494996" cy="374959"/>
          </a:xfrm>
          <a:prstGeom prst="rect">
            <a:avLst/>
          </a:prstGeom>
        </p:spPr>
      </p:pic>
      <p:pic>
        <p:nvPicPr>
          <p:cNvPr id="33" name="Picture 32" descr="Logo&#10;&#10;Description automatically generated with medium confidence">
            <a:extLst>
              <a:ext uri="{FF2B5EF4-FFF2-40B4-BE49-F238E27FC236}">
                <a16:creationId xmlns:a16="http://schemas.microsoft.com/office/drawing/2014/main" id="{2541F0C0-4741-42C0-B762-127E49528671}"/>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7096" b="94884" l="10000" r="93875">
                        <a14:foregroundMark x1="13375" y1="8911" x2="13375" y2="8911"/>
                        <a14:foregroundMark x1="79500" y1="7096" x2="79500" y2="7096"/>
                        <a14:foregroundMark x1="89000" y1="91749" x2="89000" y2="91749"/>
                        <a14:foregroundMark x1="93875" y1="94884" x2="93875" y2="94884"/>
                      </a14:backgroundRemoval>
                    </a14:imgEffect>
                  </a14:imgLayer>
                </a14:imgProps>
              </a:ext>
              <a:ext uri="{28A0092B-C50C-407E-A947-70E740481C1C}">
                <a14:useLocalDpi xmlns:a14="http://schemas.microsoft.com/office/drawing/2010/main" val="0"/>
              </a:ext>
            </a:extLst>
          </a:blip>
          <a:stretch>
            <a:fillRect/>
          </a:stretch>
        </p:blipFill>
        <p:spPr>
          <a:xfrm>
            <a:off x="6985049" y="2115601"/>
            <a:ext cx="494996" cy="374959"/>
          </a:xfrm>
          <a:prstGeom prst="rect">
            <a:avLst/>
          </a:prstGeom>
        </p:spPr>
      </p:pic>
      <p:pic>
        <p:nvPicPr>
          <p:cNvPr id="34" name="Picture 33" descr="Logo&#10;&#10;Description automatically generated with medium confidence">
            <a:extLst>
              <a:ext uri="{FF2B5EF4-FFF2-40B4-BE49-F238E27FC236}">
                <a16:creationId xmlns:a16="http://schemas.microsoft.com/office/drawing/2014/main" id="{DEBCCFF1-5227-4728-B6C1-0CDEF0FAF70D}"/>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7096" b="94884" l="10000" r="93875">
                        <a14:foregroundMark x1="13375" y1="8911" x2="13375" y2="8911"/>
                        <a14:foregroundMark x1="79500" y1="7096" x2="79500" y2="7096"/>
                        <a14:foregroundMark x1="89000" y1="91749" x2="89000" y2="91749"/>
                        <a14:foregroundMark x1="93875" y1="94884" x2="93875" y2="94884"/>
                      </a14:backgroundRemoval>
                    </a14:imgEffect>
                  </a14:imgLayer>
                </a14:imgProps>
              </a:ext>
              <a:ext uri="{28A0092B-C50C-407E-A947-70E740481C1C}">
                <a14:useLocalDpi xmlns:a14="http://schemas.microsoft.com/office/drawing/2010/main" val="0"/>
              </a:ext>
            </a:extLst>
          </a:blip>
          <a:stretch>
            <a:fillRect/>
          </a:stretch>
        </p:blipFill>
        <p:spPr>
          <a:xfrm>
            <a:off x="2988436" y="2115601"/>
            <a:ext cx="494996" cy="374959"/>
          </a:xfrm>
          <a:prstGeom prst="rect">
            <a:avLst/>
          </a:prstGeom>
        </p:spPr>
      </p:pic>
      <p:pic>
        <p:nvPicPr>
          <p:cNvPr id="35" name="Picture 34" descr="Logo&#10;&#10;Description automatically generated with medium confidence">
            <a:extLst>
              <a:ext uri="{FF2B5EF4-FFF2-40B4-BE49-F238E27FC236}">
                <a16:creationId xmlns:a16="http://schemas.microsoft.com/office/drawing/2014/main" id="{64477D65-5371-41D7-BBA9-8072E711CEF5}"/>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7096" b="94884" l="10000" r="93875">
                        <a14:foregroundMark x1="13375" y1="8911" x2="13375" y2="8911"/>
                        <a14:foregroundMark x1="79500" y1="7096" x2="79500" y2="7096"/>
                        <a14:foregroundMark x1="89000" y1="91749" x2="89000" y2="91749"/>
                        <a14:foregroundMark x1="93875" y1="94884" x2="93875" y2="94884"/>
                      </a14:backgroundRemoval>
                    </a14:imgEffect>
                  </a14:imgLayer>
                </a14:imgProps>
              </a:ext>
              <a:ext uri="{28A0092B-C50C-407E-A947-70E740481C1C}">
                <a14:useLocalDpi xmlns:a14="http://schemas.microsoft.com/office/drawing/2010/main" val="0"/>
              </a:ext>
            </a:extLst>
          </a:blip>
          <a:stretch>
            <a:fillRect/>
          </a:stretch>
        </p:blipFill>
        <p:spPr>
          <a:xfrm>
            <a:off x="4986742" y="2885849"/>
            <a:ext cx="494996" cy="374959"/>
          </a:xfrm>
          <a:prstGeom prst="rect">
            <a:avLst/>
          </a:prstGeom>
        </p:spPr>
      </p:pic>
      <p:pic>
        <p:nvPicPr>
          <p:cNvPr id="36" name="Picture 35" descr="Icon&#10;&#10;Description automatically generated">
            <a:extLst>
              <a:ext uri="{FF2B5EF4-FFF2-40B4-BE49-F238E27FC236}">
                <a16:creationId xmlns:a16="http://schemas.microsoft.com/office/drawing/2014/main" id="{8D200A60-F42B-43BD-9505-4D986C0D5E7B}"/>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6641" b="93750" l="2344" r="96094">
                        <a14:foregroundMark x1="7813" y1="85156" x2="7813" y2="85156"/>
                        <a14:foregroundMark x1="96094" y1="88281" x2="96094" y2="88281"/>
                        <a14:foregroundMark x1="51172" y1="7031" x2="51172" y2="7031"/>
                        <a14:foregroundMark x1="2734" y1="89063" x2="2734" y2="89063"/>
                        <a14:foregroundMark x1="14844" y1="93750" x2="14844" y2="93750"/>
                        <a14:backgroundMark x1="50000" y1="36719" x2="50000" y2="36719"/>
                        <a14:backgroundMark x1="50781" y1="78125" x2="50781" y2="78125"/>
                      </a14:backgroundRemoval>
                    </a14:imgEffect>
                  </a14:imgLayer>
                </a14:imgProps>
              </a:ext>
              <a:ext uri="{28A0092B-C50C-407E-A947-70E740481C1C}">
                <a14:useLocalDpi xmlns:a14="http://schemas.microsoft.com/office/drawing/2010/main" val="0"/>
              </a:ext>
            </a:extLst>
          </a:blip>
          <a:stretch>
            <a:fillRect/>
          </a:stretch>
        </p:blipFill>
        <p:spPr>
          <a:xfrm>
            <a:off x="2988436" y="3861052"/>
            <a:ext cx="363199" cy="363199"/>
          </a:xfrm>
          <a:prstGeom prst="rect">
            <a:avLst/>
          </a:prstGeom>
        </p:spPr>
      </p:pic>
      <p:pic>
        <p:nvPicPr>
          <p:cNvPr id="37" name="Picture 36" descr="Logo&#10;&#10;Description automatically generated with medium confidence">
            <a:extLst>
              <a:ext uri="{FF2B5EF4-FFF2-40B4-BE49-F238E27FC236}">
                <a16:creationId xmlns:a16="http://schemas.microsoft.com/office/drawing/2014/main" id="{B66FEF70-16DB-482C-934B-8A6C6D71BC17}"/>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7096" b="94884" l="10000" r="93875">
                        <a14:foregroundMark x1="13375" y1="8911" x2="13375" y2="8911"/>
                        <a14:foregroundMark x1="79500" y1="7096" x2="79500" y2="7096"/>
                        <a14:foregroundMark x1="89000" y1="91749" x2="89000" y2="91749"/>
                        <a14:foregroundMark x1="93875" y1="94884" x2="93875" y2="94884"/>
                      </a14:backgroundRemoval>
                    </a14:imgEffect>
                  </a14:imgLayer>
                </a14:imgProps>
              </a:ext>
              <a:ext uri="{28A0092B-C50C-407E-A947-70E740481C1C}">
                <a14:useLocalDpi xmlns:a14="http://schemas.microsoft.com/office/drawing/2010/main" val="0"/>
              </a:ext>
            </a:extLst>
          </a:blip>
          <a:stretch>
            <a:fillRect/>
          </a:stretch>
        </p:blipFill>
        <p:spPr>
          <a:xfrm>
            <a:off x="2937330" y="4796036"/>
            <a:ext cx="523805" cy="396782"/>
          </a:xfrm>
          <a:prstGeom prst="rect">
            <a:avLst/>
          </a:prstGeom>
        </p:spPr>
      </p:pic>
      <p:pic>
        <p:nvPicPr>
          <p:cNvPr id="38" name="Picture 37" descr="Logo&#10;&#10;Description automatically generated with medium confidence">
            <a:extLst>
              <a:ext uri="{FF2B5EF4-FFF2-40B4-BE49-F238E27FC236}">
                <a16:creationId xmlns:a16="http://schemas.microsoft.com/office/drawing/2014/main" id="{80380A16-89C4-466E-BE5A-144E6B5926D7}"/>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7096" b="94884" l="10000" r="93875">
                        <a14:foregroundMark x1="13375" y1="8911" x2="13375" y2="8911"/>
                        <a14:foregroundMark x1="79500" y1="7096" x2="79500" y2="7096"/>
                        <a14:foregroundMark x1="89000" y1="91749" x2="89000" y2="91749"/>
                        <a14:foregroundMark x1="93875" y1="94884" x2="93875" y2="94884"/>
                      </a14:backgroundRemoval>
                    </a14:imgEffect>
                  </a14:imgLayer>
                </a14:imgProps>
              </a:ext>
              <a:ext uri="{28A0092B-C50C-407E-A947-70E740481C1C}">
                <a14:useLocalDpi xmlns:a14="http://schemas.microsoft.com/office/drawing/2010/main" val="0"/>
              </a:ext>
            </a:extLst>
          </a:blip>
          <a:stretch>
            <a:fillRect/>
          </a:stretch>
        </p:blipFill>
        <p:spPr>
          <a:xfrm>
            <a:off x="2937330" y="5543159"/>
            <a:ext cx="523805" cy="396782"/>
          </a:xfrm>
          <a:prstGeom prst="rect">
            <a:avLst/>
          </a:prstGeom>
        </p:spPr>
      </p:pic>
      <p:pic>
        <p:nvPicPr>
          <p:cNvPr id="39" name="Picture 38" descr="A green leaf with a white background&#10;&#10;Description automatically generated with low confidence">
            <a:extLst>
              <a:ext uri="{FF2B5EF4-FFF2-40B4-BE49-F238E27FC236}">
                <a16:creationId xmlns:a16="http://schemas.microsoft.com/office/drawing/2014/main" id="{F1C66156-6872-4612-BE00-CCCDCE8DEE62}"/>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l="20507" r="25940"/>
          <a:stretch/>
        </p:blipFill>
        <p:spPr>
          <a:xfrm>
            <a:off x="5016289" y="4760459"/>
            <a:ext cx="494996" cy="396782"/>
          </a:xfrm>
          <a:prstGeom prst="rect">
            <a:avLst/>
          </a:prstGeom>
        </p:spPr>
      </p:pic>
      <p:pic>
        <p:nvPicPr>
          <p:cNvPr id="40" name="Picture 39" descr="Logo&#10;&#10;Description automatically generated with medium confidence">
            <a:extLst>
              <a:ext uri="{FF2B5EF4-FFF2-40B4-BE49-F238E27FC236}">
                <a16:creationId xmlns:a16="http://schemas.microsoft.com/office/drawing/2014/main" id="{B2D6C53C-12C4-4FF3-88FE-08392949868D}"/>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7096" b="94884" l="10000" r="93875">
                        <a14:foregroundMark x1="13375" y1="8911" x2="13375" y2="8911"/>
                        <a14:foregroundMark x1="79500" y1="7096" x2="79500" y2="7096"/>
                        <a14:foregroundMark x1="89000" y1="91749" x2="89000" y2="91749"/>
                        <a14:foregroundMark x1="93875" y1="94884" x2="93875" y2="94884"/>
                      </a14:backgroundRemoval>
                    </a14:imgEffect>
                  </a14:imgLayer>
                </a14:imgProps>
              </a:ext>
              <a:ext uri="{28A0092B-C50C-407E-A947-70E740481C1C}">
                <a14:useLocalDpi xmlns:a14="http://schemas.microsoft.com/office/drawing/2010/main" val="0"/>
              </a:ext>
            </a:extLst>
          </a:blip>
          <a:stretch>
            <a:fillRect/>
          </a:stretch>
        </p:blipFill>
        <p:spPr>
          <a:xfrm>
            <a:off x="6985049" y="4796036"/>
            <a:ext cx="523805" cy="396782"/>
          </a:xfrm>
          <a:prstGeom prst="rect">
            <a:avLst/>
          </a:prstGeom>
        </p:spPr>
      </p:pic>
      <p:sp>
        <p:nvSpPr>
          <p:cNvPr id="2" name="TextBox 1">
            <a:extLst>
              <a:ext uri="{FF2B5EF4-FFF2-40B4-BE49-F238E27FC236}">
                <a16:creationId xmlns:a16="http://schemas.microsoft.com/office/drawing/2014/main" id="{C5B099AE-AE1E-44C9-86FC-BAE0D45CBF20}"/>
              </a:ext>
            </a:extLst>
          </p:cNvPr>
          <p:cNvSpPr txBox="1"/>
          <p:nvPr/>
        </p:nvSpPr>
        <p:spPr>
          <a:xfrm>
            <a:off x="195615" y="6399088"/>
            <a:ext cx="6007234" cy="33855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US" sz="800" b="0" i="0" u="none" strike="noStrike" kern="1200" cap="none" spc="0" normalizeH="0" baseline="0" noProof="0" dirty="0" err="1">
                <a:ln>
                  <a:noFill/>
                </a:ln>
                <a:solidFill>
                  <a:prstClr val="black"/>
                </a:solidFill>
                <a:effectLst/>
                <a:uLnTx/>
                <a:uFillTx/>
                <a:latin typeface="Calibri" panose="020F0502020204030204"/>
                <a:ea typeface="+mn-ea"/>
                <a:cs typeface="+mn-cs"/>
              </a:rPr>
              <a:t>Evermap</a:t>
            </a: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mn-cs"/>
              </a:rPr>
              <a:t> – One license can be used on different machines, but it has caused some issues for DOC.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mn-cs"/>
              </a:rPr>
              <a:t>*Total Converter Pro – Only certain levels of licensing (at different prices) allow use of licenses on multiple machines</a:t>
            </a:r>
          </a:p>
        </p:txBody>
      </p:sp>
      <p:pic>
        <p:nvPicPr>
          <p:cNvPr id="41" name="Picture 40" descr="A green leaf with a white background&#10;&#10;Description automatically generated with low confidence">
            <a:extLst>
              <a:ext uri="{FF2B5EF4-FFF2-40B4-BE49-F238E27FC236}">
                <a16:creationId xmlns:a16="http://schemas.microsoft.com/office/drawing/2014/main" id="{A97CB6D3-F4A9-4728-9C09-16033B02E673}"/>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l="20507" r="25940"/>
          <a:stretch/>
        </p:blipFill>
        <p:spPr>
          <a:xfrm>
            <a:off x="10897668" y="1269019"/>
            <a:ext cx="494996" cy="396782"/>
          </a:xfrm>
          <a:prstGeom prst="rect">
            <a:avLst/>
          </a:prstGeom>
        </p:spPr>
      </p:pic>
      <p:pic>
        <p:nvPicPr>
          <p:cNvPr id="42" name="Picture 41" descr="Logo&#10;&#10;Description automatically generated with medium confidence">
            <a:extLst>
              <a:ext uri="{FF2B5EF4-FFF2-40B4-BE49-F238E27FC236}">
                <a16:creationId xmlns:a16="http://schemas.microsoft.com/office/drawing/2014/main" id="{3F2BFF00-9FC6-43B1-88EB-BBA648AE470C}"/>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7096" b="94884" l="10000" r="93875">
                        <a14:foregroundMark x1="13375" y1="8911" x2="13375" y2="8911"/>
                        <a14:foregroundMark x1="79500" y1="7096" x2="79500" y2="7096"/>
                        <a14:foregroundMark x1="89000" y1="91749" x2="89000" y2="91749"/>
                        <a14:foregroundMark x1="93875" y1="94884" x2="93875" y2="94884"/>
                      </a14:backgroundRemoval>
                    </a14:imgEffect>
                  </a14:imgLayer>
                </a14:imgProps>
              </a:ext>
              <a:ext uri="{28A0092B-C50C-407E-A947-70E740481C1C}">
                <a14:useLocalDpi xmlns:a14="http://schemas.microsoft.com/office/drawing/2010/main" val="0"/>
              </a:ext>
            </a:extLst>
          </a:blip>
          <a:stretch>
            <a:fillRect/>
          </a:stretch>
        </p:blipFill>
        <p:spPr>
          <a:xfrm>
            <a:off x="8904044" y="2877404"/>
            <a:ext cx="494996" cy="374959"/>
          </a:xfrm>
          <a:prstGeom prst="rect">
            <a:avLst/>
          </a:prstGeom>
        </p:spPr>
      </p:pic>
      <p:pic>
        <p:nvPicPr>
          <p:cNvPr id="43" name="Picture 42" descr="Logo&#10;&#10;Description automatically generated with medium confidence">
            <a:extLst>
              <a:ext uri="{FF2B5EF4-FFF2-40B4-BE49-F238E27FC236}">
                <a16:creationId xmlns:a16="http://schemas.microsoft.com/office/drawing/2014/main" id="{103248B9-020C-417F-A878-E51312FCF98E}"/>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7096" b="94884" l="10000" r="93875">
                        <a14:foregroundMark x1="13375" y1="8911" x2="13375" y2="8911"/>
                        <a14:foregroundMark x1="79500" y1="7096" x2="79500" y2="7096"/>
                        <a14:foregroundMark x1="89000" y1="91749" x2="89000" y2="91749"/>
                        <a14:foregroundMark x1="93875" y1="94884" x2="93875" y2="94884"/>
                      </a14:backgroundRemoval>
                    </a14:imgEffect>
                  </a14:imgLayer>
                </a14:imgProps>
              </a:ext>
              <a:ext uri="{28A0092B-C50C-407E-A947-70E740481C1C}">
                <a14:useLocalDpi xmlns:a14="http://schemas.microsoft.com/office/drawing/2010/main" val="0"/>
              </a:ext>
            </a:extLst>
          </a:blip>
          <a:stretch>
            <a:fillRect/>
          </a:stretch>
        </p:blipFill>
        <p:spPr>
          <a:xfrm>
            <a:off x="10831769" y="2111628"/>
            <a:ext cx="494996" cy="374959"/>
          </a:xfrm>
          <a:prstGeom prst="rect">
            <a:avLst/>
          </a:prstGeom>
        </p:spPr>
      </p:pic>
      <p:pic>
        <p:nvPicPr>
          <p:cNvPr id="44" name="Picture 43" descr="Logo&#10;&#10;Description automatically generated with medium confidence">
            <a:extLst>
              <a:ext uri="{FF2B5EF4-FFF2-40B4-BE49-F238E27FC236}">
                <a16:creationId xmlns:a16="http://schemas.microsoft.com/office/drawing/2014/main" id="{32200999-3E9F-4410-B0DB-9255656CE555}"/>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7096" b="94884" l="10000" r="93875">
                        <a14:foregroundMark x1="13375" y1="8911" x2="13375" y2="8911"/>
                        <a14:foregroundMark x1="79500" y1="7096" x2="79500" y2="7096"/>
                        <a14:foregroundMark x1="89000" y1="91749" x2="89000" y2="91749"/>
                        <a14:foregroundMark x1="93875" y1="94884" x2="93875" y2="94884"/>
                      </a14:backgroundRemoval>
                    </a14:imgEffect>
                  </a14:imgLayer>
                </a14:imgProps>
              </a:ext>
              <a:ext uri="{28A0092B-C50C-407E-A947-70E740481C1C}">
                <a14:useLocalDpi xmlns:a14="http://schemas.microsoft.com/office/drawing/2010/main" val="0"/>
              </a:ext>
            </a:extLst>
          </a:blip>
          <a:stretch>
            <a:fillRect/>
          </a:stretch>
        </p:blipFill>
        <p:spPr>
          <a:xfrm>
            <a:off x="10831769" y="3855171"/>
            <a:ext cx="494996" cy="374959"/>
          </a:xfrm>
          <a:prstGeom prst="rect">
            <a:avLst/>
          </a:prstGeom>
        </p:spPr>
      </p:pic>
      <p:pic>
        <p:nvPicPr>
          <p:cNvPr id="45" name="Picture 44" descr="Logo&#10;&#10;Description automatically generated with medium confidence">
            <a:extLst>
              <a:ext uri="{FF2B5EF4-FFF2-40B4-BE49-F238E27FC236}">
                <a16:creationId xmlns:a16="http://schemas.microsoft.com/office/drawing/2014/main" id="{D57501E2-5B70-4B94-AA78-0F44E8968396}"/>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7096" b="94884" l="10000" r="93875">
                        <a14:foregroundMark x1="13375" y1="8911" x2="13375" y2="8911"/>
                        <a14:foregroundMark x1="79500" y1="7096" x2="79500" y2="7096"/>
                        <a14:foregroundMark x1="89000" y1="91749" x2="89000" y2="91749"/>
                        <a14:foregroundMark x1="93875" y1="94884" x2="93875" y2="94884"/>
                      </a14:backgroundRemoval>
                    </a14:imgEffect>
                  </a14:imgLayer>
                </a14:imgProps>
              </a:ext>
              <a:ext uri="{28A0092B-C50C-407E-A947-70E740481C1C}">
                <a14:useLocalDpi xmlns:a14="http://schemas.microsoft.com/office/drawing/2010/main" val="0"/>
              </a:ext>
            </a:extLst>
          </a:blip>
          <a:stretch>
            <a:fillRect/>
          </a:stretch>
        </p:blipFill>
        <p:spPr>
          <a:xfrm>
            <a:off x="10851032" y="2897261"/>
            <a:ext cx="494996" cy="374959"/>
          </a:xfrm>
          <a:prstGeom prst="rect">
            <a:avLst/>
          </a:prstGeom>
        </p:spPr>
      </p:pic>
      <p:pic>
        <p:nvPicPr>
          <p:cNvPr id="46" name="Picture 45" descr="A green leaf with a white background&#10;&#10;Description automatically generated with low confidence">
            <a:extLst>
              <a:ext uri="{FF2B5EF4-FFF2-40B4-BE49-F238E27FC236}">
                <a16:creationId xmlns:a16="http://schemas.microsoft.com/office/drawing/2014/main" id="{FB68E568-380B-4CAF-843C-62E0732C38A6}"/>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l="20507" r="25940"/>
          <a:stretch/>
        </p:blipFill>
        <p:spPr>
          <a:xfrm>
            <a:off x="10897668" y="4760459"/>
            <a:ext cx="494996" cy="396782"/>
          </a:xfrm>
          <a:prstGeom prst="rect">
            <a:avLst/>
          </a:prstGeom>
        </p:spPr>
      </p:pic>
    </p:spTree>
    <p:extLst>
      <p:ext uri="{BB962C8B-B14F-4D97-AF65-F5344CB8AC3E}">
        <p14:creationId xmlns:p14="http://schemas.microsoft.com/office/powerpoint/2010/main" val="38624328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E747B-8378-4D51-ADA7-610E7CA6A4D4}"/>
              </a:ext>
            </a:extLst>
          </p:cNvPr>
          <p:cNvSpPr>
            <a:spLocks noGrp="1"/>
          </p:cNvSpPr>
          <p:nvPr>
            <p:ph type="title"/>
          </p:nvPr>
        </p:nvSpPr>
        <p:spPr>
          <a:xfrm>
            <a:off x="838200" y="585216"/>
            <a:ext cx="10515600" cy="1325563"/>
          </a:xfrm>
        </p:spPr>
        <p:txBody>
          <a:bodyPr>
            <a:normAutofit/>
          </a:bodyPr>
          <a:lstStyle/>
          <a:p>
            <a:r>
              <a:rPr lang="en-US" dirty="0">
                <a:solidFill>
                  <a:schemeClr val="tx1"/>
                </a:solidFill>
              </a:rPr>
              <a:t>What is eDiscovery?</a:t>
            </a:r>
          </a:p>
        </p:txBody>
      </p:sp>
      <p:sp>
        <p:nvSpPr>
          <p:cNvPr id="3" name="Content Placeholder 2">
            <a:extLst>
              <a:ext uri="{FF2B5EF4-FFF2-40B4-BE49-F238E27FC236}">
                <a16:creationId xmlns:a16="http://schemas.microsoft.com/office/drawing/2014/main" id="{A71B4311-B9DA-457E-AB2F-E9A661E0E44A}"/>
              </a:ext>
            </a:extLst>
          </p:cNvPr>
          <p:cNvSpPr>
            <a:spLocks noGrp="1"/>
          </p:cNvSpPr>
          <p:nvPr>
            <p:ph idx="1"/>
          </p:nvPr>
        </p:nvSpPr>
        <p:spPr>
          <a:xfrm>
            <a:off x="978481" y="1966155"/>
            <a:ext cx="3803904" cy="3660185"/>
          </a:xfrm>
        </p:spPr>
        <p:txBody>
          <a:bodyPr anchor="ctr">
            <a:normAutofit/>
          </a:bodyPr>
          <a:lstStyle/>
          <a:p>
            <a:r>
              <a:rPr lang="en-US" sz="2200" b="1" dirty="0"/>
              <a:t>Electronic discovery </a:t>
            </a:r>
            <a:r>
              <a:rPr lang="en-US" sz="2200" dirty="0"/>
              <a:t>– identify and deliver electronic information/records for use in a public records request or as evidence in a legal case.</a:t>
            </a:r>
          </a:p>
          <a:p>
            <a:r>
              <a:rPr lang="en-US" sz="2200" b="1" dirty="0"/>
              <a:t>Electronic Discovery Reference Model (EDRM)</a:t>
            </a:r>
            <a:r>
              <a:rPr lang="en-US" sz="2200" dirty="0"/>
              <a:t> – </a:t>
            </a:r>
          </a:p>
          <a:p>
            <a:pPr marL="0" indent="0">
              <a:buNone/>
            </a:pPr>
            <a:endParaRPr lang="en-US" sz="2200" dirty="0"/>
          </a:p>
        </p:txBody>
      </p:sp>
      <p:pic>
        <p:nvPicPr>
          <p:cNvPr id="4" name="Picture 3">
            <a:extLst>
              <a:ext uri="{FF2B5EF4-FFF2-40B4-BE49-F238E27FC236}">
                <a16:creationId xmlns:a16="http://schemas.microsoft.com/office/drawing/2014/main" id="{77658FDC-F868-4E48-A58D-1E9635CAFDFA}"/>
              </a:ext>
            </a:extLst>
          </p:cNvPr>
          <p:cNvPicPr>
            <a:picLocks noChangeAspect="1"/>
          </p:cNvPicPr>
          <p:nvPr/>
        </p:nvPicPr>
        <p:blipFill rotWithShape="1">
          <a:blip r:embed="rId3"/>
          <a:srcRect l="4804" r="2340" b="1"/>
          <a:stretch/>
        </p:blipFill>
        <p:spPr>
          <a:xfrm>
            <a:off x="5188688" y="2245683"/>
            <a:ext cx="6375706" cy="3660185"/>
          </a:xfrm>
          <a:prstGeom prst="rect">
            <a:avLst/>
          </a:prstGeom>
        </p:spPr>
      </p:pic>
    </p:spTree>
    <p:extLst>
      <p:ext uri="{BB962C8B-B14F-4D97-AF65-F5344CB8AC3E}">
        <p14:creationId xmlns:p14="http://schemas.microsoft.com/office/powerpoint/2010/main" val="39350888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9">
            <a:extLst>
              <a:ext uri="{FF2B5EF4-FFF2-40B4-BE49-F238E27FC236}">
                <a16:creationId xmlns:a16="http://schemas.microsoft.com/office/drawing/2014/main" id="{36D16D1E-4205-49F5-BD2A-DA769947C1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2" name="Rectangle 11">
            <a:extLst>
              <a:ext uri="{FF2B5EF4-FFF2-40B4-BE49-F238E27FC236}">
                <a16:creationId xmlns:a16="http://schemas.microsoft.com/office/drawing/2014/main" id="{012FD100-C039-4E03-B5E4-2EDFA7290A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4193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23" name="Straight Connector 13">
            <a:extLst>
              <a:ext uri="{FF2B5EF4-FFF2-40B4-BE49-F238E27FC236}">
                <a16:creationId xmlns:a16="http://schemas.microsoft.com/office/drawing/2014/main" id="{4418FCD2-8448-4A81-8EB4-72250F7827B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6" name="Rectangle 15">
            <a:extLst>
              <a:ext uri="{FF2B5EF4-FFF2-40B4-BE49-F238E27FC236}">
                <a16:creationId xmlns:a16="http://schemas.microsoft.com/office/drawing/2014/main" id="{F9E80720-23E6-4B89-B77E-04A7689F1B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CD1D3CA1-3EB6-41F3-A419-8424B56BE6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4953000"/>
            <a:ext cx="12188952"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338CE408-309C-4E84-8040-7A579BD75602}"/>
              </a:ext>
            </a:extLst>
          </p:cNvPr>
          <p:cNvSpPr>
            <a:spLocks noGrp="1"/>
          </p:cNvSpPr>
          <p:nvPr>
            <p:ph type="title" idx="4294967295"/>
          </p:nvPr>
        </p:nvSpPr>
        <p:spPr>
          <a:xfrm>
            <a:off x="1066800" y="5252936"/>
            <a:ext cx="10058400" cy="1028715"/>
          </a:xfrm>
        </p:spPr>
        <p:txBody>
          <a:bodyPr vert="horz" lIns="91440" tIns="45720" rIns="91440" bIns="45720" rtlCol="0" anchor="b">
            <a:normAutofit/>
          </a:bodyPr>
          <a:lstStyle/>
          <a:p>
            <a:pPr algn="ctr"/>
            <a:r>
              <a:rPr lang="en-US" dirty="0">
                <a:solidFill>
                  <a:srgbClr val="FFFFFF"/>
                </a:solidFill>
              </a:rPr>
              <a:t>What can be gathered in M365?</a:t>
            </a:r>
          </a:p>
        </p:txBody>
      </p:sp>
      <p:sp>
        <p:nvSpPr>
          <p:cNvPr id="20" name="Rectangle 19">
            <a:extLst>
              <a:ext uri="{FF2B5EF4-FFF2-40B4-BE49-F238E27FC236}">
                <a16:creationId xmlns:a16="http://schemas.microsoft.com/office/drawing/2014/main" id="{4D87F7B2-AA36-4B58-BC2C-1BBA135E8B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4906176"/>
            <a:ext cx="12188952"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5" name="Content Placeholder 2">
            <a:extLst>
              <a:ext uri="{FF2B5EF4-FFF2-40B4-BE49-F238E27FC236}">
                <a16:creationId xmlns:a16="http://schemas.microsoft.com/office/drawing/2014/main" id="{266C0718-62F2-475E-A0A5-05C177436E77}"/>
              </a:ext>
            </a:extLst>
          </p:cNvPr>
          <p:cNvGraphicFramePr>
            <a:graphicFrameLocks noGrp="1"/>
          </p:cNvGraphicFramePr>
          <p:nvPr>
            <p:ph idx="4294967295"/>
            <p:extLst>
              <p:ext uri="{D42A27DB-BD31-4B8C-83A1-F6EECF244321}">
                <p14:modId xmlns:p14="http://schemas.microsoft.com/office/powerpoint/2010/main" val="2074319258"/>
              </p:ext>
            </p:extLst>
          </p:nvPr>
        </p:nvGraphicFramePr>
        <p:xfrm>
          <a:off x="643466" y="643467"/>
          <a:ext cx="10900477" cy="361924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532308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422684-3385-4030-A74E-7E41997A33BD}"/>
              </a:ext>
            </a:extLst>
          </p:cNvPr>
          <p:cNvSpPr>
            <a:spLocks noGrp="1"/>
          </p:cNvSpPr>
          <p:nvPr>
            <p:ph type="title"/>
          </p:nvPr>
        </p:nvSpPr>
        <p:spPr/>
        <p:txBody>
          <a:bodyPr/>
          <a:lstStyle/>
          <a:p>
            <a:r>
              <a:rPr lang="en-US" dirty="0"/>
              <a:t>Three types of searches	</a:t>
            </a:r>
          </a:p>
        </p:txBody>
      </p:sp>
      <p:sp>
        <p:nvSpPr>
          <p:cNvPr id="3" name="Content Placeholder 2">
            <a:extLst>
              <a:ext uri="{FF2B5EF4-FFF2-40B4-BE49-F238E27FC236}">
                <a16:creationId xmlns:a16="http://schemas.microsoft.com/office/drawing/2014/main" id="{7D8C8D51-5D34-42ED-A780-1B9A22D3475E}"/>
              </a:ext>
            </a:extLst>
          </p:cNvPr>
          <p:cNvSpPr>
            <a:spLocks noGrp="1"/>
          </p:cNvSpPr>
          <p:nvPr>
            <p:ph idx="1"/>
          </p:nvPr>
        </p:nvSpPr>
        <p:spPr/>
        <p:txBody>
          <a:bodyPr/>
          <a:lstStyle/>
          <a:p>
            <a:r>
              <a:rPr lang="en-US" dirty="0"/>
              <a:t>M365 has three different types of eDiscovery searches</a:t>
            </a:r>
          </a:p>
          <a:p>
            <a:pPr lvl="1"/>
            <a:r>
              <a:rPr lang="en-US" dirty="0"/>
              <a:t>DOC and DFW primarily use Advanced eDiscovery (AeD)</a:t>
            </a:r>
          </a:p>
        </p:txBody>
      </p:sp>
      <p:pic>
        <p:nvPicPr>
          <p:cNvPr id="4" name="Picture 3">
            <a:extLst>
              <a:ext uri="{FF2B5EF4-FFF2-40B4-BE49-F238E27FC236}">
                <a16:creationId xmlns:a16="http://schemas.microsoft.com/office/drawing/2014/main" id="{7EB6C85B-AB7E-482F-AFE4-BB700285CD48}"/>
              </a:ext>
            </a:extLst>
          </p:cNvPr>
          <p:cNvPicPr>
            <a:picLocks noChangeAspect="1"/>
          </p:cNvPicPr>
          <p:nvPr/>
        </p:nvPicPr>
        <p:blipFill>
          <a:blip r:embed="rId3"/>
          <a:stretch>
            <a:fillRect/>
          </a:stretch>
        </p:blipFill>
        <p:spPr>
          <a:xfrm>
            <a:off x="1624012" y="3187710"/>
            <a:ext cx="8943975" cy="2066925"/>
          </a:xfrm>
          <a:prstGeom prst="rect">
            <a:avLst/>
          </a:prstGeom>
          <a:ln>
            <a:solidFill>
              <a:schemeClr val="tx1"/>
            </a:solidFill>
          </a:ln>
        </p:spPr>
      </p:pic>
      <p:sp>
        <p:nvSpPr>
          <p:cNvPr id="5" name="Rectangle: Rounded Corners 4">
            <a:extLst>
              <a:ext uri="{FF2B5EF4-FFF2-40B4-BE49-F238E27FC236}">
                <a16:creationId xmlns:a16="http://schemas.microsoft.com/office/drawing/2014/main" id="{2D417192-6034-4B07-A2F3-A3BA5C9F916B}"/>
              </a:ext>
            </a:extLst>
          </p:cNvPr>
          <p:cNvSpPr/>
          <p:nvPr/>
        </p:nvSpPr>
        <p:spPr>
          <a:xfrm>
            <a:off x="7527851" y="2945265"/>
            <a:ext cx="3040136" cy="2551814"/>
          </a:xfrm>
          <a:prstGeom prst="round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97939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AFF7DF08-01DD-4F68-9F28-21CC75B7C35F}"/>
              </a:ext>
            </a:extLst>
          </p:cNvPr>
          <p:cNvSpPr>
            <a:spLocks noGrp="1"/>
          </p:cNvSpPr>
          <p:nvPr>
            <p:ph type="title"/>
          </p:nvPr>
        </p:nvSpPr>
        <p:spPr>
          <a:xfrm>
            <a:off x="1371597" y="348865"/>
            <a:ext cx="10044023" cy="877729"/>
          </a:xfrm>
        </p:spPr>
        <p:txBody>
          <a:bodyPr anchor="ctr">
            <a:normAutofit/>
          </a:bodyPr>
          <a:lstStyle/>
          <a:p>
            <a:r>
              <a:rPr lang="en-US" sz="4000" dirty="0">
                <a:solidFill>
                  <a:schemeClr val="tx1"/>
                </a:solidFill>
              </a:rPr>
              <a:t>Pros and Cons of Core</a:t>
            </a:r>
          </a:p>
        </p:txBody>
      </p:sp>
      <p:graphicFrame>
        <p:nvGraphicFramePr>
          <p:cNvPr id="12" name="Content Placeholder 9">
            <a:extLst>
              <a:ext uri="{FF2B5EF4-FFF2-40B4-BE49-F238E27FC236}">
                <a16:creationId xmlns:a16="http://schemas.microsoft.com/office/drawing/2014/main" id="{C4F0FEDE-23B5-4BBE-B050-DF6611A08ECC}"/>
              </a:ext>
            </a:extLst>
          </p:cNvPr>
          <p:cNvGraphicFramePr>
            <a:graphicFrameLocks noGrp="1"/>
          </p:cNvGraphicFramePr>
          <p:nvPr>
            <p:ph idx="1"/>
            <p:extLst>
              <p:ext uri="{D42A27DB-BD31-4B8C-83A1-F6EECF244321}">
                <p14:modId xmlns:p14="http://schemas.microsoft.com/office/powerpoint/2010/main" val="291070297"/>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mc:AlternateContent xmlns:mc="http://schemas.openxmlformats.org/markup-compatibility/2006" xmlns:p14="http://schemas.microsoft.com/office/powerpoint/2010/main">
        <mc:Choice Requires="p14">
          <p:contentPart p14:bwMode="auto" r:id="rId8">
            <p14:nvContentPartPr>
              <p14:cNvPr id="2" name="Ink 1">
                <a:extLst>
                  <a:ext uri="{FF2B5EF4-FFF2-40B4-BE49-F238E27FC236}">
                    <a16:creationId xmlns:a16="http://schemas.microsoft.com/office/drawing/2014/main" id="{6642FF0B-09D0-4F89-8945-A7202A64D60D}"/>
                  </a:ext>
                </a:extLst>
              </p14:cNvPr>
              <p14:cNvContentPartPr/>
              <p14:nvPr/>
            </p14:nvContentPartPr>
            <p14:xfrm>
              <a:off x="5549919" y="1009900"/>
              <a:ext cx="360" cy="360"/>
            </p14:xfrm>
          </p:contentPart>
        </mc:Choice>
        <mc:Fallback xmlns="">
          <p:pic>
            <p:nvPicPr>
              <p:cNvPr id="2" name="Ink 1">
                <a:extLst>
                  <a:ext uri="{FF2B5EF4-FFF2-40B4-BE49-F238E27FC236}">
                    <a16:creationId xmlns:a16="http://schemas.microsoft.com/office/drawing/2014/main" id="{6642FF0B-09D0-4F89-8945-A7202A64D60D}"/>
                  </a:ext>
                </a:extLst>
              </p:cNvPr>
              <p:cNvPicPr/>
              <p:nvPr/>
            </p:nvPicPr>
            <p:blipFill>
              <a:blip r:embed="rId9"/>
              <a:stretch>
                <a:fillRect/>
              </a:stretch>
            </p:blipFill>
            <p:spPr>
              <a:xfrm>
                <a:off x="5541279" y="1000900"/>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3" name="Ink 2">
                <a:extLst>
                  <a:ext uri="{FF2B5EF4-FFF2-40B4-BE49-F238E27FC236}">
                    <a16:creationId xmlns:a16="http://schemas.microsoft.com/office/drawing/2014/main" id="{9ECD178C-2A67-47B0-90B4-1FC521B46036}"/>
                  </a:ext>
                </a:extLst>
              </p14:cNvPr>
              <p14:cNvContentPartPr/>
              <p14:nvPr/>
            </p14:nvContentPartPr>
            <p14:xfrm>
              <a:off x="6347319" y="6634180"/>
              <a:ext cx="360" cy="360"/>
            </p14:xfrm>
          </p:contentPart>
        </mc:Choice>
        <mc:Fallback xmlns="">
          <p:pic>
            <p:nvPicPr>
              <p:cNvPr id="3" name="Ink 2">
                <a:extLst>
                  <a:ext uri="{FF2B5EF4-FFF2-40B4-BE49-F238E27FC236}">
                    <a16:creationId xmlns:a16="http://schemas.microsoft.com/office/drawing/2014/main" id="{9ECD178C-2A67-47B0-90B4-1FC521B46036}"/>
                  </a:ext>
                </a:extLst>
              </p:cNvPr>
              <p:cNvPicPr/>
              <p:nvPr/>
            </p:nvPicPr>
            <p:blipFill>
              <a:blip r:embed="rId9"/>
              <a:stretch>
                <a:fillRect/>
              </a:stretch>
            </p:blipFill>
            <p:spPr>
              <a:xfrm>
                <a:off x="6338319" y="6625540"/>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4" name="Ink 3">
                <a:extLst>
                  <a:ext uri="{FF2B5EF4-FFF2-40B4-BE49-F238E27FC236}">
                    <a16:creationId xmlns:a16="http://schemas.microsoft.com/office/drawing/2014/main" id="{BE08B25E-DA4A-4A7A-B24F-B3043B905983}"/>
                  </a:ext>
                </a:extLst>
              </p14:cNvPr>
              <p14:cNvContentPartPr/>
              <p14:nvPr/>
            </p14:nvContentPartPr>
            <p14:xfrm>
              <a:off x="6411039" y="6623740"/>
              <a:ext cx="360" cy="360"/>
            </p14:xfrm>
          </p:contentPart>
        </mc:Choice>
        <mc:Fallback xmlns="">
          <p:pic>
            <p:nvPicPr>
              <p:cNvPr id="4" name="Ink 3">
                <a:extLst>
                  <a:ext uri="{FF2B5EF4-FFF2-40B4-BE49-F238E27FC236}">
                    <a16:creationId xmlns:a16="http://schemas.microsoft.com/office/drawing/2014/main" id="{BE08B25E-DA4A-4A7A-B24F-B3043B905983}"/>
                  </a:ext>
                </a:extLst>
              </p:cNvPr>
              <p:cNvPicPr/>
              <p:nvPr/>
            </p:nvPicPr>
            <p:blipFill>
              <a:blip r:embed="rId9"/>
              <a:stretch>
                <a:fillRect/>
              </a:stretch>
            </p:blipFill>
            <p:spPr>
              <a:xfrm>
                <a:off x="6402399" y="6614740"/>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5" name="Ink 4">
                <a:extLst>
                  <a:ext uri="{FF2B5EF4-FFF2-40B4-BE49-F238E27FC236}">
                    <a16:creationId xmlns:a16="http://schemas.microsoft.com/office/drawing/2014/main" id="{7156A6F1-BB5D-4842-BD9E-0D091106E110}"/>
                  </a:ext>
                </a:extLst>
              </p14:cNvPr>
              <p14:cNvContentPartPr/>
              <p14:nvPr/>
            </p14:nvContentPartPr>
            <p14:xfrm>
              <a:off x="6684354" y="1144713"/>
              <a:ext cx="360" cy="360"/>
            </p14:xfrm>
          </p:contentPart>
        </mc:Choice>
        <mc:Fallback xmlns="">
          <p:pic>
            <p:nvPicPr>
              <p:cNvPr id="5" name="Ink 4">
                <a:extLst>
                  <a:ext uri="{FF2B5EF4-FFF2-40B4-BE49-F238E27FC236}">
                    <a16:creationId xmlns:a16="http://schemas.microsoft.com/office/drawing/2014/main" id="{7156A6F1-BB5D-4842-BD9E-0D091106E110}"/>
                  </a:ext>
                </a:extLst>
              </p:cNvPr>
              <p:cNvPicPr/>
              <p:nvPr/>
            </p:nvPicPr>
            <p:blipFill>
              <a:blip r:embed="rId9"/>
              <a:stretch>
                <a:fillRect/>
              </a:stretch>
            </p:blipFill>
            <p:spPr>
              <a:xfrm>
                <a:off x="6675714" y="1136073"/>
                <a:ext cx="18000" cy="18000"/>
              </a:xfrm>
              <a:prstGeom prst="rect">
                <a:avLst/>
              </a:prstGeom>
            </p:spPr>
          </p:pic>
        </mc:Fallback>
      </mc:AlternateContent>
    </p:spTree>
    <p:extLst>
      <p:ext uri="{BB962C8B-B14F-4D97-AF65-F5344CB8AC3E}">
        <p14:creationId xmlns:p14="http://schemas.microsoft.com/office/powerpoint/2010/main" val="38619604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35665B-FC5B-4871-AEBF-5A2EB5CA1ED9}"/>
              </a:ext>
            </a:extLst>
          </p:cNvPr>
          <p:cNvSpPr>
            <a:spLocks noGrp="1"/>
          </p:cNvSpPr>
          <p:nvPr>
            <p:ph type="title"/>
          </p:nvPr>
        </p:nvSpPr>
        <p:spPr>
          <a:xfrm>
            <a:off x="1371597" y="348865"/>
            <a:ext cx="10044023" cy="877729"/>
          </a:xfrm>
        </p:spPr>
        <p:txBody>
          <a:bodyPr anchor="ctr">
            <a:normAutofit/>
          </a:bodyPr>
          <a:lstStyle/>
          <a:p>
            <a:r>
              <a:rPr lang="en-US" sz="4000" dirty="0">
                <a:solidFill>
                  <a:schemeClr val="tx1"/>
                </a:solidFill>
              </a:rPr>
              <a:t>Pros and Cons of Advanced</a:t>
            </a:r>
          </a:p>
        </p:txBody>
      </p:sp>
      <p:graphicFrame>
        <p:nvGraphicFramePr>
          <p:cNvPr id="25" name="Content Placeholder 2">
            <a:extLst>
              <a:ext uri="{FF2B5EF4-FFF2-40B4-BE49-F238E27FC236}">
                <a16:creationId xmlns:a16="http://schemas.microsoft.com/office/drawing/2014/main" id="{73515B49-D352-482B-A056-CE9AF828C7F7}"/>
              </a:ext>
            </a:extLst>
          </p:cNvPr>
          <p:cNvGraphicFramePr>
            <a:graphicFrameLocks noGrp="1"/>
          </p:cNvGraphicFramePr>
          <p:nvPr>
            <p:ph idx="1"/>
            <p:extLst>
              <p:ext uri="{D42A27DB-BD31-4B8C-83A1-F6EECF244321}">
                <p14:modId xmlns:p14="http://schemas.microsoft.com/office/powerpoint/2010/main" val="530859936"/>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91226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0" name="Rectangle 59">
            <a:extLst>
              <a:ext uri="{FF2B5EF4-FFF2-40B4-BE49-F238E27FC236}">
                <a16:creationId xmlns:a16="http://schemas.microsoft.com/office/drawing/2014/main" id="{7C2DC10F-CD76-43DC-9E0B-CB291F740C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2" name="Rectangle 61">
            <a:extLst>
              <a:ext uri="{FF2B5EF4-FFF2-40B4-BE49-F238E27FC236}">
                <a16:creationId xmlns:a16="http://schemas.microsoft.com/office/drawing/2014/main" id="{1C18170A-08B7-4230-A012-B24C20E393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4" name="Straight Connector 63">
            <a:extLst>
              <a:ext uri="{FF2B5EF4-FFF2-40B4-BE49-F238E27FC236}">
                <a16:creationId xmlns:a16="http://schemas.microsoft.com/office/drawing/2014/main" id="{52188B95-E375-4977-9E9C-E28CE956F6E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66" name="Rectangle 65">
            <a:extLst>
              <a:ext uri="{FF2B5EF4-FFF2-40B4-BE49-F238E27FC236}">
                <a16:creationId xmlns:a16="http://schemas.microsoft.com/office/drawing/2014/main" id="{E5958DBC-F4DA-42A8-8C52-860179790E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DB185A6-94E7-4510-AB6F-2EC49FDFF5F7}"/>
              </a:ext>
            </a:extLst>
          </p:cNvPr>
          <p:cNvSpPr>
            <a:spLocks noGrp="1"/>
          </p:cNvSpPr>
          <p:nvPr>
            <p:ph type="title"/>
          </p:nvPr>
        </p:nvSpPr>
        <p:spPr>
          <a:xfrm>
            <a:off x="6358270" y="634946"/>
            <a:ext cx="5191472" cy="1450757"/>
          </a:xfrm>
        </p:spPr>
        <p:txBody>
          <a:bodyPr vert="horz" lIns="91440" tIns="45720" rIns="91440" bIns="45720" rtlCol="0" anchor="b">
            <a:normAutofit/>
          </a:bodyPr>
          <a:lstStyle/>
          <a:p>
            <a:r>
              <a:rPr lang="en-US" dirty="0"/>
              <a:t>Making a new case	</a:t>
            </a:r>
          </a:p>
        </p:txBody>
      </p:sp>
      <p:cxnSp>
        <p:nvCxnSpPr>
          <p:cNvPr id="68" name="Straight Connector 67">
            <a:extLst>
              <a:ext uri="{FF2B5EF4-FFF2-40B4-BE49-F238E27FC236}">
                <a16:creationId xmlns:a16="http://schemas.microsoft.com/office/drawing/2014/main" id="{79FCC9A9-2031-4283-9B27-34B62BB7F30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81247" y="2086188"/>
            <a:ext cx="585216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99F7C2D0-6B99-4615-A517-6DB9929DDAAF}"/>
              </a:ext>
            </a:extLst>
          </p:cNvPr>
          <p:cNvPicPr>
            <a:picLocks noChangeAspect="1"/>
          </p:cNvPicPr>
          <p:nvPr/>
        </p:nvPicPr>
        <p:blipFill rotWithShape="1">
          <a:blip r:embed="rId3"/>
          <a:srcRect r="-2" b="2211"/>
          <a:stretch/>
        </p:blipFill>
        <p:spPr>
          <a:xfrm>
            <a:off x="84649" y="2720649"/>
            <a:ext cx="7281351" cy="3310902"/>
          </a:xfrm>
          <a:prstGeom prst="rect">
            <a:avLst/>
          </a:prstGeom>
          <a:ln>
            <a:solidFill>
              <a:schemeClr val="accent3"/>
            </a:solidFill>
          </a:ln>
        </p:spPr>
      </p:pic>
      <p:sp>
        <p:nvSpPr>
          <p:cNvPr id="3" name="Content Placeholder 2">
            <a:extLst>
              <a:ext uri="{FF2B5EF4-FFF2-40B4-BE49-F238E27FC236}">
                <a16:creationId xmlns:a16="http://schemas.microsoft.com/office/drawing/2014/main" id="{FD3AE4C4-88BF-47EC-9B6F-FD04609EB130}"/>
              </a:ext>
            </a:extLst>
          </p:cNvPr>
          <p:cNvSpPr>
            <a:spLocks noGrp="1"/>
          </p:cNvSpPr>
          <p:nvPr>
            <p:ph idx="4294967295"/>
          </p:nvPr>
        </p:nvSpPr>
        <p:spPr>
          <a:xfrm>
            <a:off x="7797799" y="2206936"/>
            <a:ext cx="4078009" cy="3670180"/>
          </a:xfrm>
        </p:spPr>
        <p:txBody>
          <a:bodyPr vert="horz" lIns="0" tIns="45720" rIns="0" bIns="45720" rtlCol="0">
            <a:normAutofit/>
          </a:bodyPr>
          <a:lstStyle/>
          <a:p>
            <a:r>
              <a:rPr lang="en-US" sz="1500" dirty="0"/>
              <a:t>Microsoft Compliance - </a:t>
            </a:r>
            <a:r>
              <a:rPr lang="en-US" sz="1500" dirty="0">
                <a:hlinkClick r:id="rId4"/>
              </a:rPr>
              <a:t>https://compliance.microsoft.com/homepage</a:t>
            </a:r>
            <a:endParaRPr lang="en-US" sz="1500" dirty="0"/>
          </a:p>
          <a:p>
            <a:pPr lvl="1"/>
            <a:r>
              <a:rPr lang="en-US" sz="1500" dirty="0"/>
              <a:t>Home page for most admin settings: Info protection, Records Management, Policies, etc.</a:t>
            </a:r>
          </a:p>
          <a:p>
            <a:r>
              <a:rPr lang="en-US" sz="1500" dirty="0"/>
              <a:t>eDiscovery &gt; Advanced &gt; Cases &gt; Create a case </a:t>
            </a:r>
          </a:p>
          <a:p>
            <a:pPr lvl="1"/>
            <a:r>
              <a:rPr lang="en-US" sz="1500" dirty="0"/>
              <a:t>Cases need a unique naming convention across your tenant</a:t>
            </a:r>
          </a:p>
          <a:p>
            <a:pPr lvl="1"/>
            <a:r>
              <a:rPr lang="en-US" sz="1500" dirty="0"/>
              <a:t>We use agency abbreviation and searcher initials</a:t>
            </a:r>
          </a:p>
          <a:p>
            <a:pPr marL="457200" lvl="1" indent="0">
              <a:buFont typeface="Calibri" panose="020F0502020204030204" pitchFamily="34" charset="0"/>
              <a:buNone/>
            </a:pPr>
            <a:endParaRPr lang="en-US" sz="1500" dirty="0"/>
          </a:p>
          <a:p>
            <a:endParaRPr lang="en-US" sz="1500" dirty="0"/>
          </a:p>
        </p:txBody>
      </p:sp>
      <p:sp>
        <p:nvSpPr>
          <p:cNvPr id="70" name="Rectangle 69">
            <a:extLst>
              <a:ext uri="{FF2B5EF4-FFF2-40B4-BE49-F238E27FC236}">
                <a16:creationId xmlns:a16="http://schemas.microsoft.com/office/drawing/2014/main" id="{51DDD252-D7C8-4CE5-9C61-D60D722BC2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2" name="Rectangle 71">
            <a:extLst>
              <a:ext uri="{FF2B5EF4-FFF2-40B4-BE49-F238E27FC236}">
                <a16:creationId xmlns:a16="http://schemas.microsoft.com/office/drawing/2014/main" id="{2FBD75F5-C49C-4F6A-8D43-7A5939C233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21" name="Picture 20">
            <a:extLst>
              <a:ext uri="{FF2B5EF4-FFF2-40B4-BE49-F238E27FC236}">
                <a16:creationId xmlns:a16="http://schemas.microsoft.com/office/drawing/2014/main" id="{95C3EDDC-85E8-422E-B38F-276E99235C14}"/>
              </a:ext>
            </a:extLst>
          </p:cNvPr>
          <p:cNvPicPr>
            <a:picLocks noChangeAspect="1"/>
          </p:cNvPicPr>
          <p:nvPr/>
        </p:nvPicPr>
        <p:blipFill>
          <a:blip r:embed="rId5"/>
          <a:stretch>
            <a:fillRect/>
          </a:stretch>
        </p:blipFill>
        <p:spPr>
          <a:xfrm>
            <a:off x="84649" y="996825"/>
            <a:ext cx="4873666" cy="1388994"/>
          </a:xfrm>
          <a:prstGeom prst="rect">
            <a:avLst/>
          </a:prstGeom>
          <a:ln>
            <a:solidFill>
              <a:schemeClr val="accent3"/>
            </a:solidFill>
          </a:ln>
        </p:spPr>
      </p:pic>
    </p:spTree>
    <p:extLst>
      <p:ext uri="{BB962C8B-B14F-4D97-AF65-F5344CB8AC3E}">
        <p14:creationId xmlns:p14="http://schemas.microsoft.com/office/powerpoint/2010/main" val="22671112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ECC310-DB0D-45B6-BCA0-1E90358B6987}"/>
              </a:ext>
            </a:extLst>
          </p:cNvPr>
          <p:cNvSpPr>
            <a:spLocks noGrp="1"/>
          </p:cNvSpPr>
          <p:nvPr>
            <p:ph type="title"/>
          </p:nvPr>
        </p:nvSpPr>
        <p:spPr/>
        <p:txBody>
          <a:bodyPr/>
          <a:lstStyle/>
          <a:p>
            <a:r>
              <a:rPr lang="en-US" dirty="0"/>
              <a:t>Case settings</a:t>
            </a:r>
          </a:p>
        </p:txBody>
      </p:sp>
      <p:sp>
        <p:nvSpPr>
          <p:cNvPr id="4" name="TextBox 3">
            <a:extLst>
              <a:ext uri="{FF2B5EF4-FFF2-40B4-BE49-F238E27FC236}">
                <a16:creationId xmlns:a16="http://schemas.microsoft.com/office/drawing/2014/main" id="{261C9575-C7B7-4D22-8A14-B42C99149B3C}"/>
              </a:ext>
            </a:extLst>
          </p:cNvPr>
          <p:cNvSpPr txBox="1"/>
          <p:nvPr/>
        </p:nvSpPr>
        <p:spPr>
          <a:xfrm>
            <a:off x="601791" y="2107546"/>
            <a:ext cx="5174434" cy="4431983"/>
          </a:xfrm>
          <a:prstGeom prst="rect">
            <a:avLst/>
          </a:prstGeom>
          <a:noFill/>
        </p:spPr>
        <p:txBody>
          <a:bodyPr wrap="square">
            <a:spAutoFit/>
          </a:bodyPr>
          <a:lstStyle/>
          <a:p>
            <a:r>
              <a:rPr lang="en-US" sz="1500" dirty="0"/>
              <a:t>After creating your case you should review your settings</a:t>
            </a:r>
          </a:p>
          <a:p>
            <a:pPr lvl="1"/>
            <a:r>
              <a:rPr lang="en-US" sz="1500" dirty="0"/>
              <a:t>Add other searchers in your organization who may need access – by staff or by role group</a:t>
            </a:r>
          </a:p>
          <a:p>
            <a:pPr lvl="1"/>
            <a:r>
              <a:rPr lang="en-US" sz="1500" dirty="0"/>
              <a:t>Change case name and add a description</a:t>
            </a:r>
          </a:p>
          <a:p>
            <a:pPr lvl="1"/>
            <a:r>
              <a:rPr lang="en-US" sz="1500" dirty="0"/>
              <a:t>Delete an old case or one made in error</a:t>
            </a:r>
          </a:p>
          <a:p>
            <a:pPr marL="285750" indent="-285750">
              <a:buFont typeface="Arial" panose="020B0604020202020204" pitchFamily="34" charset="0"/>
              <a:buChar char="•"/>
            </a:pPr>
            <a:endParaRPr lang="en-US" sz="1500" dirty="0"/>
          </a:p>
          <a:p>
            <a:r>
              <a:rPr lang="en-US" sz="1500" dirty="0"/>
              <a:t>Set permissions based on need – pick and choose roles</a:t>
            </a:r>
          </a:p>
          <a:p>
            <a:pPr lvl="1"/>
            <a:r>
              <a:rPr lang="en-US" sz="1500" dirty="0"/>
              <a:t>Reviewer – only have access to review </a:t>
            </a:r>
          </a:p>
          <a:p>
            <a:pPr lvl="1"/>
            <a:r>
              <a:rPr lang="en-US" sz="1500" dirty="0"/>
              <a:t>eDiscovery Manager – all case management abilities</a:t>
            </a:r>
          </a:p>
          <a:p>
            <a:pPr lvl="1"/>
            <a:r>
              <a:rPr lang="en-US" sz="1500" dirty="0"/>
              <a:t>eDiscovery Admin – Can see and edit all cases across the organization</a:t>
            </a:r>
          </a:p>
          <a:p>
            <a:pPr lvl="1"/>
            <a:r>
              <a:rPr lang="en-US" sz="1500" dirty="0"/>
              <a:t>More info on permissions here: </a:t>
            </a:r>
            <a:r>
              <a:rPr lang="en-US" sz="1400" dirty="0">
                <a:hlinkClick r:id="rId3"/>
              </a:rPr>
              <a:t>https://docs.microsoft.com/en-us/microsoft-365/compliance/assign-ediscovery-permissions?view=o365-worldwide</a:t>
            </a:r>
            <a:endParaRPr lang="en-US" sz="1400" dirty="0"/>
          </a:p>
          <a:p>
            <a:r>
              <a:rPr lang="en-US" sz="1500" dirty="0"/>
              <a:t>Choose analytics settings</a:t>
            </a:r>
          </a:p>
          <a:p>
            <a:r>
              <a:rPr lang="en-US" sz="1500" dirty="0"/>
              <a:t>	We use 100% de-duplication </a:t>
            </a:r>
          </a:p>
          <a:p>
            <a:pPr lvl="1"/>
            <a:endParaRPr lang="en-US" sz="1500" dirty="0"/>
          </a:p>
          <a:p>
            <a:pPr marL="285750" indent="-285750">
              <a:buFont typeface="Arial" panose="020B0604020202020204" pitchFamily="34" charset="0"/>
              <a:buChar char="•"/>
            </a:pPr>
            <a:endParaRPr lang="en-US" sz="1500" dirty="0"/>
          </a:p>
        </p:txBody>
      </p:sp>
      <p:pic>
        <p:nvPicPr>
          <p:cNvPr id="6" name="Picture 5">
            <a:extLst>
              <a:ext uri="{FF2B5EF4-FFF2-40B4-BE49-F238E27FC236}">
                <a16:creationId xmlns:a16="http://schemas.microsoft.com/office/drawing/2014/main" id="{836C8B59-CCD9-4625-939E-86DA43C90FF1}"/>
              </a:ext>
            </a:extLst>
          </p:cNvPr>
          <p:cNvPicPr>
            <a:picLocks noChangeAspect="1"/>
          </p:cNvPicPr>
          <p:nvPr/>
        </p:nvPicPr>
        <p:blipFill>
          <a:blip r:embed="rId4"/>
          <a:stretch>
            <a:fillRect/>
          </a:stretch>
        </p:blipFill>
        <p:spPr>
          <a:xfrm>
            <a:off x="5776225" y="2107546"/>
            <a:ext cx="6058533" cy="3276312"/>
          </a:xfrm>
          <a:prstGeom prst="rect">
            <a:avLst/>
          </a:prstGeom>
          <a:ln>
            <a:solidFill>
              <a:schemeClr val="accent3"/>
            </a:solidFill>
          </a:ln>
        </p:spPr>
      </p:pic>
    </p:spTree>
    <p:extLst>
      <p:ext uri="{BB962C8B-B14F-4D97-AF65-F5344CB8AC3E}">
        <p14:creationId xmlns:p14="http://schemas.microsoft.com/office/powerpoint/2010/main" val="1807184152"/>
      </p:ext>
    </p:extLst>
  </p:cSld>
  <p:clrMapOvr>
    <a:masterClrMapping/>
  </p:clrMapOvr>
</p:sld>
</file>

<file path=ppt/theme/theme1.xml><?xml version="1.0" encoding="utf-8"?>
<a:theme xmlns:a="http://schemas.openxmlformats.org/drawingml/2006/main" name="Retrospect">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7776AC193439149A1AF623F9E5B26D0" ma:contentTypeVersion="13" ma:contentTypeDescription="Create a new document." ma:contentTypeScope="" ma:versionID="d12d4ff32d199d040e29e9d0ecdb69b6">
  <xsd:schema xmlns:xsd="http://www.w3.org/2001/XMLSchema" xmlns:xs="http://www.w3.org/2001/XMLSchema" xmlns:p="http://schemas.microsoft.com/office/2006/metadata/properties" xmlns:ns1="http://schemas.microsoft.com/sharepoint/v3" xmlns:ns3="d2284a16-75aa-4bc7-961b-a6c19bb0902c" xmlns:ns4="633fb8e9-d6aa-4885-abd4-d543a35f4c36" targetNamespace="http://schemas.microsoft.com/office/2006/metadata/properties" ma:root="true" ma:fieldsID="976b907d86a44a8f67f9c680f9e425f5" ns1:_="" ns3:_="" ns4:_="">
    <xsd:import namespace="http://schemas.microsoft.com/sharepoint/v3"/>
    <xsd:import namespace="d2284a16-75aa-4bc7-961b-a6c19bb0902c"/>
    <xsd:import namespace="633fb8e9-d6aa-4885-abd4-d543a35f4c36"/>
    <xsd:element name="properties">
      <xsd:complexType>
        <xsd:sequence>
          <xsd:element name="documentManagement">
            <xsd:complexType>
              <xsd:all>
                <xsd:element ref="ns3:SharedWithUsers" minOccurs="0"/>
                <xsd:element ref="ns3:SharedWithDetails" minOccurs="0"/>
                <xsd:element ref="ns3:SharingHintHash" minOccurs="0"/>
                <xsd:element ref="ns1:_ip_UnifiedCompliancePolicyProperties" minOccurs="0"/>
                <xsd:element ref="ns1:_ip_UnifiedCompliancePolicyUIAction"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MediaServiceDateTaken"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1" nillable="true" ma:displayName="Unified Compliance Policy Properties" ma:hidden="true" ma:internalName="_ip_UnifiedCompliancePolicyProperties">
      <xsd:simpleType>
        <xsd:restriction base="dms:Note"/>
      </xsd:simpleType>
    </xsd:element>
    <xsd:element name="_ip_UnifiedCompliancePolicyUIAction" ma:index="12"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2284a16-75aa-4bc7-961b-a6c19bb0902c"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33fb8e9-d6aa-4885-abd4-d543a35f4c36" elementFormDefault="qualified">
    <xsd:import namespace="http://schemas.microsoft.com/office/2006/documentManagement/types"/>
    <xsd:import namespace="http://schemas.microsoft.com/office/infopath/2007/PartnerControls"/>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E9B7051-372F-469F-B699-FAA08925C18F}">
  <ds:schemaRefs>
    <ds:schemaRef ds:uri="http://schemas.microsoft.com/sharepoint/v3/contenttype/forms"/>
  </ds:schemaRefs>
</ds:datastoreItem>
</file>

<file path=customXml/itemProps2.xml><?xml version="1.0" encoding="utf-8"?>
<ds:datastoreItem xmlns:ds="http://schemas.openxmlformats.org/officeDocument/2006/customXml" ds:itemID="{58E46B73-F5A1-462A-B4D6-3232E4F73305}">
  <ds:schemaRefs>
    <ds:schemaRef ds:uri="http://schemas.microsoft.com/office/2006/metadata/properties"/>
    <ds:schemaRef ds:uri="http://purl.org/dc/dcmitype/"/>
    <ds:schemaRef ds:uri="http://schemas.microsoft.com/sharepoint/v3"/>
    <ds:schemaRef ds:uri="633fb8e9-d6aa-4885-abd4-d543a35f4c36"/>
    <ds:schemaRef ds:uri="http://schemas.microsoft.com/office/2006/documentManagement/types"/>
    <ds:schemaRef ds:uri="http://www.w3.org/XML/1998/namespace"/>
    <ds:schemaRef ds:uri="http://purl.org/dc/terms/"/>
    <ds:schemaRef ds:uri="d2284a16-75aa-4bc7-961b-a6c19bb0902c"/>
    <ds:schemaRef ds:uri="http://schemas.microsoft.com/office/infopath/2007/PartnerControls"/>
    <ds:schemaRef ds:uri="http://schemas.openxmlformats.org/package/2006/metadata/core-properties"/>
    <ds:schemaRef ds:uri="http://purl.org/dc/elements/1.1/"/>
  </ds:schemaRefs>
</ds:datastoreItem>
</file>

<file path=customXml/itemProps3.xml><?xml version="1.0" encoding="utf-8"?>
<ds:datastoreItem xmlns:ds="http://schemas.openxmlformats.org/officeDocument/2006/customXml" ds:itemID="{8CE5F1B1-8BB6-4058-AF72-B061E6093C9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d2284a16-75aa-4bc7-961b-a6c19bb0902c"/>
    <ds:schemaRef ds:uri="633fb8e9-d6aa-4885-abd4-d543a35f4c3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Retrospect</Template>
  <TotalTime>12096</TotalTime>
  <Words>3389</Words>
  <Application>Microsoft Office PowerPoint</Application>
  <PresentationFormat>Widescreen</PresentationFormat>
  <Paragraphs>342</Paragraphs>
  <Slides>29</Slides>
  <Notes>16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29</vt:i4>
      </vt:variant>
    </vt:vector>
  </HeadingPairs>
  <TitlesOfParts>
    <vt:vector size="33" baseType="lpstr">
      <vt:lpstr>Arial</vt:lpstr>
      <vt:lpstr>Calibri</vt:lpstr>
      <vt:lpstr>Calibri Light</vt:lpstr>
      <vt:lpstr>Retrospect</vt:lpstr>
      <vt:lpstr>Searching in M365</vt:lpstr>
      <vt:lpstr>Disclaimer</vt:lpstr>
      <vt:lpstr>What is eDiscovery?</vt:lpstr>
      <vt:lpstr>What can be gathered in M365?</vt:lpstr>
      <vt:lpstr>Three types of searches </vt:lpstr>
      <vt:lpstr>Pros and Cons of Core</vt:lpstr>
      <vt:lpstr>Pros and Cons of Advanced</vt:lpstr>
      <vt:lpstr>Making a new case </vt:lpstr>
      <vt:lpstr>Case settings</vt:lpstr>
      <vt:lpstr>What are you looking for?</vt:lpstr>
      <vt:lpstr>To hold or not to hold?</vt:lpstr>
      <vt:lpstr>Collections: Keyword searching</vt:lpstr>
      <vt:lpstr>Search conditions</vt:lpstr>
      <vt:lpstr>What is not discoverable? </vt:lpstr>
      <vt:lpstr>Reminders </vt:lpstr>
      <vt:lpstr>Basic Tips for Reviewing Records in Advanced eDiscovery in O365</vt:lpstr>
      <vt:lpstr>Some basic tips before you begin reviewing in Advanced eDiscovery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Email, PST and MSG Converter Programs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O365 overview</dc:title>
  <dc:creator>Needham, Davis A. (DOC)</dc:creator>
  <cp:lastModifiedBy>Needham, Davis A. (DOC)</cp:lastModifiedBy>
  <cp:revision>3</cp:revision>
  <dcterms:created xsi:type="dcterms:W3CDTF">2021-09-29T16:13:48Z</dcterms:created>
  <dcterms:modified xsi:type="dcterms:W3CDTF">2021-10-15T22:41:47Z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0x010100E7776AC193439149A1AF623F9E5B26D0</vt:lpwstr>
  </property>
</Properties>
</file>