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3" r:id="rId2"/>
    <p:sldId id="292" r:id="rId3"/>
    <p:sldId id="257" r:id="rId4"/>
    <p:sldId id="259" r:id="rId5"/>
    <p:sldId id="261" r:id="rId6"/>
    <p:sldId id="278" r:id="rId7"/>
    <p:sldId id="262" r:id="rId8"/>
    <p:sldId id="279" r:id="rId9"/>
    <p:sldId id="263" r:id="rId10"/>
    <p:sldId id="264" r:id="rId11"/>
    <p:sldId id="265" r:id="rId12"/>
    <p:sldId id="280" r:id="rId13"/>
    <p:sldId id="266" r:id="rId14"/>
    <p:sldId id="267" r:id="rId15"/>
    <p:sldId id="268" r:id="rId16"/>
    <p:sldId id="275" r:id="rId17"/>
    <p:sldId id="269" r:id="rId18"/>
    <p:sldId id="281" r:id="rId19"/>
    <p:sldId id="282" r:id="rId20"/>
    <p:sldId id="271" r:id="rId21"/>
    <p:sldId id="284" r:id="rId22"/>
    <p:sldId id="287" r:id="rId23"/>
    <p:sldId id="290" r:id="rId24"/>
    <p:sldId id="289" r:id="rId25"/>
    <p:sldId id="272" r:id="rId26"/>
    <p:sldId id="273" r:id="rId27"/>
    <p:sldId id="288" r:id="rId28"/>
    <p:sldId id="277" r:id="rId29"/>
    <p:sldId id="274" r:id="rId30"/>
    <p:sldId id="276" r:id="rId31"/>
    <p:sldId id="29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DAC2"/>
    <a:srgbClr val="2F4889"/>
    <a:srgbClr val="C52539"/>
    <a:srgbClr val="D7B9BC"/>
    <a:srgbClr val="DA7584"/>
    <a:srgbClr val="FB575F"/>
    <a:srgbClr val="DA050F"/>
    <a:srgbClr val="770E0F"/>
    <a:srgbClr val="E6E6E6"/>
    <a:srgbClr val="D219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114" d="100"/>
          <a:sy n="114" d="100"/>
        </p:scale>
        <p:origin x="30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3.png"/><Relationship Id="rId10" Type="http://schemas.openxmlformats.org/officeDocument/2006/relationships/image" Target="../media/image5.png"/><Relationship Id="rId4" Type="http://schemas.microsoft.com/office/2007/relationships/hdphoto" Target="../media/hdphoto1.wdp"/><Relationship Id="rId9" Type="http://schemas.openxmlformats.org/officeDocument/2006/relationships/image" Target="cid:c734cd4f-f920-44db-bcb4-e00cf394c43a@namprd09.prod.outlook.com" TargetMode="Externa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cid:c734cd4f-f920-44db-bcb4-e00cf394c43a@namprd09.prod.outlook.com" TargetMode="External"/><Relationship Id="rId4" Type="http://schemas.microsoft.com/office/2007/relationships/hdphoto" Target="../media/hdphoto3.wdp"/></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7DF91A-2B39-43D9-A707-2221A92997D5}"/>
              </a:ext>
            </a:extLst>
          </p:cNvPr>
          <p:cNvPicPr>
            <a:picLocks noChangeAspect="1"/>
          </p:cNvPicPr>
          <p:nvPr userDrawn="1"/>
        </p:nvPicPr>
        <p:blipFill>
          <a:blip r:embed="rId2">
            <a:clrChange>
              <a:clrFrom>
                <a:srgbClr val="ED1C24"/>
              </a:clrFrom>
              <a:clrTo>
                <a:srgbClr val="ED1C24">
                  <a:alpha val="0"/>
                </a:srgbClr>
              </a:clrTo>
            </a:clrChange>
          </a:blip>
          <a:stretch>
            <a:fillRect/>
          </a:stretch>
        </p:blipFill>
        <p:spPr>
          <a:xfrm>
            <a:off x="-97783" y="0"/>
            <a:ext cx="12387565" cy="6959065"/>
          </a:xfrm>
          <a:prstGeom prst="rect">
            <a:avLst/>
          </a:prstGeom>
        </p:spPr>
      </p:pic>
      <p:sp>
        <p:nvSpPr>
          <p:cNvPr id="8" name="Rectangle 7">
            <a:extLst>
              <a:ext uri="{FF2B5EF4-FFF2-40B4-BE49-F238E27FC236}">
                <a16:creationId xmlns:a16="http://schemas.microsoft.com/office/drawing/2014/main" id="{E740D5B4-54C1-4846-928D-9AB33C852212}"/>
              </a:ext>
            </a:extLst>
          </p:cNvPr>
          <p:cNvSpPr/>
          <p:nvPr userDrawn="1"/>
        </p:nvSpPr>
        <p:spPr>
          <a:xfrm>
            <a:off x="1267327" y="1203158"/>
            <a:ext cx="9657348" cy="4533499"/>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8174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A6B2A-0452-45DC-BBBA-07FEC11577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7B3046C-F902-4DB9-9A89-92A0C9B05F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F9A03B-D411-4C47-874A-3CFC3CD2AC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66A4C7-56F3-45EE-AC5E-221D2FFF74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EA3152F-8C03-4443-8B74-4A58206D5BB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89C140B-5DC8-4C89-A784-A006AE028E16}"/>
              </a:ext>
            </a:extLst>
          </p:cNvPr>
          <p:cNvSpPr>
            <a:spLocks noGrp="1"/>
          </p:cNvSpPr>
          <p:nvPr>
            <p:ph type="dt" sz="half" idx="10"/>
          </p:nvPr>
        </p:nvSpPr>
        <p:spPr/>
        <p:txBody>
          <a:bodyPr/>
          <a:lstStyle/>
          <a:p>
            <a:fld id="{C46C2E75-8936-4446-A1F8-4BB072FA8759}" type="datetimeFigureOut">
              <a:rPr lang="en-US" smtClean="0"/>
              <a:t>10/20/2021</a:t>
            </a:fld>
            <a:endParaRPr lang="en-US"/>
          </a:p>
        </p:txBody>
      </p:sp>
      <p:sp>
        <p:nvSpPr>
          <p:cNvPr id="8" name="Footer Placeholder 7">
            <a:extLst>
              <a:ext uri="{FF2B5EF4-FFF2-40B4-BE49-F238E27FC236}">
                <a16:creationId xmlns:a16="http://schemas.microsoft.com/office/drawing/2014/main" id="{4C8A6BC6-6D7A-46BD-B631-DF59C63344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DFBCE4F-2CAB-4A43-ABD9-EFA50A9D1468}"/>
              </a:ext>
            </a:extLst>
          </p:cNvPr>
          <p:cNvSpPr>
            <a:spLocks noGrp="1"/>
          </p:cNvSpPr>
          <p:nvPr>
            <p:ph type="sldNum" sz="quarter" idx="12"/>
          </p:nvPr>
        </p:nvSpPr>
        <p:spPr/>
        <p:txBody>
          <a:bodyPr/>
          <a:lstStyle/>
          <a:p>
            <a:fld id="{E899F76A-D657-4B31-996F-3E857B514C04}" type="slidenum">
              <a:rPr lang="en-US" smtClean="0"/>
              <a:t>‹#›</a:t>
            </a:fld>
            <a:endParaRPr lang="en-US"/>
          </a:p>
        </p:txBody>
      </p:sp>
    </p:spTree>
    <p:extLst>
      <p:ext uri="{BB962C8B-B14F-4D97-AF65-F5344CB8AC3E}">
        <p14:creationId xmlns:p14="http://schemas.microsoft.com/office/powerpoint/2010/main" val="2755370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00F9B-0072-47F6-BD31-2439A0B8FF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53EC97-748C-4B92-B809-1E7A4B65C707}"/>
              </a:ext>
            </a:extLst>
          </p:cNvPr>
          <p:cNvSpPr>
            <a:spLocks noGrp="1"/>
          </p:cNvSpPr>
          <p:nvPr>
            <p:ph type="dt" sz="half" idx="10"/>
          </p:nvPr>
        </p:nvSpPr>
        <p:spPr/>
        <p:txBody>
          <a:bodyPr/>
          <a:lstStyle/>
          <a:p>
            <a:fld id="{C46C2E75-8936-4446-A1F8-4BB072FA8759}" type="datetimeFigureOut">
              <a:rPr lang="en-US" smtClean="0"/>
              <a:t>10/20/2021</a:t>
            </a:fld>
            <a:endParaRPr lang="en-US"/>
          </a:p>
        </p:txBody>
      </p:sp>
      <p:sp>
        <p:nvSpPr>
          <p:cNvPr id="4" name="Footer Placeholder 3">
            <a:extLst>
              <a:ext uri="{FF2B5EF4-FFF2-40B4-BE49-F238E27FC236}">
                <a16:creationId xmlns:a16="http://schemas.microsoft.com/office/drawing/2014/main" id="{03CE3134-6B51-416D-BA9C-B28D4AE470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0AFA16D-85B8-4237-BC33-80E6631A97E7}"/>
              </a:ext>
            </a:extLst>
          </p:cNvPr>
          <p:cNvSpPr>
            <a:spLocks noGrp="1"/>
          </p:cNvSpPr>
          <p:nvPr>
            <p:ph type="sldNum" sz="quarter" idx="12"/>
          </p:nvPr>
        </p:nvSpPr>
        <p:spPr/>
        <p:txBody>
          <a:bodyPr/>
          <a:lstStyle/>
          <a:p>
            <a:fld id="{E899F76A-D657-4B31-996F-3E857B514C04}" type="slidenum">
              <a:rPr lang="en-US" smtClean="0"/>
              <a:t>‹#›</a:t>
            </a:fld>
            <a:endParaRPr lang="en-US"/>
          </a:p>
        </p:txBody>
      </p:sp>
    </p:spTree>
    <p:extLst>
      <p:ext uri="{BB962C8B-B14F-4D97-AF65-F5344CB8AC3E}">
        <p14:creationId xmlns:p14="http://schemas.microsoft.com/office/powerpoint/2010/main" val="8752214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5D23203-6618-441A-B4C1-CDCF5B984665}"/>
              </a:ext>
            </a:extLst>
          </p:cNvPr>
          <p:cNvSpPr>
            <a:spLocks noGrp="1"/>
          </p:cNvSpPr>
          <p:nvPr>
            <p:ph type="dt" sz="half" idx="10"/>
          </p:nvPr>
        </p:nvSpPr>
        <p:spPr/>
        <p:txBody>
          <a:bodyPr/>
          <a:lstStyle/>
          <a:p>
            <a:fld id="{C46C2E75-8936-4446-A1F8-4BB072FA8759}" type="datetimeFigureOut">
              <a:rPr lang="en-US" smtClean="0"/>
              <a:t>10/20/2021</a:t>
            </a:fld>
            <a:endParaRPr lang="en-US"/>
          </a:p>
        </p:txBody>
      </p:sp>
      <p:sp>
        <p:nvSpPr>
          <p:cNvPr id="3" name="Footer Placeholder 2">
            <a:extLst>
              <a:ext uri="{FF2B5EF4-FFF2-40B4-BE49-F238E27FC236}">
                <a16:creationId xmlns:a16="http://schemas.microsoft.com/office/drawing/2014/main" id="{83B47ABA-F338-4D27-B5D8-1BDE98582DE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A6C507-261E-46C9-8269-B64C1FBA44CC}"/>
              </a:ext>
            </a:extLst>
          </p:cNvPr>
          <p:cNvSpPr>
            <a:spLocks noGrp="1"/>
          </p:cNvSpPr>
          <p:nvPr>
            <p:ph type="sldNum" sz="quarter" idx="12"/>
          </p:nvPr>
        </p:nvSpPr>
        <p:spPr/>
        <p:txBody>
          <a:bodyPr/>
          <a:lstStyle/>
          <a:p>
            <a:fld id="{E899F76A-D657-4B31-996F-3E857B514C04}" type="slidenum">
              <a:rPr lang="en-US" smtClean="0"/>
              <a:t>‹#›</a:t>
            </a:fld>
            <a:endParaRPr lang="en-US"/>
          </a:p>
        </p:txBody>
      </p:sp>
    </p:spTree>
    <p:extLst>
      <p:ext uri="{BB962C8B-B14F-4D97-AF65-F5344CB8AC3E}">
        <p14:creationId xmlns:p14="http://schemas.microsoft.com/office/powerpoint/2010/main" val="678060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77F50-41DE-44D5-9B2C-2E59D13701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4AF0F1A-E540-4817-AA9B-EC4B2831EA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355A5FF-E824-4061-8AB3-65AE135D6E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1ACCDB-3D03-475C-9D59-27F26084FB8E}"/>
              </a:ext>
            </a:extLst>
          </p:cNvPr>
          <p:cNvSpPr>
            <a:spLocks noGrp="1"/>
          </p:cNvSpPr>
          <p:nvPr>
            <p:ph type="dt" sz="half" idx="10"/>
          </p:nvPr>
        </p:nvSpPr>
        <p:spPr/>
        <p:txBody>
          <a:bodyPr/>
          <a:lstStyle/>
          <a:p>
            <a:fld id="{C46C2E75-8936-4446-A1F8-4BB072FA8759}" type="datetimeFigureOut">
              <a:rPr lang="en-US" smtClean="0"/>
              <a:t>10/20/2021</a:t>
            </a:fld>
            <a:endParaRPr lang="en-US"/>
          </a:p>
        </p:txBody>
      </p:sp>
      <p:sp>
        <p:nvSpPr>
          <p:cNvPr id="6" name="Footer Placeholder 5">
            <a:extLst>
              <a:ext uri="{FF2B5EF4-FFF2-40B4-BE49-F238E27FC236}">
                <a16:creationId xmlns:a16="http://schemas.microsoft.com/office/drawing/2014/main" id="{8FA51615-515E-4FDD-8371-F8B2ADC50A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868EC4-BAD3-4ADA-97AA-F5BD6FFE3B8D}"/>
              </a:ext>
            </a:extLst>
          </p:cNvPr>
          <p:cNvSpPr>
            <a:spLocks noGrp="1"/>
          </p:cNvSpPr>
          <p:nvPr>
            <p:ph type="sldNum" sz="quarter" idx="12"/>
          </p:nvPr>
        </p:nvSpPr>
        <p:spPr/>
        <p:txBody>
          <a:bodyPr/>
          <a:lstStyle/>
          <a:p>
            <a:fld id="{E899F76A-D657-4B31-996F-3E857B514C04}" type="slidenum">
              <a:rPr lang="en-US" smtClean="0"/>
              <a:t>‹#›</a:t>
            </a:fld>
            <a:endParaRPr lang="en-US"/>
          </a:p>
        </p:txBody>
      </p:sp>
    </p:spTree>
    <p:extLst>
      <p:ext uri="{BB962C8B-B14F-4D97-AF65-F5344CB8AC3E}">
        <p14:creationId xmlns:p14="http://schemas.microsoft.com/office/powerpoint/2010/main" val="30675570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CE32D-B1B2-4482-82B6-77E4068C62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E3CC30B-9E5E-4F76-8F3C-F7997E7F76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349376C-9690-49B0-97FB-980232D7D4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500AD9-7A81-4C5E-8EA5-3EDED79BA4D3}"/>
              </a:ext>
            </a:extLst>
          </p:cNvPr>
          <p:cNvSpPr>
            <a:spLocks noGrp="1"/>
          </p:cNvSpPr>
          <p:nvPr>
            <p:ph type="dt" sz="half" idx="10"/>
          </p:nvPr>
        </p:nvSpPr>
        <p:spPr/>
        <p:txBody>
          <a:bodyPr/>
          <a:lstStyle/>
          <a:p>
            <a:fld id="{C46C2E75-8936-4446-A1F8-4BB072FA8759}" type="datetimeFigureOut">
              <a:rPr lang="en-US" smtClean="0"/>
              <a:t>10/20/2021</a:t>
            </a:fld>
            <a:endParaRPr lang="en-US"/>
          </a:p>
        </p:txBody>
      </p:sp>
      <p:sp>
        <p:nvSpPr>
          <p:cNvPr id="6" name="Footer Placeholder 5">
            <a:extLst>
              <a:ext uri="{FF2B5EF4-FFF2-40B4-BE49-F238E27FC236}">
                <a16:creationId xmlns:a16="http://schemas.microsoft.com/office/drawing/2014/main" id="{1C9E497B-0757-4C4A-9241-CE413557BA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FFCCC7-7182-4094-AAEB-4C281097F045}"/>
              </a:ext>
            </a:extLst>
          </p:cNvPr>
          <p:cNvSpPr>
            <a:spLocks noGrp="1"/>
          </p:cNvSpPr>
          <p:nvPr>
            <p:ph type="sldNum" sz="quarter" idx="12"/>
          </p:nvPr>
        </p:nvSpPr>
        <p:spPr/>
        <p:txBody>
          <a:bodyPr/>
          <a:lstStyle/>
          <a:p>
            <a:fld id="{E899F76A-D657-4B31-996F-3E857B514C04}" type="slidenum">
              <a:rPr lang="en-US" smtClean="0"/>
              <a:t>‹#›</a:t>
            </a:fld>
            <a:endParaRPr lang="en-US"/>
          </a:p>
        </p:txBody>
      </p:sp>
    </p:spTree>
    <p:extLst>
      <p:ext uri="{BB962C8B-B14F-4D97-AF65-F5344CB8AC3E}">
        <p14:creationId xmlns:p14="http://schemas.microsoft.com/office/powerpoint/2010/main" val="29672607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B1A77-DE50-4999-AC52-37E3E6C7EE8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B6A4C26-EDD6-4C17-BBD0-DAE4139071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73DB5B-8543-44FA-ACAA-6759835A696C}"/>
              </a:ext>
            </a:extLst>
          </p:cNvPr>
          <p:cNvSpPr>
            <a:spLocks noGrp="1"/>
          </p:cNvSpPr>
          <p:nvPr>
            <p:ph type="dt" sz="half" idx="10"/>
          </p:nvPr>
        </p:nvSpPr>
        <p:spPr/>
        <p:txBody>
          <a:bodyPr/>
          <a:lstStyle/>
          <a:p>
            <a:fld id="{C46C2E75-8936-4446-A1F8-4BB072FA8759}" type="datetimeFigureOut">
              <a:rPr lang="en-US" smtClean="0"/>
              <a:t>10/20/2021</a:t>
            </a:fld>
            <a:endParaRPr lang="en-US"/>
          </a:p>
        </p:txBody>
      </p:sp>
      <p:sp>
        <p:nvSpPr>
          <p:cNvPr id="5" name="Footer Placeholder 4">
            <a:extLst>
              <a:ext uri="{FF2B5EF4-FFF2-40B4-BE49-F238E27FC236}">
                <a16:creationId xmlns:a16="http://schemas.microsoft.com/office/drawing/2014/main" id="{28774C5D-FFEF-428E-9EF9-C41F5AAE6A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E143A9-5F13-41E6-AECD-87B76057B149}"/>
              </a:ext>
            </a:extLst>
          </p:cNvPr>
          <p:cNvSpPr>
            <a:spLocks noGrp="1"/>
          </p:cNvSpPr>
          <p:nvPr>
            <p:ph type="sldNum" sz="quarter" idx="12"/>
          </p:nvPr>
        </p:nvSpPr>
        <p:spPr/>
        <p:txBody>
          <a:bodyPr/>
          <a:lstStyle/>
          <a:p>
            <a:fld id="{E899F76A-D657-4B31-996F-3E857B514C04}" type="slidenum">
              <a:rPr lang="en-US" smtClean="0"/>
              <a:t>‹#›</a:t>
            </a:fld>
            <a:endParaRPr lang="en-US"/>
          </a:p>
        </p:txBody>
      </p:sp>
    </p:spTree>
    <p:extLst>
      <p:ext uri="{BB962C8B-B14F-4D97-AF65-F5344CB8AC3E}">
        <p14:creationId xmlns:p14="http://schemas.microsoft.com/office/powerpoint/2010/main" val="14493093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4A446A-1298-4B8D-A036-4A8BCA9CDEA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FABD77-8E97-4EF3-8C63-5A28A7991A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EF2A73-5E45-4AC9-958C-0F633363CFE2}"/>
              </a:ext>
            </a:extLst>
          </p:cNvPr>
          <p:cNvSpPr>
            <a:spLocks noGrp="1"/>
          </p:cNvSpPr>
          <p:nvPr>
            <p:ph type="dt" sz="half" idx="10"/>
          </p:nvPr>
        </p:nvSpPr>
        <p:spPr/>
        <p:txBody>
          <a:bodyPr/>
          <a:lstStyle/>
          <a:p>
            <a:fld id="{C46C2E75-8936-4446-A1F8-4BB072FA8759}" type="datetimeFigureOut">
              <a:rPr lang="en-US" smtClean="0"/>
              <a:t>10/20/2021</a:t>
            </a:fld>
            <a:endParaRPr lang="en-US"/>
          </a:p>
        </p:txBody>
      </p:sp>
      <p:sp>
        <p:nvSpPr>
          <p:cNvPr id="5" name="Footer Placeholder 4">
            <a:extLst>
              <a:ext uri="{FF2B5EF4-FFF2-40B4-BE49-F238E27FC236}">
                <a16:creationId xmlns:a16="http://schemas.microsoft.com/office/drawing/2014/main" id="{7B30B16B-79B1-4E1D-85DA-03F9D9FAD5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A8B6DF-B27E-499C-830C-6BEEBBEC2C8E}"/>
              </a:ext>
            </a:extLst>
          </p:cNvPr>
          <p:cNvSpPr>
            <a:spLocks noGrp="1"/>
          </p:cNvSpPr>
          <p:nvPr>
            <p:ph type="sldNum" sz="quarter" idx="12"/>
          </p:nvPr>
        </p:nvSpPr>
        <p:spPr/>
        <p:txBody>
          <a:bodyPr/>
          <a:lstStyle/>
          <a:p>
            <a:fld id="{E899F76A-D657-4B31-996F-3E857B514C04}" type="slidenum">
              <a:rPr lang="en-US" smtClean="0"/>
              <a:t>‹#›</a:t>
            </a:fld>
            <a:endParaRPr lang="en-US"/>
          </a:p>
        </p:txBody>
      </p:sp>
    </p:spTree>
    <p:extLst>
      <p:ext uri="{BB962C8B-B14F-4D97-AF65-F5344CB8AC3E}">
        <p14:creationId xmlns:p14="http://schemas.microsoft.com/office/powerpoint/2010/main" val="4018332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7DF91A-2B39-43D9-A707-2221A92997D5}"/>
              </a:ext>
            </a:extLst>
          </p:cNvPr>
          <p:cNvPicPr>
            <a:picLocks noChangeAspect="1"/>
          </p:cNvPicPr>
          <p:nvPr userDrawn="1"/>
        </p:nvPicPr>
        <p:blipFill>
          <a:blip r:embed="rId2">
            <a:clrChange>
              <a:clrFrom>
                <a:srgbClr val="ED1C24"/>
              </a:clrFrom>
              <a:clrTo>
                <a:srgbClr val="ED1C24">
                  <a:alpha val="0"/>
                </a:srgbClr>
              </a:clrTo>
            </a:clrChange>
          </a:blip>
          <a:stretch>
            <a:fillRect/>
          </a:stretch>
        </p:blipFill>
        <p:spPr>
          <a:xfrm>
            <a:off x="-97783" y="0"/>
            <a:ext cx="12387565" cy="6959065"/>
          </a:xfrm>
          <a:prstGeom prst="rect">
            <a:avLst/>
          </a:prstGeom>
        </p:spPr>
      </p:pic>
      <p:sp>
        <p:nvSpPr>
          <p:cNvPr id="8" name="Rectangle 7">
            <a:extLst>
              <a:ext uri="{FF2B5EF4-FFF2-40B4-BE49-F238E27FC236}">
                <a16:creationId xmlns:a16="http://schemas.microsoft.com/office/drawing/2014/main" id="{E740D5B4-54C1-4846-928D-9AB33C852212}"/>
              </a:ext>
            </a:extLst>
          </p:cNvPr>
          <p:cNvSpPr/>
          <p:nvPr userDrawn="1"/>
        </p:nvSpPr>
        <p:spPr>
          <a:xfrm>
            <a:off x="1267327" y="1203158"/>
            <a:ext cx="9657348" cy="4533499"/>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FED1FBD1-02D5-4325-969D-A7E6FB56E3DC}"/>
              </a:ext>
            </a:extLst>
          </p:cNvPr>
          <p:cNvGrpSpPr>
            <a:grpSpLocks noChangeAspect="1"/>
          </p:cNvGrpSpPr>
          <p:nvPr userDrawn="1"/>
        </p:nvGrpSpPr>
        <p:grpSpPr>
          <a:xfrm>
            <a:off x="258834" y="258924"/>
            <a:ext cx="11626305" cy="6298061"/>
            <a:chOff x="258834" y="258924"/>
            <a:chExt cx="11626305" cy="6298061"/>
          </a:xfrm>
        </p:grpSpPr>
        <p:pic>
          <p:nvPicPr>
            <p:cNvPr id="5" name="Picture 4" descr="Shape&#10;&#10;Description automatically generated">
              <a:extLst>
                <a:ext uri="{FF2B5EF4-FFF2-40B4-BE49-F238E27FC236}">
                  <a16:creationId xmlns:a16="http://schemas.microsoft.com/office/drawing/2014/main" id="{BDD6B0A9-BC3F-4F41-A389-863EC7BD6053}"/>
                </a:ext>
              </a:extLst>
            </p:cNvPr>
            <p:cNvPicPr>
              <a:picLocks noChangeAspect="1"/>
            </p:cNvPicPr>
            <p:nvPr/>
          </p:nvPicPr>
          <p:blipFill rotWithShape="1">
            <a:blip r:embed="rId3" cstate="hqprint">
              <a:extLst>
                <a:ext uri="{BEBA8EAE-BF5A-486C-A8C5-ECC9F3942E4B}">
                  <a14:imgProps xmlns:a14="http://schemas.microsoft.com/office/drawing/2010/main">
                    <a14:imgLayer r:embed="rId4">
                      <a14:imgEffect>
                        <a14:backgroundRemoval t="51212" b="94180" l="55098" r="92379">
                          <a14:foregroundMark x1="73738" y1="51503" x2="73018" y2="56159"/>
                          <a14:foregroundMark x1="92379" y1="72551" x2="85376" y2="72454"/>
                          <a14:foregroundMark x1="55098" y1="72551" x2="65499" y2="72648"/>
                          <a14:foregroundMark x1="73738" y1="94180" x2="74047" y2="87003"/>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54007" t="50000" r="5724" b="4754"/>
            <a:stretch/>
          </p:blipFill>
          <p:spPr>
            <a:xfrm>
              <a:off x="306861" y="350750"/>
              <a:ext cx="805369" cy="960835"/>
            </a:xfrm>
            <a:prstGeom prst="rect">
              <a:avLst/>
            </a:prstGeom>
          </p:spPr>
        </p:pic>
        <p:pic>
          <p:nvPicPr>
            <p:cNvPr id="6" name="Picture 5">
              <a:extLst>
                <a:ext uri="{FF2B5EF4-FFF2-40B4-BE49-F238E27FC236}">
                  <a16:creationId xmlns:a16="http://schemas.microsoft.com/office/drawing/2014/main" id="{952AC8EB-118C-4234-9C0F-7F122E669832}"/>
                </a:ext>
              </a:extLst>
            </p:cNvPr>
            <p:cNvPicPr>
              <a:picLocks noChangeAspect="1"/>
            </p:cNvPicPr>
            <p:nvPr/>
          </p:nvPicPr>
          <p:blipFill>
            <a:blip r:embed="rId5">
              <a:clrChange>
                <a:clrFrom>
                  <a:srgbClr val="000000"/>
                </a:clrFrom>
                <a:clrTo>
                  <a:srgbClr val="000000">
                    <a:alpha val="0"/>
                  </a:srgbClr>
                </a:clrTo>
              </a:clrChange>
              <a:extLst>
                <a:ext uri="{BEBA8EAE-BF5A-486C-A8C5-ECC9F3942E4B}">
                  <a14:imgProps xmlns:a14="http://schemas.microsoft.com/office/drawing/2010/main">
                    <a14:imgLayer r:embed="rId6">
                      <a14:imgEffect>
                        <a14:backgroundRemoval t="3871" b="94839" l="6826" r="92491">
                          <a14:foregroundMark x1="56314" y1="90000" x2="41638" y2="91613"/>
                          <a14:foregroundMark x1="44369" y1="95161" x2="51877" y2="94516"/>
                          <a14:foregroundMark x1="10239" y1="18387" x2="7167" y2="35484"/>
                          <a14:foregroundMark x1="7167" y1="35484" x2="8532" y2="45484"/>
                          <a14:foregroundMark x1="20478" y1="6452" x2="36177" y2="4839"/>
                          <a14:foregroundMark x1="67235" y1="3871" x2="76451" y2="4194"/>
                          <a14:foregroundMark x1="92491" y1="22258" x2="92150" y2="39032"/>
                        </a14:backgroundRemoval>
                      </a14:imgEffect>
                      <a14:imgEffect>
                        <a14:brightnessContrast bright="-20000" contrast="40000"/>
                      </a14:imgEffect>
                    </a14:imgLayer>
                  </a14:imgProps>
                </a:ext>
              </a:extLst>
            </a:blip>
            <a:stretch>
              <a:fillRect/>
            </a:stretch>
          </p:blipFill>
          <p:spPr>
            <a:xfrm rot="10800000">
              <a:off x="11107554" y="5622179"/>
              <a:ext cx="777585" cy="822700"/>
            </a:xfrm>
            <a:prstGeom prst="rect">
              <a:avLst/>
            </a:prstGeom>
          </p:spPr>
        </p:pic>
        <p:pic>
          <p:nvPicPr>
            <p:cNvPr id="9" name="Picture 1">
              <a:extLst>
                <a:ext uri="{FF2B5EF4-FFF2-40B4-BE49-F238E27FC236}">
                  <a16:creationId xmlns:a16="http://schemas.microsoft.com/office/drawing/2014/main" id="{424D2C19-C0E9-453C-98AD-5E1D9880AB38}"/>
                </a:ext>
              </a:extLst>
            </p:cNvPr>
            <p:cNvPicPr>
              <a:picLocks noChangeAspect="1" noChangeArrowheads="1"/>
            </p:cNvPicPr>
            <p:nvPr/>
          </p:nvPicPr>
          <p:blipFill rotWithShape="1">
            <a:blip r:embed="rId7" r:link="rId9">
              <a:extLst>
                <a:ext uri="{BEBA8EAE-BF5A-486C-A8C5-ECC9F3942E4B}">
                  <a14:imgProps xmlns:a14="http://schemas.microsoft.com/office/drawing/2010/main">
                    <a14:imgLayer r:embed="rId8">
                      <a14:imgEffect>
                        <a14:backgroundRemoval t="4011" b="43048" l="14267" r="43600">
                          <a14:foregroundMark x1="28800" y1="4144" x2="28800" y2="7620"/>
                          <a14:foregroundMark x1="41867" y1="21524" x2="42267" y2="26070"/>
                          <a14:foregroundMark x1="42267" y1="26070" x2="42267" y2="26070"/>
                          <a14:foregroundMark x1="43600" y1="24866" x2="43467" y2="25802"/>
                          <a14:foregroundMark x1="14267" y1="25802" x2="19867" y2="25802"/>
                          <a14:foregroundMark x1="19867" y1="25802" x2="20133" y2="25802"/>
                          <a14:foregroundMark x1="29067" y1="43048" x2="29600" y2="38503"/>
                        </a14:backgroundRemoval>
                      </a14:imgEffect>
                    </a14:imgLayer>
                  </a14:imgProps>
                </a:ext>
                <a:ext uri="{28A0092B-C50C-407E-A947-70E740481C1C}">
                  <a14:useLocalDpi xmlns:a14="http://schemas.microsoft.com/office/drawing/2010/main" val="0"/>
                </a:ext>
              </a:extLst>
            </a:blip>
            <a:srcRect l="11958" t="2299" r="54367" b="53523"/>
            <a:stretch>
              <a:fillRect/>
            </a:stretch>
          </p:blipFill>
          <p:spPr bwMode="auto">
            <a:xfrm>
              <a:off x="11010409" y="258924"/>
              <a:ext cx="874730" cy="114448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picture containing text, clipart&#10;&#10;Description automatically generated">
              <a:extLst>
                <a:ext uri="{FF2B5EF4-FFF2-40B4-BE49-F238E27FC236}">
                  <a16:creationId xmlns:a16="http://schemas.microsoft.com/office/drawing/2014/main" id="{A93C42F5-C789-41C3-978B-08502318A8F0}"/>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27444" b="50376" l="10822" r="22244">
                          <a14:foregroundMark x1="16834" y1="27444" x2="16633" y2="39850"/>
                          <a14:foregroundMark x1="16633" y1="39850" x2="16834" y2="40226"/>
                          <a14:foregroundMark x1="16032" y1="49624" x2="17435" y2="50376"/>
                          <a14:foregroundMark x1="22244" y1="40226" x2="21443" y2="43233"/>
                          <a14:foregroundMark x1="21443" y1="43233" x2="21443" y2="43233"/>
                        </a14:backgroundRemoval>
                      </a14:imgEffect>
                    </a14:imgLayer>
                  </a14:imgProps>
                </a:ext>
                <a:ext uri="{28A0092B-C50C-407E-A947-70E740481C1C}">
                  <a14:useLocalDpi xmlns:a14="http://schemas.microsoft.com/office/drawing/2010/main" val="0"/>
                </a:ext>
              </a:extLst>
            </a:blip>
            <a:srcRect l="10057" t="26238" r="76456" b="47524"/>
            <a:stretch/>
          </p:blipFill>
          <p:spPr>
            <a:xfrm rot="10800000">
              <a:off x="258834" y="5622178"/>
              <a:ext cx="901422" cy="934807"/>
            </a:xfrm>
            <a:prstGeom prst="rect">
              <a:avLst/>
            </a:prstGeom>
          </p:spPr>
        </p:pic>
      </p:grpSp>
    </p:spTree>
    <p:extLst>
      <p:ext uri="{BB962C8B-B14F-4D97-AF65-F5344CB8AC3E}">
        <p14:creationId xmlns:p14="http://schemas.microsoft.com/office/powerpoint/2010/main" val="3083531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7DF91A-2B39-43D9-A707-2221A92997D5}"/>
              </a:ext>
            </a:extLst>
          </p:cNvPr>
          <p:cNvPicPr>
            <a:picLocks noChangeAspect="1"/>
          </p:cNvPicPr>
          <p:nvPr userDrawn="1"/>
        </p:nvPicPr>
        <p:blipFill>
          <a:blip r:embed="rId2">
            <a:clrChange>
              <a:clrFrom>
                <a:srgbClr val="ED1C24"/>
              </a:clrFrom>
              <a:clrTo>
                <a:srgbClr val="ED1C24">
                  <a:alpha val="0"/>
                </a:srgbClr>
              </a:clrTo>
            </a:clrChange>
          </a:blip>
          <a:stretch>
            <a:fillRect/>
          </a:stretch>
        </p:blipFill>
        <p:spPr>
          <a:xfrm>
            <a:off x="-97783" y="0"/>
            <a:ext cx="12387565" cy="6959065"/>
          </a:xfrm>
          <a:prstGeom prst="rect">
            <a:avLst/>
          </a:prstGeom>
        </p:spPr>
      </p:pic>
      <p:sp>
        <p:nvSpPr>
          <p:cNvPr id="8" name="Rectangle 7">
            <a:extLst>
              <a:ext uri="{FF2B5EF4-FFF2-40B4-BE49-F238E27FC236}">
                <a16:creationId xmlns:a16="http://schemas.microsoft.com/office/drawing/2014/main" id="{E740D5B4-54C1-4846-928D-9AB33C852212}"/>
              </a:ext>
            </a:extLst>
          </p:cNvPr>
          <p:cNvSpPr/>
          <p:nvPr userDrawn="1"/>
        </p:nvSpPr>
        <p:spPr>
          <a:xfrm>
            <a:off x="1267327" y="1203158"/>
            <a:ext cx="9657348" cy="4533499"/>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ext, clipart&#10;&#10;Description automatically generated">
            <a:extLst>
              <a:ext uri="{FF2B5EF4-FFF2-40B4-BE49-F238E27FC236}">
                <a16:creationId xmlns:a16="http://schemas.microsoft.com/office/drawing/2014/main" id="{3FEA8F1E-C9CD-40EB-A2CF-EBB3C4B638DD}"/>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backgroundRemoval t="27444" b="50376" l="10822" r="22244">
                        <a14:foregroundMark x1="16834" y1="27444" x2="16633" y2="39850"/>
                        <a14:foregroundMark x1="16633" y1="39850" x2="16834" y2="40226"/>
                        <a14:foregroundMark x1="16032" y1="49624" x2="17435" y2="50376"/>
                        <a14:foregroundMark x1="22244" y1="40226" x2="21443" y2="43233"/>
                        <a14:foregroundMark x1="21443" y1="43233" x2="21443" y2="43233"/>
                      </a14:backgroundRemoval>
                    </a14:imgEffect>
                  </a14:imgLayer>
                </a14:imgProps>
              </a:ext>
              <a:ext uri="{28A0092B-C50C-407E-A947-70E740481C1C}">
                <a14:useLocalDpi xmlns:a14="http://schemas.microsoft.com/office/drawing/2010/main" val="0"/>
              </a:ext>
            </a:extLst>
          </a:blip>
          <a:srcRect l="10057" t="26238" r="76456" b="47524"/>
          <a:stretch/>
        </p:blipFill>
        <p:spPr>
          <a:xfrm rot="10800000">
            <a:off x="11033904" y="4850572"/>
            <a:ext cx="901422" cy="934807"/>
          </a:xfrm>
          <a:prstGeom prst="rect">
            <a:avLst/>
          </a:prstGeom>
        </p:spPr>
      </p:pic>
      <p:pic>
        <p:nvPicPr>
          <p:cNvPr id="5" name="Picture 4" descr="A picture containing text, clipart&#10;&#10;Description automatically generated">
            <a:extLst>
              <a:ext uri="{FF2B5EF4-FFF2-40B4-BE49-F238E27FC236}">
                <a16:creationId xmlns:a16="http://schemas.microsoft.com/office/drawing/2014/main" id="{1274C7AA-4F20-4B82-B529-C4F6A2A243D7}"/>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backgroundRemoval t="27444" b="50376" l="10822" r="22244">
                        <a14:foregroundMark x1="16834" y1="27444" x2="16633" y2="39850"/>
                        <a14:foregroundMark x1="16633" y1="39850" x2="16834" y2="40226"/>
                        <a14:foregroundMark x1="16032" y1="49624" x2="17435" y2="50376"/>
                        <a14:foregroundMark x1="22244" y1="40226" x2="21443" y2="43233"/>
                        <a14:foregroundMark x1="21443" y1="43233" x2="21443" y2="43233"/>
                      </a14:backgroundRemoval>
                    </a14:imgEffect>
                  </a14:imgLayer>
                </a14:imgProps>
              </a:ext>
              <a:ext uri="{28A0092B-C50C-407E-A947-70E740481C1C}">
                <a14:useLocalDpi xmlns:a14="http://schemas.microsoft.com/office/drawing/2010/main" val="0"/>
              </a:ext>
            </a:extLst>
          </a:blip>
          <a:srcRect l="10057" t="26238" r="76456" b="47524"/>
          <a:stretch/>
        </p:blipFill>
        <p:spPr>
          <a:xfrm>
            <a:off x="261630" y="1143242"/>
            <a:ext cx="901422" cy="934807"/>
          </a:xfrm>
          <a:prstGeom prst="rect">
            <a:avLst/>
          </a:prstGeom>
        </p:spPr>
      </p:pic>
    </p:spTree>
    <p:extLst>
      <p:ext uri="{BB962C8B-B14F-4D97-AF65-F5344CB8AC3E}">
        <p14:creationId xmlns:p14="http://schemas.microsoft.com/office/powerpoint/2010/main" val="355573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7DF91A-2B39-43D9-A707-2221A92997D5}"/>
              </a:ext>
            </a:extLst>
          </p:cNvPr>
          <p:cNvPicPr>
            <a:picLocks noChangeAspect="1"/>
          </p:cNvPicPr>
          <p:nvPr userDrawn="1"/>
        </p:nvPicPr>
        <p:blipFill>
          <a:blip r:embed="rId2">
            <a:clrChange>
              <a:clrFrom>
                <a:srgbClr val="ED1C24"/>
              </a:clrFrom>
              <a:clrTo>
                <a:srgbClr val="ED1C24">
                  <a:alpha val="0"/>
                </a:srgbClr>
              </a:clrTo>
            </a:clrChange>
          </a:blip>
          <a:stretch>
            <a:fillRect/>
          </a:stretch>
        </p:blipFill>
        <p:spPr>
          <a:xfrm>
            <a:off x="-97783" y="0"/>
            <a:ext cx="12387565" cy="6959065"/>
          </a:xfrm>
          <a:prstGeom prst="rect">
            <a:avLst/>
          </a:prstGeom>
        </p:spPr>
      </p:pic>
      <p:sp>
        <p:nvSpPr>
          <p:cNvPr id="8" name="Rectangle 7">
            <a:extLst>
              <a:ext uri="{FF2B5EF4-FFF2-40B4-BE49-F238E27FC236}">
                <a16:creationId xmlns:a16="http://schemas.microsoft.com/office/drawing/2014/main" id="{E740D5B4-54C1-4846-928D-9AB33C852212}"/>
              </a:ext>
            </a:extLst>
          </p:cNvPr>
          <p:cNvSpPr/>
          <p:nvPr userDrawn="1"/>
        </p:nvSpPr>
        <p:spPr>
          <a:xfrm>
            <a:off x="1267327" y="1203158"/>
            <a:ext cx="9657348" cy="4533499"/>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FAEEE5AB-AE7C-489B-A782-6D50ADEA9E47}"/>
              </a:ext>
            </a:extLst>
          </p:cNvPr>
          <p:cNvGrpSpPr/>
          <p:nvPr userDrawn="1"/>
        </p:nvGrpSpPr>
        <p:grpSpPr>
          <a:xfrm>
            <a:off x="306861" y="1183328"/>
            <a:ext cx="11578278" cy="4549281"/>
            <a:chOff x="306861" y="1183328"/>
            <a:chExt cx="11578278" cy="4549281"/>
          </a:xfrm>
        </p:grpSpPr>
        <p:pic>
          <p:nvPicPr>
            <p:cNvPr id="5" name="Picture 4">
              <a:extLst>
                <a:ext uri="{FF2B5EF4-FFF2-40B4-BE49-F238E27FC236}">
                  <a16:creationId xmlns:a16="http://schemas.microsoft.com/office/drawing/2014/main" id="{2030FC28-15A5-4512-AF98-67C466388A09}"/>
                </a:ext>
              </a:extLst>
            </p:cNvPr>
            <p:cNvPicPr>
              <a:picLocks noChangeAspect="1"/>
            </p:cNvPicPr>
            <p:nvPr/>
          </p:nvPicPr>
          <p:blipFill>
            <a:blip r:embed="rId3">
              <a:clrChange>
                <a:clrFrom>
                  <a:srgbClr val="000000"/>
                </a:clrFrom>
                <a:clrTo>
                  <a:srgbClr val="000000">
                    <a:alpha val="0"/>
                  </a:srgbClr>
                </a:clrTo>
              </a:clrChange>
              <a:extLst>
                <a:ext uri="{BEBA8EAE-BF5A-486C-A8C5-ECC9F3942E4B}">
                  <a14:imgProps xmlns:a14="http://schemas.microsoft.com/office/drawing/2010/main">
                    <a14:imgLayer r:embed="rId4">
                      <a14:imgEffect>
                        <a14:backgroundRemoval t="3871" b="94839" l="6826" r="92491">
                          <a14:foregroundMark x1="56314" y1="90000" x2="41638" y2="91613"/>
                          <a14:foregroundMark x1="44369" y1="95161" x2="51877" y2="94516"/>
                          <a14:foregroundMark x1="10239" y1="18387" x2="7167" y2="35484"/>
                          <a14:foregroundMark x1="7167" y1="35484" x2="8532" y2="45484"/>
                          <a14:foregroundMark x1="20478" y1="6452" x2="36177" y2="4839"/>
                          <a14:foregroundMark x1="67235" y1="3871" x2="76451" y2="4194"/>
                          <a14:foregroundMark x1="92491" y1="22258" x2="92150" y2="39032"/>
                        </a14:backgroundRemoval>
                      </a14:imgEffect>
                      <a14:imgEffect>
                        <a14:brightnessContrast bright="-20000" contrast="40000"/>
                      </a14:imgEffect>
                    </a14:imgLayer>
                  </a14:imgProps>
                </a:ext>
              </a:extLst>
            </a:blip>
            <a:stretch>
              <a:fillRect/>
            </a:stretch>
          </p:blipFill>
          <p:spPr>
            <a:xfrm rot="10800000">
              <a:off x="11107554" y="4909909"/>
              <a:ext cx="777585" cy="822700"/>
            </a:xfrm>
            <a:prstGeom prst="rect">
              <a:avLst/>
            </a:prstGeom>
          </p:spPr>
        </p:pic>
        <p:pic>
          <p:nvPicPr>
            <p:cNvPr id="6" name="Picture 5">
              <a:extLst>
                <a:ext uri="{FF2B5EF4-FFF2-40B4-BE49-F238E27FC236}">
                  <a16:creationId xmlns:a16="http://schemas.microsoft.com/office/drawing/2014/main" id="{649E9435-41A1-49E3-94EB-75A116E094D8}"/>
                </a:ext>
              </a:extLst>
            </p:cNvPr>
            <p:cNvPicPr>
              <a:picLocks noChangeAspect="1"/>
            </p:cNvPicPr>
            <p:nvPr/>
          </p:nvPicPr>
          <p:blipFill>
            <a:blip r:embed="rId3">
              <a:clrChange>
                <a:clrFrom>
                  <a:srgbClr val="000000"/>
                </a:clrFrom>
                <a:clrTo>
                  <a:srgbClr val="000000">
                    <a:alpha val="0"/>
                  </a:srgbClr>
                </a:clrTo>
              </a:clrChange>
              <a:extLst>
                <a:ext uri="{BEBA8EAE-BF5A-486C-A8C5-ECC9F3942E4B}">
                  <a14:imgProps xmlns:a14="http://schemas.microsoft.com/office/drawing/2010/main">
                    <a14:imgLayer r:embed="rId4">
                      <a14:imgEffect>
                        <a14:backgroundRemoval t="3871" b="94839" l="6826" r="92491">
                          <a14:foregroundMark x1="56314" y1="90000" x2="41638" y2="91613"/>
                          <a14:foregroundMark x1="44369" y1="95161" x2="51877" y2="94516"/>
                          <a14:foregroundMark x1="10239" y1="18387" x2="7167" y2="35484"/>
                          <a14:foregroundMark x1="7167" y1="35484" x2="8532" y2="45484"/>
                          <a14:foregroundMark x1="20478" y1="6452" x2="36177" y2="4839"/>
                          <a14:foregroundMark x1="67235" y1="3871" x2="76451" y2="4194"/>
                          <a14:foregroundMark x1="92491" y1="22258" x2="92150" y2="39032"/>
                        </a14:backgroundRemoval>
                      </a14:imgEffect>
                      <a14:imgEffect>
                        <a14:brightnessContrast bright="-20000" contrast="40000"/>
                      </a14:imgEffect>
                    </a14:imgLayer>
                  </a14:imgProps>
                </a:ext>
              </a:extLst>
            </a:blip>
            <a:stretch>
              <a:fillRect/>
            </a:stretch>
          </p:blipFill>
          <p:spPr>
            <a:xfrm>
              <a:off x="306861" y="1183328"/>
              <a:ext cx="777585" cy="822700"/>
            </a:xfrm>
            <a:prstGeom prst="rect">
              <a:avLst/>
            </a:prstGeom>
          </p:spPr>
        </p:pic>
      </p:grpSp>
    </p:spTree>
    <p:extLst>
      <p:ext uri="{BB962C8B-B14F-4D97-AF65-F5344CB8AC3E}">
        <p14:creationId xmlns:p14="http://schemas.microsoft.com/office/powerpoint/2010/main" val="3935570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7DF91A-2B39-43D9-A707-2221A92997D5}"/>
              </a:ext>
            </a:extLst>
          </p:cNvPr>
          <p:cNvPicPr>
            <a:picLocks noChangeAspect="1"/>
          </p:cNvPicPr>
          <p:nvPr userDrawn="1"/>
        </p:nvPicPr>
        <p:blipFill>
          <a:blip r:embed="rId2">
            <a:clrChange>
              <a:clrFrom>
                <a:srgbClr val="ED1C24"/>
              </a:clrFrom>
              <a:clrTo>
                <a:srgbClr val="ED1C24">
                  <a:alpha val="0"/>
                </a:srgbClr>
              </a:clrTo>
            </a:clrChange>
          </a:blip>
          <a:stretch>
            <a:fillRect/>
          </a:stretch>
        </p:blipFill>
        <p:spPr>
          <a:xfrm>
            <a:off x="-97783" y="0"/>
            <a:ext cx="12387565" cy="6959065"/>
          </a:xfrm>
          <a:prstGeom prst="rect">
            <a:avLst/>
          </a:prstGeom>
        </p:spPr>
      </p:pic>
      <p:sp>
        <p:nvSpPr>
          <p:cNvPr id="8" name="Rectangle 7">
            <a:extLst>
              <a:ext uri="{FF2B5EF4-FFF2-40B4-BE49-F238E27FC236}">
                <a16:creationId xmlns:a16="http://schemas.microsoft.com/office/drawing/2014/main" id="{E740D5B4-54C1-4846-928D-9AB33C852212}"/>
              </a:ext>
            </a:extLst>
          </p:cNvPr>
          <p:cNvSpPr/>
          <p:nvPr userDrawn="1"/>
        </p:nvSpPr>
        <p:spPr>
          <a:xfrm>
            <a:off x="1267327" y="1203158"/>
            <a:ext cx="9657348" cy="4533499"/>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A9EF61CC-9A6D-4FF9-9376-22FDB94E680A}"/>
              </a:ext>
            </a:extLst>
          </p:cNvPr>
          <p:cNvGrpSpPr>
            <a:grpSpLocks noChangeAspect="1"/>
          </p:cNvGrpSpPr>
          <p:nvPr userDrawn="1"/>
        </p:nvGrpSpPr>
        <p:grpSpPr>
          <a:xfrm>
            <a:off x="258127" y="1078951"/>
            <a:ext cx="11682296" cy="4694603"/>
            <a:chOff x="258127" y="1078951"/>
            <a:chExt cx="11682296" cy="4694603"/>
          </a:xfrm>
        </p:grpSpPr>
        <p:pic>
          <p:nvPicPr>
            <p:cNvPr id="5" name="Picture 1">
              <a:extLst>
                <a:ext uri="{FF2B5EF4-FFF2-40B4-BE49-F238E27FC236}">
                  <a16:creationId xmlns:a16="http://schemas.microsoft.com/office/drawing/2014/main" id="{3C5E0FD0-1CE6-4508-B3E6-80961F6D6ADB}"/>
                </a:ext>
              </a:extLst>
            </p:cNvPr>
            <p:cNvPicPr>
              <a:picLocks noChangeAspect="1" noChangeArrowheads="1"/>
            </p:cNvPicPr>
            <p:nvPr/>
          </p:nvPicPr>
          <p:blipFill rotWithShape="1">
            <a:blip r:embed="rId3" r:link="rId5">
              <a:extLst>
                <a:ext uri="{BEBA8EAE-BF5A-486C-A8C5-ECC9F3942E4B}">
                  <a14:imgProps xmlns:a14="http://schemas.microsoft.com/office/drawing/2010/main">
                    <a14:imgLayer r:embed="rId4">
                      <a14:imgEffect>
                        <a14:backgroundRemoval t="4011" b="43048" l="14267" r="43600">
                          <a14:foregroundMark x1="28800" y1="4144" x2="28800" y2="7620"/>
                          <a14:foregroundMark x1="41867" y1="21524" x2="42267" y2="26070"/>
                          <a14:foregroundMark x1="42267" y1="26070" x2="42267" y2="26070"/>
                          <a14:foregroundMark x1="43600" y1="24866" x2="43467" y2="25802"/>
                          <a14:foregroundMark x1="14267" y1="25802" x2="19867" y2="25802"/>
                          <a14:foregroundMark x1="19867" y1="25802" x2="20133" y2="25802"/>
                          <a14:foregroundMark x1="29067" y1="43048" x2="29600" y2="38503"/>
                        </a14:backgroundRemoval>
                      </a14:imgEffect>
                    </a14:imgLayer>
                  </a14:imgProps>
                </a:ext>
                <a:ext uri="{28A0092B-C50C-407E-A947-70E740481C1C}">
                  <a14:useLocalDpi xmlns:a14="http://schemas.microsoft.com/office/drawing/2010/main" val="0"/>
                </a:ext>
              </a:extLst>
            </a:blip>
            <a:srcRect l="11958" t="2299" r="54367" b="53523"/>
            <a:stretch>
              <a:fillRect/>
            </a:stretch>
          </p:blipFill>
          <p:spPr bwMode="auto">
            <a:xfrm>
              <a:off x="258127" y="1078951"/>
              <a:ext cx="874730" cy="114448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
              <a:extLst>
                <a:ext uri="{FF2B5EF4-FFF2-40B4-BE49-F238E27FC236}">
                  <a16:creationId xmlns:a16="http://schemas.microsoft.com/office/drawing/2014/main" id="{E01AD15D-E28C-4C2C-98F8-3DC9AEB22E60}"/>
                </a:ext>
              </a:extLst>
            </p:cNvPr>
            <p:cNvPicPr>
              <a:picLocks noChangeAspect="1" noChangeArrowheads="1"/>
            </p:cNvPicPr>
            <p:nvPr/>
          </p:nvPicPr>
          <p:blipFill rotWithShape="1">
            <a:blip r:embed="rId3" r:link="rId5">
              <a:extLst>
                <a:ext uri="{BEBA8EAE-BF5A-486C-A8C5-ECC9F3942E4B}">
                  <a14:imgProps xmlns:a14="http://schemas.microsoft.com/office/drawing/2010/main">
                    <a14:imgLayer r:embed="rId4">
                      <a14:imgEffect>
                        <a14:backgroundRemoval t="4011" b="43048" l="14267" r="43600">
                          <a14:foregroundMark x1="28800" y1="4144" x2="28800" y2="7620"/>
                          <a14:foregroundMark x1="41867" y1="21524" x2="42267" y2="26070"/>
                          <a14:foregroundMark x1="42267" y1="26070" x2="42267" y2="26070"/>
                          <a14:foregroundMark x1="43600" y1="24866" x2="43467" y2="25802"/>
                          <a14:foregroundMark x1="14267" y1="25802" x2="19867" y2="25802"/>
                          <a14:foregroundMark x1="19867" y1="25802" x2="20133" y2="25802"/>
                          <a14:foregroundMark x1="29067" y1="43048" x2="29600" y2="38503"/>
                        </a14:backgroundRemoval>
                      </a14:imgEffect>
                    </a14:imgLayer>
                  </a14:imgProps>
                </a:ext>
                <a:ext uri="{28A0092B-C50C-407E-A947-70E740481C1C}">
                  <a14:useLocalDpi xmlns:a14="http://schemas.microsoft.com/office/drawing/2010/main" val="0"/>
                </a:ext>
              </a:extLst>
            </a:blip>
            <a:srcRect l="11958" t="2299" r="54367" b="53523"/>
            <a:stretch>
              <a:fillRect/>
            </a:stretch>
          </p:blipFill>
          <p:spPr bwMode="auto">
            <a:xfrm rot="10800000">
              <a:off x="11065693" y="4629069"/>
              <a:ext cx="874730" cy="114448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168862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7DF91A-2B39-43D9-A707-2221A92997D5}"/>
              </a:ext>
            </a:extLst>
          </p:cNvPr>
          <p:cNvPicPr>
            <a:picLocks noChangeAspect="1"/>
          </p:cNvPicPr>
          <p:nvPr userDrawn="1"/>
        </p:nvPicPr>
        <p:blipFill>
          <a:blip r:embed="rId2">
            <a:clrChange>
              <a:clrFrom>
                <a:srgbClr val="ED1C24"/>
              </a:clrFrom>
              <a:clrTo>
                <a:srgbClr val="ED1C24">
                  <a:alpha val="0"/>
                </a:srgbClr>
              </a:clrTo>
            </a:clrChange>
          </a:blip>
          <a:stretch>
            <a:fillRect/>
          </a:stretch>
        </p:blipFill>
        <p:spPr>
          <a:xfrm>
            <a:off x="-97783" y="0"/>
            <a:ext cx="12387565" cy="6959065"/>
          </a:xfrm>
          <a:prstGeom prst="rect">
            <a:avLst/>
          </a:prstGeom>
        </p:spPr>
      </p:pic>
      <p:sp>
        <p:nvSpPr>
          <p:cNvPr id="8" name="Rectangle 7">
            <a:extLst>
              <a:ext uri="{FF2B5EF4-FFF2-40B4-BE49-F238E27FC236}">
                <a16:creationId xmlns:a16="http://schemas.microsoft.com/office/drawing/2014/main" id="{E740D5B4-54C1-4846-928D-9AB33C852212}"/>
              </a:ext>
            </a:extLst>
          </p:cNvPr>
          <p:cNvSpPr/>
          <p:nvPr userDrawn="1"/>
        </p:nvSpPr>
        <p:spPr>
          <a:xfrm>
            <a:off x="1267327" y="1203158"/>
            <a:ext cx="9657348" cy="4533499"/>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1C9A5F69-A6EE-421F-8DDA-7D71A2D7201D}"/>
              </a:ext>
            </a:extLst>
          </p:cNvPr>
          <p:cNvGrpSpPr/>
          <p:nvPr userDrawn="1"/>
        </p:nvGrpSpPr>
        <p:grpSpPr>
          <a:xfrm>
            <a:off x="306861" y="1204985"/>
            <a:ext cx="11584059" cy="4558992"/>
            <a:chOff x="306861" y="1204985"/>
            <a:chExt cx="11584059" cy="4558992"/>
          </a:xfrm>
        </p:grpSpPr>
        <p:pic>
          <p:nvPicPr>
            <p:cNvPr id="5" name="Picture 4" descr="Shape&#10;&#10;Description automatically generated">
              <a:extLst>
                <a:ext uri="{FF2B5EF4-FFF2-40B4-BE49-F238E27FC236}">
                  <a16:creationId xmlns:a16="http://schemas.microsoft.com/office/drawing/2014/main" id="{71A78A3D-4E9C-40B6-BDDD-D52B3C3F36A6}"/>
                </a:ext>
              </a:extLst>
            </p:cNvPr>
            <p:cNvPicPr>
              <a:picLocks noChangeAspect="1"/>
            </p:cNvPicPr>
            <p:nvPr/>
          </p:nvPicPr>
          <p:blipFill rotWithShape="1">
            <a:blip r:embed="rId3" cstate="hqprint">
              <a:extLst>
                <a:ext uri="{BEBA8EAE-BF5A-486C-A8C5-ECC9F3942E4B}">
                  <a14:imgProps xmlns:a14="http://schemas.microsoft.com/office/drawing/2010/main">
                    <a14:imgLayer r:embed="rId4">
                      <a14:imgEffect>
                        <a14:backgroundRemoval t="51212" b="94180" l="55098" r="92379">
                          <a14:foregroundMark x1="73738" y1="51503" x2="73018" y2="56159"/>
                          <a14:foregroundMark x1="92379" y1="72551" x2="85376" y2="72454"/>
                          <a14:foregroundMark x1="55098" y1="72551" x2="65499" y2="72648"/>
                          <a14:foregroundMark x1="73738" y1="94180" x2="74047" y2="87003"/>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54007" t="50000" r="5724" b="4754"/>
            <a:stretch/>
          </p:blipFill>
          <p:spPr>
            <a:xfrm>
              <a:off x="306861" y="1204985"/>
              <a:ext cx="805369" cy="960835"/>
            </a:xfrm>
            <a:prstGeom prst="rect">
              <a:avLst/>
            </a:prstGeom>
          </p:spPr>
        </p:pic>
        <p:pic>
          <p:nvPicPr>
            <p:cNvPr id="6" name="Picture 5" descr="Shape&#10;&#10;Description automatically generated">
              <a:extLst>
                <a:ext uri="{FF2B5EF4-FFF2-40B4-BE49-F238E27FC236}">
                  <a16:creationId xmlns:a16="http://schemas.microsoft.com/office/drawing/2014/main" id="{1660AF7E-77AA-492C-8FE2-AC382537DA5A}"/>
                </a:ext>
              </a:extLst>
            </p:cNvPr>
            <p:cNvPicPr>
              <a:picLocks noChangeAspect="1"/>
            </p:cNvPicPr>
            <p:nvPr/>
          </p:nvPicPr>
          <p:blipFill rotWithShape="1">
            <a:blip r:embed="rId3" cstate="hqprint">
              <a:extLst>
                <a:ext uri="{BEBA8EAE-BF5A-486C-A8C5-ECC9F3942E4B}">
                  <a14:imgProps xmlns:a14="http://schemas.microsoft.com/office/drawing/2010/main">
                    <a14:imgLayer r:embed="rId4">
                      <a14:imgEffect>
                        <a14:backgroundRemoval t="51212" b="94180" l="55098" r="92379">
                          <a14:foregroundMark x1="73738" y1="51503" x2="73018" y2="56159"/>
                          <a14:foregroundMark x1="92379" y1="72551" x2="85376" y2="72454"/>
                          <a14:foregroundMark x1="55098" y1="72551" x2="65499" y2="72648"/>
                          <a14:foregroundMark x1="73738" y1="94180" x2="74047" y2="87003"/>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54007" t="50000" r="5724" b="4754"/>
            <a:stretch/>
          </p:blipFill>
          <p:spPr>
            <a:xfrm rot="10800000">
              <a:off x="11085551" y="4803142"/>
              <a:ext cx="805369" cy="960835"/>
            </a:xfrm>
            <a:prstGeom prst="rect">
              <a:avLst/>
            </a:prstGeom>
          </p:spPr>
        </p:pic>
      </p:grpSp>
    </p:spTree>
    <p:extLst>
      <p:ext uri="{BB962C8B-B14F-4D97-AF65-F5344CB8AC3E}">
        <p14:creationId xmlns:p14="http://schemas.microsoft.com/office/powerpoint/2010/main" val="122667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8BAD3-B358-4F15-9170-F2ECA17CA7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2296C9-C7E3-43D4-A56C-0AE00B68C6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7F42EB-8219-4E8E-8491-D3BA08D0EDB2}"/>
              </a:ext>
            </a:extLst>
          </p:cNvPr>
          <p:cNvSpPr>
            <a:spLocks noGrp="1"/>
          </p:cNvSpPr>
          <p:nvPr>
            <p:ph type="dt" sz="half" idx="10"/>
          </p:nvPr>
        </p:nvSpPr>
        <p:spPr/>
        <p:txBody>
          <a:bodyPr/>
          <a:lstStyle/>
          <a:p>
            <a:fld id="{C46C2E75-8936-4446-A1F8-4BB072FA8759}" type="datetimeFigureOut">
              <a:rPr lang="en-US" smtClean="0"/>
              <a:t>10/20/2021</a:t>
            </a:fld>
            <a:endParaRPr lang="en-US"/>
          </a:p>
        </p:txBody>
      </p:sp>
      <p:sp>
        <p:nvSpPr>
          <p:cNvPr id="5" name="Footer Placeholder 4">
            <a:extLst>
              <a:ext uri="{FF2B5EF4-FFF2-40B4-BE49-F238E27FC236}">
                <a16:creationId xmlns:a16="http://schemas.microsoft.com/office/drawing/2014/main" id="{04175326-5097-4AFC-ABA3-9143013004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5A1CFF-1ED5-403B-A4EF-9EE433F59366}"/>
              </a:ext>
            </a:extLst>
          </p:cNvPr>
          <p:cNvSpPr>
            <a:spLocks noGrp="1"/>
          </p:cNvSpPr>
          <p:nvPr>
            <p:ph type="sldNum" sz="quarter" idx="12"/>
          </p:nvPr>
        </p:nvSpPr>
        <p:spPr/>
        <p:txBody>
          <a:bodyPr/>
          <a:lstStyle/>
          <a:p>
            <a:fld id="{E899F76A-D657-4B31-996F-3E857B514C04}" type="slidenum">
              <a:rPr lang="en-US" smtClean="0"/>
              <a:t>‹#›</a:t>
            </a:fld>
            <a:endParaRPr lang="en-US"/>
          </a:p>
        </p:txBody>
      </p:sp>
    </p:spTree>
    <p:extLst>
      <p:ext uri="{BB962C8B-B14F-4D97-AF65-F5344CB8AC3E}">
        <p14:creationId xmlns:p14="http://schemas.microsoft.com/office/powerpoint/2010/main" val="2139104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FC5E5-8B3A-4780-A2D9-7FD009C091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9BB63C3-4C8A-4B8C-8A26-FEFDB07160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7BD122-7A86-4FF6-8EB9-45CB9B55D464}"/>
              </a:ext>
            </a:extLst>
          </p:cNvPr>
          <p:cNvSpPr>
            <a:spLocks noGrp="1"/>
          </p:cNvSpPr>
          <p:nvPr>
            <p:ph type="dt" sz="half" idx="10"/>
          </p:nvPr>
        </p:nvSpPr>
        <p:spPr/>
        <p:txBody>
          <a:bodyPr/>
          <a:lstStyle/>
          <a:p>
            <a:fld id="{C46C2E75-8936-4446-A1F8-4BB072FA8759}" type="datetimeFigureOut">
              <a:rPr lang="en-US" smtClean="0"/>
              <a:t>10/20/2021</a:t>
            </a:fld>
            <a:endParaRPr lang="en-US"/>
          </a:p>
        </p:txBody>
      </p:sp>
      <p:sp>
        <p:nvSpPr>
          <p:cNvPr id="5" name="Footer Placeholder 4">
            <a:extLst>
              <a:ext uri="{FF2B5EF4-FFF2-40B4-BE49-F238E27FC236}">
                <a16:creationId xmlns:a16="http://schemas.microsoft.com/office/drawing/2014/main" id="{179897EC-069E-4028-BEEA-0A66EB7D5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CCEC4F-A347-4198-9B6A-BC0C0C36D155}"/>
              </a:ext>
            </a:extLst>
          </p:cNvPr>
          <p:cNvSpPr>
            <a:spLocks noGrp="1"/>
          </p:cNvSpPr>
          <p:nvPr>
            <p:ph type="sldNum" sz="quarter" idx="12"/>
          </p:nvPr>
        </p:nvSpPr>
        <p:spPr/>
        <p:txBody>
          <a:bodyPr/>
          <a:lstStyle/>
          <a:p>
            <a:fld id="{E899F76A-D657-4B31-996F-3E857B514C04}" type="slidenum">
              <a:rPr lang="en-US" smtClean="0"/>
              <a:t>‹#›</a:t>
            </a:fld>
            <a:endParaRPr lang="en-US"/>
          </a:p>
        </p:txBody>
      </p:sp>
    </p:spTree>
    <p:extLst>
      <p:ext uri="{BB962C8B-B14F-4D97-AF65-F5344CB8AC3E}">
        <p14:creationId xmlns:p14="http://schemas.microsoft.com/office/powerpoint/2010/main" val="3361838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0106F-3249-4302-BDBB-21735EAA3F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366E6E-3271-4F79-B106-910D8AB7F8D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5E7362-F5CF-4ED3-BE4C-424E87C94F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A31E121-A716-45FE-B7BD-EC2A3200AD75}"/>
              </a:ext>
            </a:extLst>
          </p:cNvPr>
          <p:cNvSpPr>
            <a:spLocks noGrp="1"/>
          </p:cNvSpPr>
          <p:nvPr>
            <p:ph type="dt" sz="half" idx="10"/>
          </p:nvPr>
        </p:nvSpPr>
        <p:spPr/>
        <p:txBody>
          <a:bodyPr/>
          <a:lstStyle/>
          <a:p>
            <a:fld id="{C46C2E75-8936-4446-A1F8-4BB072FA8759}" type="datetimeFigureOut">
              <a:rPr lang="en-US" smtClean="0"/>
              <a:t>10/20/2021</a:t>
            </a:fld>
            <a:endParaRPr lang="en-US"/>
          </a:p>
        </p:txBody>
      </p:sp>
      <p:sp>
        <p:nvSpPr>
          <p:cNvPr id="6" name="Footer Placeholder 5">
            <a:extLst>
              <a:ext uri="{FF2B5EF4-FFF2-40B4-BE49-F238E27FC236}">
                <a16:creationId xmlns:a16="http://schemas.microsoft.com/office/drawing/2014/main" id="{5D45D8A1-97A4-4566-8357-91B7B30D59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89F223-2447-4223-8A9C-11BAE33A198C}"/>
              </a:ext>
            </a:extLst>
          </p:cNvPr>
          <p:cNvSpPr>
            <a:spLocks noGrp="1"/>
          </p:cNvSpPr>
          <p:nvPr>
            <p:ph type="sldNum" sz="quarter" idx="12"/>
          </p:nvPr>
        </p:nvSpPr>
        <p:spPr/>
        <p:txBody>
          <a:bodyPr/>
          <a:lstStyle/>
          <a:p>
            <a:fld id="{E899F76A-D657-4B31-996F-3E857B514C04}" type="slidenum">
              <a:rPr lang="en-US" smtClean="0"/>
              <a:t>‹#›</a:t>
            </a:fld>
            <a:endParaRPr lang="en-US"/>
          </a:p>
        </p:txBody>
      </p:sp>
    </p:spTree>
    <p:extLst>
      <p:ext uri="{BB962C8B-B14F-4D97-AF65-F5344CB8AC3E}">
        <p14:creationId xmlns:p14="http://schemas.microsoft.com/office/powerpoint/2010/main" val="2861146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533DE3-A97F-43E5-88FB-C706F70C70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321D4D1-C28F-4473-8072-C4A48766F4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F0860D-E381-44A1-AE55-41DBA588E2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6C2E75-8936-4446-A1F8-4BB072FA8759}" type="datetimeFigureOut">
              <a:rPr lang="en-US" smtClean="0"/>
              <a:t>10/20/2021</a:t>
            </a:fld>
            <a:endParaRPr lang="en-US"/>
          </a:p>
        </p:txBody>
      </p:sp>
      <p:sp>
        <p:nvSpPr>
          <p:cNvPr id="5" name="Footer Placeholder 4">
            <a:extLst>
              <a:ext uri="{FF2B5EF4-FFF2-40B4-BE49-F238E27FC236}">
                <a16:creationId xmlns:a16="http://schemas.microsoft.com/office/drawing/2014/main" id="{FB966988-6A01-4EFB-8EE2-70FC487FFA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C4D8257-F1DF-4627-96A2-C34559A31D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99F76A-D657-4B31-996F-3E857B514C04}" type="slidenum">
              <a:rPr lang="en-US" smtClean="0"/>
              <a:t>‹#›</a:t>
            </a:fld>
            <a:endParaRPr lang="en-US"/>
          </a:p>
        </p:txBody>
      </p:sp>
    </p:spTree>
    <p:extLst>
      <p:ext uri="{BB962C8B-B14F-4D97-AF65-F5344CB8AC3E}">
        <p14:creationId xmlns:p14="http://schemas.microsoft.com/office/powerpoint/2010/main" val="2931676341"/>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1" r:id="rId3"/>
    <p:sldLayoutId id="2147483663" r:id="rId4"/>
    <p:sldLayoutId id="2147483662" r:id="rId5"/>
    <p:sldLayoutId id="2147483660" r:id="rId6"/>
    <p:sldLayoutId id="2147483650" r:id="rId7"/>
    <p:sldLayoutId id="214748365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6" Type="http://schemas.microsoft.com/office/2007/relationships/hdphoto" Target="../media/hdphoto4.wdp"/><Relationship Id="rId5" Type="http://schemas.openxmlformats.org/officeDocument/2006/relationships/image" Target="../media/image5.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60BE49-E249-4FB1-A115-6E576E361D30}"/>
              </a:ext>
            </a:extLst>
          </p:cNvPr>
          <p:cNvSpPr txBox="1"/>
          <p:nvPr/>
        </p:nvSpPr>
        <p:spPr>
          <a:xfrm>
            <a:off x="1228824" y="182033"/>
            <a:ext cx="9788892" cy="1077218"/>
          </a:xfrm>
          <a:prstGeom prst="rect">
            <a:avLst/>
          </a:prstGeom>
          <a:solidFill>
            <a:schemeClr val="bg1">
              <a:alpha val="48000"/>
            </a:schemeClr>
          </a:solidFill>
        </p:spPr>
        <p:txBody>
          <a:bodyPr wrap="square" rtlCol="0">
            <a:spAutoFit/>
          </a:bodyPr>
          <a:lstStyle/>
          <a:p>
            <a:r>
              <a:rPr lang="en-US" sz="3200" dirty="0">
                <a:solidFill>
                  <a:srgbClr val="231D17"/>
                </a:solidFill>
                <a:latin typeface="Algerian" panose="04020705040A02060702" pitchFamily="82" charset="0"/>
              </a:rPr>
              <a:t>Top 10 Lessons Learned about PRA Penalties </a:t>
            </a:r>
          </a:p>
          <a:p>
            <a:r>
              <a:rPr lang="en-US" sz="3200" dirty="0">
                <a:solidFill>
                  <a:srgbClr val="231D17"/>
                </a:solidFill>
                <a:latin typeface="Algerian" panose="04020705040A02060702" pitchFamily="82" charset="0"/>
              </a:rPr>
              <a:t>Since </a:t>
            </a:r>
            <a:r>
              <a:rPr lang="en-US" sz="3200" i="1" dirty="0">
                <a:solidFill>
                  <a:srgbClr val="231D17"/>
                </a:solidFill>
                <a:latin typeface="Algerian" panose="04020705040A02060702" pitchFamily="82" charset="0"/>
              </a:rPr>
              <a:t>Yousoufian </a:t>
            </a:r>
            <a:r>
              <a:rPr lang="en-US" i="1" dirty="0">
                <a:solidFill>
                  <a:srgbClr val="231D17"/>
                </a:solidFill>
                <a:latin typeface="Algerian" panose="04020705040A02060702" pitchFamily="82" charset="0"/>
              </a:rPr>
              <a:t>v</a:t>
            </a:r>
            <a:r>
              <a:rPr lang="en-US" sz="3200" i="1" dirty="0">
                <a:solidFill>
                  <a:srgbClr val="231D17"/>
                </a:solidFill>
                <a:latin typeface="Algerian" panose="04020705040A02060702" pitchFamily="82" charset="0"/>
              </a:rPr>
              <a:t>. Office of Ron Sims </a:t>
            </a:r>
            <a:r>
              <a:rPr lang="en-US" sz="3200" dirty="0">
                <a:solidFill>
                  <a:srgbClr val="231D17"/>
                </a:solidFill>
                <a:latin typeface="Algerian" panose="04020705040A02060702" pitchFamily="82" charset="0"/>
              </a:rPr>
              <a:t>(2009)</a:t>
            </a:r>
          </a:p>
        </p:txBody>
      </p:sp>
      <p:sp>
        <p:nvSpPr>
          <p:cNvPr id="2" name="TextBox 1">
            <a:extLst>
              <a:ext uri="{FF2B5EF4-FFF2-40B4-BE49-F238E27FC236}">
                <a16:creationId xmlns:a16="http://schemas.microsoft.com/office/drawing/2014/main" id="{E2E94872-E22C-4E94-9313-F88735A1B48B}"/>
              </a:ext>
            </a:extLst>
          </p:cNvPr>
          <p:cNvSpPr txBox="1"/>
          <p:nvPr/>
        </p:nvSpPr>
        <p:spPr>
          <a:xfrm>
            <a:off x="1260910" y="6163898"/>
            <a:ext cx="2191004" cy="369332"/>
          </a:xfrm>
          <a:prstGeom prst="rect">
            <a:avLst/>
          </a:prstGeom>
          <a:solidFill>
            <a:schemeClr val="bg1">
              <a:alpha val="36000"/>
            </a:schemeClr>
          </a:solidFill>
        </p:spPr>
        <p:txBody>
          <a:bodyPr wrap="square" rtlCol="0">
            <a:spAutoFit/>
          </a:bodyPr>
          <a:lstStyle/>
          <a:p>
            <a:r>
              <a:rPr lang="en-US" dirty="0">
                <a:solidFill>
                  <a:srgbClr val="231D17"/>
                </a:solidFill>
                <a:latin typeface="Algerian" panose="04020705040A02060702" pitchFamily="82" charset="0"/>
              </a:rPr>
              <a:t>WAPRO Fall 2021 </a:t>
            </a:r>
          </a:p>
        </p:txBody>
      </p:sp>
      <p:sp>
        <p:nvSpPr>
          <p:cNvPr id="7" name="TextBox 6">
            <a:extLst>
              <a:ext uri="{FF2B5EF4-FFF2-40B4-BE49-F238E27FC236}">
                <a16:creationId xmlns:a16="http://schemas.microsoft.com/office/drawing/2014/main" id="{064AE84B-6BF7-4286-84DD-4E28F3E6E557}"/>
              </a:ext>
            </a:extLst>
          </p:cNvPr>
          <p:cNvSpPr txBox="1"/>
          <p:nvPr/>
        </p:nvSpPr>
        <p:spPr>
          <a:xfrm>
            <a:off x="5387025" y="6094617"/>
            <a:ext cx="5544065" cy="369332"/>
          </a:xfrm>
          <a:prstGeom prst="rect">
            <a:avLst/>
          </a:prstGeom>
          <a:solidFill>
            <a:schemeClr val="bg1">
              <a:alpha val="36000"/>
            </a:schemeClr>
          </a:solidFill>
        </p:spPr>
        <p:txBody>
          <a:bodyPr wrap="square" rtlCol="0">
            <a:spAutoFit/>
          </a:bodyPr>
          <a:lstStyle/>
          <a:p>
            <a:pPr algn="r"/>
            <a:r>
              <a:rPr lang="en-US" dirty="0">
                <a:solidFill>
                  <a:srgbClr val="231D17"/>
                </a:solidFill>
                <a:latin typeface="Algerian" panose="04020705040A02060702" pitchFamily="82" charset="0"/>
              </a:rPr>
              <a:t>By Ramsey Ramerman and Morgan Damerow </a:t>
            </a:r>
          </a:p>
        </p:txBody>
      </p:sp>
      <p:grpSp>
        <p:nvGrpSpPr>
          <p:cNvPr id="13" name="Group 12">
            <a:extLst>
              <a:ext uri="{FF2B5EF4-FFF2-40B4-BE49-F238E27FC236}">
                <a16:creationId xmlns:a16="http://schemas.microsoft.com/office/drawing/2014/main" id="{D610562F-82EF-40A1-8A62-E7101FC5E725}"/>
              </a:ext>
            </a:extLst>
          </p:cNvPr>
          <p:cNvGrpSpPr>
            <a:grpSpLocks noChangeAspect="1"/>
          </p:cNvGrpSpPr>
          <p:nvPr/>
        </p:nvGrpSpPr>
        <p:grpSpPr>
          <a:xfrm>
            <a:off x="2056041" y="1290246"/>
            <a:ext cx="7863212" cy="4474672"/>
            <a:chOff x="702341" y="606409"/>
            <a:chExt cx="7143750" cy="4065252"/>
          </a:xfrm>
        </p:grpSpPr>
        <p:grpSp>
          <p:nvGrpSpPr>
            <p:cNvPr id="14" name="Group 13">
              <a:extLst>
                <a:ext uri="{FF2B5EF4-FFF2-40B4-BE49-F238E27FC236}">
                  <a16:creationId xmlns:a16="http://schemas.microsoft.com/office/drawing/2014/main" id="{2BA2DD4A-9DDE-45AC-8BC9-7DB49FA79043}"/>
                </a:ext>
              </a:extLst>
            </p:cNvPr>
            <p:cNvGrpSpPr>
              <a:grpSpLocks noChangeAspect="1"/>
            </p:cNvGrpSpPr>
            <p:nvPr/>
          </p:nvGrpSpPr>
          <p:grpSpPr>
            <a:xfrm rot="989454">
              <a:off x="702341" y="606409"/>
              <a:ext cx="7143750" cy="4065252"/>
              <a:chOff x="437409" y="636406"/>
              <a:chExt cx="7143750" cy="4065252"/>
            </a:xfrm>
          </p:grpSpPr>
          <p:pic>
            <p:nvPicPr>
              <p:cNvPr id="16" name="Picture 15" descr="A close-up of a dollar bill&#10;&#10;Description automatically generated with low confidence">
                <a:extLst>
                  <a:ext uri="{FF2B5EF4-FFF2-40B4-BE49-F238E27FC236}">
                    <a16:creationId xmlns:a16="http://schemas.microsoft.com/office/drawing/2014/main" id="{3151FD23-F0B7-4A4D-A99D-038A02F08B4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881" b="69697" l="1956" r="98489">
                            <a14:foregroundMark x1="6489" y1="5434" x2="66756" y2="10031"/>
                            <a14:foregroundMark x1="66756" y1="10031" x2="82133" y2="8673"/>
                            <a14:foregroundMark x1="82133" y1="8673" x2="87733" y2="14734"/>
                            <a14:foregroundMark x1="87733" y1="14734" x2="86667" y2="35528"/>
                            <a14:foregroundMark x1="86667" y1="35528" x2="82844" y2="43051"/>
                            <a14:foregroundMark x1="82844" y1="43051" x2="22667" y2="44932"/>
                            <a14:foregroundMark x1="22667" y1="44932" x2="13156" y2="37095"/>
                            <a14:foregroundMark x1="13156" y1="37095" x2="6311" y2="34587"/>
                            <a14:foregroundMark x1="6311" y1="34587" x2="3022" y2="26750"/>
                            <a14:foregroundMark x1="3022" y1="26750" x2="4533" y2="16405"/>
                            <a14:foregroundMark x1="5689" y1="52351" x2="75822" y2="59561"/>
                            <a14:foregroundMark x1="89422" y1="63950" x2="84000" y2="54650"/>
                            <a14:foregroundMark x1="84000" y1="54650" x2="72000" y2="45141"/>
                            <a14:foregroundMark x1="72000" y1="45141" x2="73689" y2="37200"/>
                            <a14:foregroundMark x1="73689" y1="37200" x2="79378" y2="30825"/>
                            <a14:foregroundMark x1="79378" y1="30825" x2="82667" y2="23406"/>
                            <a14:foregroundMark x1="82667" y1="23406" x2="88889" y2="17555"/>
                            <a14:foregroundMark x1="88889" y1="17555" x2="90667" y2="11181"/>
                            <a14:foregroundMark x1="94578" y1="9404" x2="95556" y2="55486"/>
                            <a14:foregroundMark x1="95556" y1="55486" x2="94933" y2="58098"/>
                            <a14:foregroundMark x1="97156" y1="13271" x2="97511" y2="59561"/>
                            <a14:foregroundMark x1="96444" y1="64681" x2="5689" y2="64995"/>
                            <a14:foregroundMark x1="3022" y1="66144" x2="37422" y2="68339"/>
                            <a14:foregroundMark x1="37422" y1="68339" x2="52622" y2="65935"/>
                            <a14:foregroundMark x1="52622" y1="65935" x2="60533" y2="66562"/>
                            <a14:foregroundMark x1="46578" y1="67503" x2="59378" y2="67816"/>
                            <a14:foregroundMark x1="68444" y1="66562" x2="77511" y2="68025"/>
                            <a14:foregroundMark x1="81422" y1="67712" x2="96267" y2="67816"/>
                            <a14:foregroundMark x1="96267" y1="67816" x2="96533" y2="65622"/>
                            <a14:foregroundMark x1="97511" y1="67607" x2="98489" y2="67085"/>
                            <a14:foregroundMark x1="3556" y1="37931" x2="4711" y2="67398"/>
                            <a14:foregroundMark x1="3644" y1="64263" x2="2044" y2="69697"/>
                            <a14:foregroundMark x1="7289" y1="3971" x2="15289" y2="3971"/>
                            <a14:foregroundMark x1="15289" y1="3971" x2="45244" y2="1881"/>
                            <a14:foregroundMark x1="45244" y1="1881" x2="86667" y2="5120"/>
                            <a14:backgroundMark x1="1067" y1="3448" x2="2311" y2="2299"/>
                            <a14:backgroundMark x1="98044" y1="1881" x2="99733" y2="4284"/>
                          </a14:backgroundRemoval>
                        </a14:imgEffect>
                      </a14:imgLayer>
                    </a14:imgProps>
                  </a:ext>
                  <a:ext uri="{28A0092B-C50C-407E-A947-70E740481C1C}">
                    <a14:useLocalDpi xmlns:a14="http://schemas.microsoft.com/office/drawing/2010/main" val="0"/>
                  </a:ext>
                </a:extLst>
              </a:blip>
              <a:srcRect t="1114" b="31989"/>
              <a:stretch/>
            </p:blipFill>
            <p:spPr>
              <a:xfrm rot="20604642">
                <a:off x="437409" y="636406"/>
                <a:ext cx="7143750" cy="4065252"/>
              </a:xfrm>
              <a:prstGeom prst="rect">
                <a:avLst/>
              </a:prstGeom>
            </p:spPr>
          </p:pic>
          <p:pic>
            <p:nvPicPr>
              <p:cNvPr id="17" name="Picture 16">
                <a:extLst>
                  <a:ext uri="{FF2B5EF4-FFF2-40B4-BE49-F238E27FC236}">
                    <a16:creationId xmlns:a16="http://schemas.microsoft.com/office/drawing/2014/main" id="{080891F6-9AD3-4EB3-B79A-3C18DD4C66FC}"/>
                  </a:ext>
                </a:extLst>
              </p:cNvPr>
              <p:cNvPicPr>
                <a:picLocks noChangeAspect="1"/>
              </p:cNvPicPr>
              <p:nvPr/>
            </p:nvPicPr>
            <p:blipFill>
              <a:blip r:embed="rId4"/>
              <a:stretch>
                <a:fillRect/>
              </a:stretch>
            </p:blipFill>
            <p:spPr>
              <a:xfrm rot="1181257">
                <a:off x="5143914" y="1247982"/>
                <a:ext cx="552450" cy="485775"/>
              </a:xfrm>
              <a:prstGeom prst="rect">
                <a:avLst/>
              </a:prstGeom>
            </p:spPr>
          </p:pic>
          <p:pic>
            <p:nvPicPr>
              <p:cNvPr id="18" name="Picture 17">
                <a:extLst>
                  <a:ext uri="{FF2B5EF4-FFF2-40B4-BE49-F238E27FC236}">
                    <a16:creationId xmlns:a16="http://schemas.microsoft.com/office/drawing/2014/main" id="{AADF571E-70B4-48F6-AFB7-F022C0620C44}"/>
                  </a:ext>
                </a:extLst>
              </p:cNvPr>
              <p:cNvPicPr>
                <a:picLocks noChangeAspect="1"/>
              </p:cNvPicPr>
              <p:nvPr/>
            </p:nvPicPr>
            <p:blipFill>
              <a:blip r:embed="rId4"/>
              <a:stretch>
                <a:fillRect/>
              </a:stretch>
            </p:blipFill>
            <p:spPr>
              <a:xfrm rot="20393886">
                <a:off x="612023" y="2031955"/>
                <a:ext cx="552450" cy="485775"/>
              </a:xfrm>
              <a:prstGeom prst="rect">
                <a:avLst/>
              </a:prstGeom>
            </p:spPr>
          </p:pic>
        </p:grpSp>
        <p:pic>
          <p:nvPicPr>
            <p:cNvPr id="15" name="Picture 14">
              <a:extLst>
                <a:ext uri="{FF2B5EF4-FFF2-40B4-BE49-F238E27FC236}">
                  <a16:creationId xmlns:a16="http://schemas.microsoft.com/office/drawing/2014/main" id="{83C9A914-1F10-46EB-A7A6-80FFB0DFD788}"/>
                </a:ext>
              </a:extLst>
            </p:cNvPr>
            <p:cNvPicPr>
              <a:picLocks noChangeAspect="1"/>
            </p:cNvPicPr>
            <p:nvPr/>
          </p:nvPicPr>
          <p:blipFill>
            <a:blip r:embed="rId5"/>
            <a:stretch>
              <a:fillRect/>
            </a:stretch>
          </p:blipFill>
          <p:spPr>
            <a:xfrm>
              <a:off x="6827975" y="1303676"/>
              <a:ext cx="523875" cy="142875"/>
            </a:xfrm>
            <a:prstGeom prst="rect">
              <a:avLst/>
            </a:prstGeom>
          </p:spPr>
        </p:pic>
      </p:grpSp>
      <p:pic>
        <p:nvPicPr>
          <p:cNvPr id="5" name="Picture 4">
            <a:extLst>
              <a:ext uri="{FF2B5EF4-FFF2-40B4-BE49-F238E27FC236}">
                <a16:creationId xmlns:a16="http://schemas.microsoft.com/office/drawing/2014/main" id="{7E421E28-8A12-49F8-81A0-D85924AFF932}"/>
              </a:ext>
            </a:extLst>
          </p:cNvPr>
          <p:cNvPicPr>
            <a:picLocks noChangeAspect="1"/>
          </p:cNvPicPr>
          <p:nvPr/>
        </p:nvPicPr>
        <p:blipFill rotWithShape="1">
          <a:blip r:embed="rId6"/>
          <a:srcRect l="9886"/>
          <a:stretch/>
        </p:blipFill>
        <p:spPr>
          <a:xfrm rot="358667">
            <a:off x="3965259" y="1725966"/>
            <a:ext cx="527846" cy="2288146"/>
          </a:xfrm>
          <a:prstGeom prst="rect">
            <a:avLst/>
          </a:prstGeom>
        </p:spPr>
      </p:pic>
    </p:spTree>
    <p:extLst>
      <p:ext uri="{BB962C8B-B14F-4D97-AF65-F5344CB8AC3E}">
        <p14:creationId xmlns:p14="http://schemas.microsoft.com/office/powerpoint/2010/main" val="3995661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1F6833-0E7B-4FF0-8771-E50E96CFFB25}"/>
              </a:ext>
            </a:extLst>
          </p:cNvPr>
          <p:cNvSpPr txBox="1"/>
          <p:nvPr/>
        </p:nvSpPr>
        <p:spPr>
          <a:xfrm>
            <a:off x="1322172" y="1456798"/>
            <a:ext cx="9547654" cy="3948773"/>
          </a:xfrm>
          <a:prstGeom prst="rect">
            <a:avLst/>
          </a:prstGeom>
          <a:noFill/>
        </p:spPr>
        <p:txBody>
          <a:bodyPr wrap="square" rtlCol="0">
            <a:spAutoFit/>
          </a:bodyPr>
          <a:lstStyle/>
          <a:p>
            <a:r>
              <a:rPr lang="en-US" sz="2400" dirty="0"/>
              <a:t>Most Common Types of Perceived Mistakes </a:t>
            </a:r>
          </a:p>
          <a:p>
            <a:endParaRPr lang="en-US" sz="2400" dirty="0"/>
          </a:p>
          <a:p>
            <a:pPr marL="342900" indent="-342900">
              <a:lnSpc>
                <a:spcPct val="90000"/>
              </a:lnSpc>
              <a:spcBef>
                <a:spcPts val="600"/>
              </a:spcBef>
              <a:buFont typeface="Arial" panose="020B0604020202020204" pitchFamily="34" charset="0"/>
              <a:buChar char="•"/>
            </a:pPr>
            <a:r>
              <a:rPr lang="en-US" sz="2400" dirty="0"/>
              <a:t>Failed to turn over responsive records </a:t>
            </a:r>
          </a:p>
          <a:p>
            <a:pPr marL="342900" indent="-342900">
              <a:lnSpc>
                <a:spcPct val="90000"/>
              </a:lnSpc>
              <a:spcBef>
                <a:spcPts val="600"/>
              </a:spcBef>
              <a:buFont typeface="Arial" panose="020B0604020202020204" pitchFamily="34" charset="0"/>
              <a:buChar char="•"/>
            </a:pPr>
            <a:r>
              <a:rPr lang="en-US" sz="2400" dirty="0"/>
              <a:t>Wrongly asserted exemption </a:t>
            </a:r>
          </a:p>
          <a:p>
            <a:pPr marL="342900" indent="-342900">
              <a:lnSpc>
                <a:spcPct val="90000"/>
              </a:lnSpc>
              <a:spcBef>
                <a:spcPts val="600"/>
              </a:spcBef>
              <a:buFont typeface="Arial" panose="020B0604020202020204" pitchFamily="34" charset="0"/>
              <a:buChar char="•"/>
            </a:pPr>
            <a:r>
              <a:rPr lang="en-US" sz="2400" dirty="0"/>
              <a:t>Inadequate exemption log </a:t>
            </a:r>
          </a:p>
          <a:p>
            <a:pPr marL="342900" indent="-342900">
              <a:lnSpc>
                <a:spcPct val="90000"/>
              </a:lnSpc>
              <a:spcBef>
                <a:spcPts val="600"/>
              </a:spcBef>
              <a:buFont typeface="Arial" panose="020B0604020202020204" pitchFamily="34" charset="0"/>
              <a:buChar char="•"/>
            </a:pPr>
            <a:r>
              <a:rPr lang="en-US" sz="2400" dirty="0"/>
              <a:t>Inadequate search (no stand-alone penalty unless records overlooked) </a:t>
            </a:r>
          </a:p>
          <a:p>
            <a:pPr marL="342900" indent="-342900">
              <a:lnSpc>
                <a:spcPct val="90000"/>
              </a:lnSpc>
              <a:spcBef>
                <a:spcPts val="600"/>
              </a:spcBef>
              <a:buFont typeface="Arial" panose="020B0604020202020204" pitchFamily="34" charset="0"/>
              <a:buChar char="•"/>
            </a:pPr>
            <a:r>
              <a:rPr lang="en-US" sz="2400" dirty="0"/>
              <a:t>Missed deadline (penalty only for missing 5-day response, not for missing reasonable estimate)</a:t>
            </a:r>
          </a:p>
          <a:p>
            <a:endParaRPr lang="en-US" sz="2400" dirty="0"/>
          </a:p>
          <a:p>
            <a:r>
              <a:rPr lang="en-US" sz="2400" dirty="0"/>
              <a:t>Where in your compliance program did the process break down? </a:t>
            </a:r>
          </a:p>
        </p:txBody>
      </p:sp>
      <p:sp>
        <p:nvSpPr>
          <p:cNvPr id="4" name="TextBox 3">
            <a:extLst>
              <a:ext uri="{FF2B5EF4-FFF2-40B4-BE49-F238E27FC236}">
                <a16:creationId xmlns:a16="http://schemas.microsoft.com/office/drawing/2014/main" id="{77E0DA0F-74B6-4AAC-97D9-838066F3DE4C}"/>
              </a:ext>
            </a:extLst>
          </p:cNvPr>
          <p:cNvSpPr txBox="1"/>
          <p:nvPr/>
        </p:nvSpPr>
        <p:spPr>
          <a:xfrm>
            <a:off x="364974" y="259604"/>
            <a:ext cx="765110" cy="1015663"/>
          </a:xfrm>
          <a:prstGeom prst="rect">
            <a:avLst/>
          </a:prstGeom>
          <a:noFill/>
        </p:spPr>
        <p:txBody>
          <a:bodyPr wrap="square" rtlCol="0">
            <a:spAutoFit/>
          </a:bodyPr>
          <a:lstStyle/>
          <a:p>
            <a:r>
              <a:rPr lang="en-US" sz="6000" dirty="0">
                <a:solidFill>
                  <a:srgbClr val="770E10"/>
                </a:solidFill>
                <a:latin typeface="Algerian" panose="04020705040A02060702" pitchFamily="82" charset="0"/>
              </a:rPr>
              <a:t>2</a:t>
            </a:r>
            <a:endParaRPr lang="en-US" sz="2400" dirty="0">
              <a:solidFill>
                <a:srgbClr val="770E10"/>
              </a:solidFill>
              <a:latin typeface="Algerian" panose="04020705040A02060702" pitchFamily="82" charset="0"/>
            </a:endParaRPr>
          </a:p>
        </p:txBody>
      </p:sp>
      <p:sp>
        <p:nvSpPr>
          <p:cNvPr id="6" name="TextBox 5">
            <a:extLst>
              <a:ext uri="{FF2B5EF4-FFF2-40B4-BE49-F238E27FC236}">
                <a16:creationId xmlns:a16="http://schemas.microsoft.com/office/drawing/2014/main" id="{419BF1AA-E84F-4778-B080-6C6A2071EDE2}"/>
              </a:ext>
            </a:extLst>
          </p:cNvPr>
          <p:cNvSpPr txBox="1"/>
          <p:nvPr/>
        </p:nvSpPr>
        <p:spPr>
          <a:xfrm rot="10800000">
            <a:off x="11084373" y="5671296"/>
            <a:ext cx="765110" cy="1015663"/>
          </a:xfrm>
          <a:prstGeom prst="rect">
            <a:avLst/>
          </a:prstGeom>
          <a:noFill/>
        </p:spPr>
        <p:txBody>
          <a:bodyPr wrap="square" rtlCol="0">
            <a:spAutoFit/>
          </a:bodyPr>
          <a:lstStyle/>
          <a:p>
            <a:r>
              <a:rPr lang="en-US" sz="6000" dirty="0">
                <a:solidFill>
                  <a:srgbClr val="770E10"/>
                </a:solidFill>
                <a:latin typeface="Algerian" panose="04020705040A02060702" pitchFamily="82" charset="0"/>
              </a:rPr>
              <a:t>2</a:t>
            </a:r>
            <a:endParaRPr lang="en-US" sz="2400" dirty="0">
              <a:solidFill>
                <a:srgbClr val="770E10"/>
              </a:solidFill>
              <a:latin typeface="Algerian" panose="04020705040A02060702" pitchFamily="82" charset="0"/>
            </a:endParaRPr>
          </a:p>
        </p:txBody>
      </p:sp>
      <p:sp>
        <p:nvSpPr>
          <p:cNvPr id="7" name="TextBox 6">
            <a:extLst>
              <a:ext uri="{FF2B5EF4-FFF2-40B4-BE49-F238E27FC236}">
                <a16:creationId xmlns:a16="http://schemas.microsoft.com/office/drawing/2014/main" id="{8029E2D1-6CF9-4DB2-87D9-27DB5C5A8E1B}"/>
              </a:ext>
            </a:extLst>
          </p:cNvPr>
          <p:cNvSpPr txBox="1"/>
          <p:nvPr/>
        </p:nvSpPr>
        <p:spPr>
          <a:xfrm>
            <a:off x="1915297" y="402017"/>
            <a:ext cx="8361405" cy="584775"/>
          </a:xfrm>
          <a:prstGeom prst="rect">
            <a:avLst/>
          </a:prstGeom>
          <a:solidFill>
            <a:schemeClr val="bg1">
              <a:alpha val="34000"/>
            </a:schemeClr>
          </a:solidFill>
        </p:spPr>
        <p:txBody>
          <a:bodyPr wrap="square" rtlCol="0">
            <a:spAutoFit/>
          </a:bodyPr>
          <a:lstStyle/>
          <a:p>
            <a:pPr algn="ctr"/>
            <a:r>
              <a:rPr lang="en-US" sz="3200" b="1" u="sng" dirty="0"/>
              <a:t>Lesson 2:  Figure Out Why the Requestor Sued </a:t>
            </a:r>
          </a:p>
        </p:txBody>
      </p:sp>
    </p:spTree>
    <p:extLst>
      <p:ext uri="{BB962C8B-B14F-4D97-AF65-F5344CB8AC3E}">
        <p14:creationId xmlns:p14="http://schemas.microsoft.com/office/powerpoint/2010/main" val="323672706"/>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7" presetID="47" presetClass="entr" presetSubtype="0"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1000"/>
                                        <p:tgtEl>
                                          <p:spTgt spid="2">
                                            <p:txEl>
                                              <p:pRg st="3" end="3"/>
                                            </p:txEl>
                                          </p:spTgt>
                                        </p:tgtEl>
                                      </p:cBhvr>
                                    </p:animEffect>
                                    <p:anim calcmode="lin" valueType="num">
                                      <p:cBhvr>
                                        <p:cTn id="20"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fade">
                                      <p:cBhvr>
                                        <p:cTn id="24" dur="1000"/>
                                        <p:tgtEl>
                                          <p:spTgt spid="2">
                                            <p:txEl>
                                              <p:pRg st="4" end="4"/>
                                            </p:txEl>
                                          </p:spTgt>
                                        </p:tgtEl>
                                      </p:cBhvr>
                                    </p:animEffect>
                                    <p:anim calcmode="lin" valueType="num">
                                      <p:cBhvr>
                                        <p:cTn id="2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4" end="4"/>
                                            </p:txEl>
                                          </p:spTgt>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Effect transition="in" filter="fade">
                                      <p:cBhvr>
                                        <p:cTn id="29" dur="1000"/>
                                        <p:tgtEl>
                                          <p:spTgt spid="2">
                                            <p:txEl>
                                              <p:pRg st="5" end="5"/>
                                            </p:txEl>
                                          </p:spTgt>
                                        </p:tgtEl>
                                      </p:cBhvr>
                                    </p:animEffect>
                                    <p:anim calcmode="lin" valueType="num">
                                      <p:cBhvr>
                                        <p:cTn id="30"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0"/>
                                  </p:stCondLst>
                                  <p:childTnLst>
                                    <p:set>
                                      <p:cBhvr>
                                        <p:cTn id="33" dur="1" fill="hold">
                                          <p:stCondLst>
                                            <p:cond delay="0"/>
                                          </p:stCondLst>
                                        </p:cTn>
                                        <p:tgtEl>
                                          <p:spTgt spid="2">
                                            <p:txEl>
                                              <p:pRg st="6" end="6"/>
                                            </p:txEl>
                                          </p:spTgt>
                                        </p:tgtEl>
                                        <p:attrNameLst>
                                          <p:attrName>style.visibility</p:attrName>
                                        </p:attrNameLst>
                                      </p:cBhvr>
                                      <p:to>
                                        <p:strVal val="visible"/>
                                      </p:to>
                                    </p:set>
                                    <p:animEffect transition="in" filter="fade">
                                      <p:cBhvr>
                                        <p:cTn id="34" dur="1000"/>
                                        <p:tgtEl>
                                          <p:spTgt spid="2">
                                            <p:txEl>
                                              <p:pRg st="6" end="6"/>
                                            </p:txEl>
                                          </p:spTgt>
                                        </p:tgtEl>
                                      </p:cBhvr>
                                    </p:animEffect>
                                    <p:anim calcmode="lin" valueType="num">
                                      <p:cBhvr>
                                        <p:cTn id="35"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
                                            <p:txEl>
                                              <p:pRg st="8" end="8"/>
                                            </p:txEl>
                                          </p:spTgt>
                                        </p:tgtEl>
                                        <p:attrNameLst>
                                          <p:attrName>style.visibility</p:attrName>
                                        </p:attrNameLst>
                                      </p:cBhvr>
                                      <p:to>
                                        <p:strVal val="visible"/>
                                      </p:to>
                                    </p:set>
                                    <p:animEffect transition="in" filter="fade">
                                      <p:cBhvr>
                                        <p:cTn id="41" dur="1000"/>
                                        <p:tgtEl>
                                          <p:spTgt spid="2">
                                            <p:txEl>
                                              <p:pRg st="8" end="8"/>
                                            </p:txEl>
                                          </p:spTgt>
                                        </p:tgtEl>
                                      </p:cBhvr>
                                    </p:animEffect>
                                    <p:anim calcmode="lin" valueType="num">
                                      <p:cBhvr>
                                        <p:cTn id="42"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43"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1F6833-0E7B-4FF0-8771-E50E96CFFB25}"/>
              </a:ext>
            </a:extLst>
          </p:cNvPr>
          <p:cNvSpPr txBox="1"/>
          <p:nvPr/>
        </p:nvSpPr>
        <p:spPr>
          <a:xfrm>
            <a:off x="1227438" y="1228397"/>
            <a:ext cx="9680048" cy="4585871"/>
          </a:xfrm>
          <a:prstGeom prst="rect">
            <a:avLst/>
          </a:prstGeom>
          <a:noFill/>
        </p:spPr>
        <p:txBody>
          <a:bodyPr wrap="square" rtlCol="0">
            <a:spAutoFit/>
          </a:bodyPr>
          <a:lstStyle/>
          <a:p>
            <a:r>
              <a:rPr lang="en-US" sz="2000" u="sng" dirty="0"/>
              <a:t>Why did you make the mistake</a:t>
            </a:r>
          </a:p>
          <a:p>
            <a:pPr marL="685800" indent="-457200">
              <a:spcBef>
                <a:spcPts val="600"/>
              </a:spcBef>
              <a:buAutoNum type="arabicPeriod"/>
            </a:pPr>
            <a:r>
              <a:rPr lang="en-US" sz="2000" dirty="0"/>
              <a:t>Intentional – hide record or hide mistake </a:t>
            </a:r>
          </a:p>
          <a:p>
            <a:pPr marL="1030288"/>
            <a:r>
              <a:rPr lang="en-US" dirty="0"/>
              <a:t>e.g. </a:t>
            </a:r>
            <a:r>
              <a:rPr lang="en-US" i="1" dirty="0"/>
              <a:t>Cedar Grove v. City of Marysville</a:t>
            </a:r>
            <a:r>
              <a:rPr lang="en-US" dirty="0"/>
              <a:t>, 188 </a:t>
            </a:r>
            <a:r>
              <a:rPr lang="en-US" dirty="0" err="1"/>
              <a:t>Wn</a:t>
            </a:r>
            <a:r>
              <a:rPr lang="en-US" dirty="0"/>
              <a:t>. App. 695 (2015)  </a:t>
            </a:r>
          </a:p>
          <a:p>
            <a:pPr marL="687388" indent="-457200">
              <a:spcBef>
                <a:spcPts val="600"/>
              </a:spcBef>
              <a:buFont typeface="+mj-lt"/>
              <a:buAutoNum type="arabicPeriod" startAt="2"/>
            </a:pPr>
            <a:r>
              <a:rPr lang="en-US" sz="2000" dirty="0"/>
              <a:t>Gross Negligence – inadequate training or procedures</a:t>
            </a:r>
          </a:p>
          <a:p>
            <a:pPr marL="1030288"/>
            <a:r>
              <a:rPr lang="en-US" dirty="0"/>
              <a:t>e.g. Francis v. DOC, 178 </a:t>
            </a:r>
            <a:r>
              <a:rPr lang="en-US" dirty="0" err="1"/>
              <a:t>Wn</a:t>
            </a:r>
            <a:r>
              <a:rPr lang="en-US" dirty="0"/>
              <a:t>. App. 42 (2013), Adams v. DOC, 189 </a:t>
            </a:r>
            <a:r>
              <a:rPr lang="en-US" dirty="0" err="1"/>
              <a:t>Wn</a:t>
            </a:r>
            <a:r>
              <a:rPr lang="en-US" dirty="0"/>
              <a:t>. App. 925 (2015) </a:t>
            </a:r>
          </a:p>
          <a:p>
            <a:pPr marL="687388" indent="-457200">
              <a:spcBef>
                <a:spcPts val="600"/>
              </a:spcBef>
              <a:buFont typeface="+mj-lt"/>
              <a:buAutoNum type="arabicPeriod" startAt="3"/>
            </a:pPr>
            <a:r>
              <a:rPr lang="en-US" sz="2000" dirty="0"/>
              <a:t>Negligence –  honest mistake    </a:t>
            </a:r>
          </a:p>
          <a:p>
            <a:pPr marL="1030288"/>
            <a:r>
              <a:rPr lang="en-US" dirty="0"/>
              <a:t>e.g. Banks v. City of Tacoma, -- </a:t>
            </a:r>
            <a:r>
              <a:rPr lang="en-US" dirty="0" err="1"/>
              <a:t>Wn</a:t>
            </a:r>
            <a:r>
              <a:rPr lang="en-US" dirty="0"/>
              <a:t>. App. </a:t>
            </a:r>
            <a:r>
              <a:rPr lang="en-US" dirty="0" err="1"/>
              <a:t>2d</a:t>
            </a:r>
            <a:r>
              <a:rPr lang="en-US" dirty="0"/>
              <a:t> --, 2021 Wash. App. LEXIS 1347 (Aug. 20, 2021) </a:t>
            </a:r>
          </a:p>
          <a:p>
            <a:pPr marL="687388" indent="-457200">
              <a:spcBef>
                <a:spcPts val="600"/>
              </a:spcBef>
              <a:buFont typeface="+mj-lt"/>
              <a:buAutoNum type="arabicPeriod" startAt="4"/>
            </a:pPr>
            <a:r>
              <a:rPr lang="en-US" sz="2000" dirty="0"/>
              <a:t>Good-faith belief that exemption applies </a:t>
            </a:r>
          </a:p>
          <a:p>
            <a:pPr marL="1030288"/>
            <a:r>
              <a:rPr lang="en-US" dirty="0"/>
              <a:t>e.g. Sanders v. State, 169 </a:t>
            </a:r>
            <a:r>
              <a:rPr lang="en-US" dirty="0" err="1"/>
              <a:t>Wn.2d</a:t>
            </a:r>
            <a:r>
              <a:rPr lang="en-US" dirty="0"/>
              <a:t> 827 (2010)</a:t>
            </a:r>
          </a:p>
          <a:p>
            <a:pPr>
              <a:lnSpc>
                <a:spcPct val="80000"/>
              </a:lnSpc>
              <a:spcBef>
                <a:spcPts val="1200"/>
              </a:spcBef>
            </a:pPr>
            <a:r>
              <a:rPr lang="en-US" sz="2000" dirty="0"/>
              <a:t>Remember bad faith doesn’t have to mean high daily penalty rates.  </a:t>
            </a:r>
          </a:p>
          <a:p>
            <a:pPr marL="342900" indent="-342900">
              <a:lnSpc>
                <a:spcPct val="80000"/>
              </a:lnSpc>
              <a:spcBef>
                <a:spcPts val="600"/>
              </a:spcBef>
              <a:buFont typeface="Arial" panose="020B0604020202020204" pitchFamily="34" charset="0"/>
              <a:buChar char="•"/>
            </a:pPr>
            <a:r>
              <a:rPr lang="en-US" sz="2000" i="1" dirty="0"/>
              <a:t>Francis v. DOC</a:t>
            </a:r>
            <a:r>
              <a:rPr lang="en-US" sz="2000" dirty="0"/>
              <a:t>, 178 </a:t>
            </a:r>
            <a:r>
              <a:rPr lang="en-US" sz="2000" dirty="0" err="1"/>
              <a:t>Wn</a:t>
            </a:r>
            <a:r>
              <a:rPr lang="en-US" sz="2000" dirty="0"/>
              <a:t>. App. 42 (2013) (setting penalty rate at $10 despite finding of bad faith)</a:t>
            </a:r>
          </a:p>
          <a:p>
            <a:pPr marL="342900" indent="-342900">
              <a:lnSpc>
                <a:spcPct val="80000"/>
              </a:lnSpc>
              <a:spcBef>
                <a:spcPts val="600"/>
              </a:spcBef>
              <a:buFont typeface="Arial" panose="020B0604020202020204" pitchFamily="34" charset="0"/>
              <a:buChar char="•"/>
            </a:pPr>
            <a:r>
              <a:rPr lang="en-US" sz="2000" i="1" dirty="0"/>
              <a:t>Hoffman v. Kittitas County</a:t>
            </a:r>
            <a:r>
              <a:rPr lang="en-US" sz="2000" dirty="0"/>
              <a:t>, 194 </a:t>
            </a:r>
            <a:r>
              <a:rPr lang="en-US" sz="2000" dirty="0" err="1"/>
              <a:t>Wn.2d</a:t>
            </a:r>
            <a:r>
              <a:rPr lang="en-US" sz="2000" dirty="0"/>
              <a:t> 217 (2019) (refusing to judge county by actions of one employee)</a:t>
            </a:r>
          </a:p>
        </p:txBody>
      </p:sp>
      <p:sp>
        <p:nvSpPr>
          <p:cNvPr id="4" name="TextBox 3">
            <a:extLst>
              <a:ext uri="{FF2B5EF4-FFF2-40B4-BE49-F238E27FC236}">
                <a16:creationId xmlns:a16="http://schemas.microsoft.com/office/drawing/2014/main" id="{D0F6CACF-D267-414D-9F6B-87559555B7D8}"/>
              </a:ext>
            </a:extLst>
          </p:cNvPr>
          <p:cNvSpPr txBox="1"/>
          <p:nvPr/>
        </p:nvSpPr>
        <p:spPr>
          <a:xfrm>
            <a:off x="364974" y="259604"/>
            <a:ext cx="765110" cy="1015663"/>
          </a:xfrm>
          <a:prstGeom prst="rect">
            <a:avLst/>
          </a:prstGeom>
          <a:noFill/>
        </p:spPr>
        <p:txBody>
          <a:bodyPr wrap="square" rtlCol="0">
            <a:spAutoFit/>
          </a:bodyPr>
          <a:lstStyle/>
          <a:p>
            <a:r>
              <a:rPr lang="en-US" sz="6000" dirty="0">
                <a:solidFill>
                  <a:srgbClr val="770E10"/>
                </a:solidFill>
                <a:latin typeface="Algerian" panose="04020705040A02060702" pitchFamily="82" charset="0"/>
              </a:rPr>
              <a:t>2</a:t>
            </a:r>
            <a:endParaRPr lang="en-US" sz="2400" dirty="0">
              <a:solidFill>
                <a:srgbClr val="770E10"/>
              </a:solidFill>
              <a:latin typeface="Algerian" panose="04020705040A02060702" pitchFamily="82" charset="0"/>
            </a:endParaRPr>
          </a:p>
        </p:txBody>
      </p:sp>
      <p:sp>
        <p:nvSpPr>
          <p:cNvPr id="5" name="TextBox 4">
            <a:extLst>
              <a:ext uri="{FF2B5EF4-FFF2-40B4-BE49-F238E27FC236}">
                <a16:creationId xmlns:a16="http://schemas.microsoft.com/office/drawing/2014/main" id="{9E5CB104-D340-4AB5-823C-E007B07D5FF4}"/>
              </a:ext>
            </a:extLst>
          </p:cNvPr>
          <p:cNvSpPr txBox="1"/>
          <p:nvPr/>
        </p:nvSpPr>
        <p:spPr>
          <a:xfrm rot="10800000">
            <a:off x="11084373" y="5671296"/>
            <a:ext cx="765110" cy="1015663"/>
          </a:xfrm>
          <a:prstGeom prst="rect">
            <a:avLst/>
          </a:prstGeom>
          <a:noFill/>
        </p:spPr>
        <p:txBody>
          <a:bodyPr wrap="square" rtlCol="0">
            <a:spAutoFit/>
          </a:bodyPr>
          <a:lstStyle/>
          <a:p>
            <a:r>
              <a:rPr lang="en-US" sz="6000" dirty="0">
                <a:solidFill>
                  <a:srgbClr val="770E10"/>
                </a:solidFill>
                <a:latin typeface="Algerian" panose="04020705040A02060702" pitchFamily="82" charset="0"/>
              </a:rPr>
              <a:t>2</a:t>
            </a:r>
            <a:endParaRPr lang="en-US" sz="2400" dirty="0">
              <a:solidFill>
                <a:srgbClr val="770E10"/>
              </a:solidFill>
              <a:latin typeface="Algerian" panose="04020705040A02060702" pitchFamily="82" charset="0"/>
            </a:endParaRPr>
          </a:p>
        </p:txBody>
      </p:sp>
      <p:sp>
        <p:nvSpPr>
          <p:cNvPr id="7" name="TextBox 6">
            <a:extLst>
              <a:ext uri="{FF2B5EF4-FFF2-40B4-BE49-F238E27FC236}">
                <a16:creationId xmlns:a16="http://schemas.microsoft.com/office/drawing/2014/main" id="{88562D10-BE57-4879-973B-834FEDED4493}"/>
              </a:ext>
            </a:extLst>
          </p:cNvPr>
          <p:cNvSpPr txBox="1"/>
          <p:nvPr/>
        </p:nvSpPr>
        <p:spPr>
          <a:xfrm>
            <a:off x="1915297" y="402017"/>
            <a:ext cx="8361405" cy="584775"/>
          </a:xfrm>
          <a:prstGeom prst="rect">
            <a:avLst/>
          </a:prstGeom>
          <a:solidFill>
            <a:schemeClr val="bg1">
              <a:alpha val="34000"/>
            </a:schemeClr>
          </a:solidFill>
        </p:spPr>
        <p:txBody>
          <a:bodyPr wrap="square" rtlCol="0">
            <a:spAutoFit/>
          </a:bodyPr>
          <a:lstStyle/>
          <a:p>
            <a:pPr algn="ctr"/>
            <a:r>
              <a:rPr lang="en-US" sz="3200" b="1" u="sng" dirty="0"/>
              <a:t>Lesson 2:  Figure Out Why the Requestor Sued </a:t>
            </a:r>
          </a:p>
        </p:txBody>
      </p:sp>
    </p:spTree>
    <p:extLst>
      <p:ext uri="{BB962C8B-B14F-4D97-AF65-F5344CB8AC3E}">
        <p14:creationId xmlns:p14="http://schemas.microsoft.com/office/powerpoint/2010/main" val="3540899299"/>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7" presetID="47" presetClass="entr" presetSubtype="0"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fade">
                                      <p:cBhvr>
                                        <p:cTn id="24" dur="1000"/>
                                        <p:tgtEl>
                                          <p:spTgt spid="2">
                                            <p:txEl>
                                              <p:pRg st="3" end="3"/>
                                            </p:txEl>
                                          </p:spTgt>
                                        </p:tgtEl>
                                      </p:cBhvr>
                                    </p:animEffect>
                                    <p:anim calcmode="lin" valueType="num">
                                      <p:cBhvr>
                                        <p:cTn id="2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fade">
                                      <p:cBhvr>
                                        <p:cTn id="29" dur="1000"/>
                                        <p:tgtEl>
                                          <p:spTgt spid="2">
                                            <p:txEl>
                                              <p:pRg st="4" end="4"/>
                                            </p:txEl>
                                          </p:spTgt>
                                        </p:tgtEl>
                                      </p:cBhvr>
                                    </p:animEffect>
                                    <p:anim calcmode="lin" valueType="num">
                                      <p:cBhvr>
                                        <p:cTn id="3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0"/>
                                  </p:stCondLst>
                                  <p:childTnLst>
                                    <p:set>
                                      <p:cBhvr>
                                        <p:cTn id="33" dur="1" fill="hold">
                                          <p:stCondLst>
                                            <p:cond delay="0"/>
                                          </p:stCondLst>
                                        </p:cTn>
                                        <p:tgtEl>
                                          <p:spTgt spid="2">
                                            <p:txEl>
                                              <p:pRg st="5" end="5"/>
                                            </p:txEl>
                                          </p:spTgt>
                                        </p:tgtEl>
                                        <p:attrNameLst>
                                          <p:attrName>style.visibility</p:attrName>
                                        </p:attrNameLst>
                                      </p:cBhvr>
                                      <p:to>
                                        <p:strVal val="visible"/>
                                      </p:to>
                                    </p:set>
                                    <p:animEffect transition="in" filter="fade">
                                      <p:cBhvr>
                                        <p:cTn id="34" dur="1000"/>
                                        <p:tgtEl>
                                          <p:spTgt spid="2">
                                            <p:txEl>
                                              <p:pRg st="5" end="5"/>
                                            </p:txEl>
                                          </p:spTgt>
                                        </p:tgtEl>
                                      </p:cBhvr>
                                    </p:animEffect>
                                    <p:anim calcmode="lin" valueType="num">
                                      <p:cBhvr>
                                        <p:cTn id="35"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7" presetID="47" presetClass="entr" presetSubtype="0" fill="hold" nodeType="withEffect">
                                  <p:stCondLst>
                                    <p:cond delay="0"/>
                                  </p:stCondLst>
                                  <p:childTnLst>
                                    <p:set>
                                      <p:cBhvr>
                                        <p:cTn id="38" dur="1" fill="hold">
                                          <p:stCondLst>
                                            <p:cond delay="0"/>
                                          </p:stCondLst>
                                        </p:cTn>
                                        <p:tgtEl>
                                          <p:spTgt spid="2">
                                            <p:txEl>
                                              <p:pRg st="6" end="6"/>
                                            </p:txEl>
                                          </p:spTgt>
                                        </p:tgtEl>
                                        <p:attrNameLst>
                                          <p:attrName>style.visibility</p:attrName>
                                        </p:attrNameLst>
                                      </p:cBhvr>
                                      <p:to>
                                        <p:strVal val="visible"/>
                                      </p:to>
                                    </p:set>
                                    <p:animEffect transition="in" filter="fade">
                                      <p:cBhvr>
                                        <p:cTn id="39" dur="1000"/>
                                        <p:tgtEl>
                                          <p:spTgt spid="2">
                                            <p:txEl>
                                              <p:pRg st="6" end="6"/>
                                            </p:txEl>
                                          </p:spTgt>
                                        </p:tgtEl>
                                      </p:cBhvr>
                                    </p:animEffect>
                                    <p:anim calcmode="lin" valueType="num">
                                      <p:cBhvr>
                                        <p:cTn id="4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2">
                                            <p:txEl>
                                              <p:pRg st="6" end="6"/>
                                            </p:txEl>
                                          </p:spTgt>
                                        </p:tgtEl>
                                        <p:attrNameLst>
                                          <p:attrName>ppt_y</p:attrName>
                                        </p:attrNameLst>
                                      </p:cBhvr>
                                      <p:tavLst>
                                        <p:tav tm="0">
                                          <p:val>
                                            <p:strVal val="#ppt_y-.1"/>
                                          </p:val>
                                        </p:tav>
                                        <p:tav tm="100000">
                                          <p:val>
                                            <p:strVal val="#ppt_y"/>
                                          </p:val>
                                        </p:tav>
                                      </p:tavLst>
                                    </p:anim>
                                  </p:childTnLst>
                                </p:cTn>
                              </p:par>
                              <p:par>
                                <p:cTn id="42" presetID="47" presetClass="entr" presetSubtype="0" fill="hold" nodeType="withEffect">
                                  <p:stCondLst>
                                    <p:cond delay="0"/>
                                  </p:stCondLst>
                                  <p:childTnLst>
                                    <p:set>
                                      <p:cBhvr>
                                        <p:cTn id="43" dur="1" fill="hold">
                                          <p:stCondLst>
                                            <p:cond delay="0"/>
                                          </p:stCondLst>
                                        </p:cTn>
                                        <p:tgtEl>
                                          <p:spTgt spid="2">
                                            <p:txEl>
                                              <p:pRg st="7" end="7"/>
                                            </p:txEl>
                                          </p:spTgt>
                                        </p:tgtEl>
                                        <p:attrNameLst>
                                          <p:attrName>style.visibility</p:attrName>
                                        </p:attrNameLst>
                                      </p:cBhvr>
                                      <p:to>
                                        <p:strVal val="visible"/>
                                      </p:to>
                                    </p:set>
                                    <p:animEffect transition="in" filter="fade">
                                      <p:cBhvr>
                                        <p:cTn id="44" dur="1000"/>
                                        <p:tgtEl>
                                          <p:spTgt spid="2">
                                            <p:txEl>
                                              <p:pRg st="7" end="7"/>
                                            </p:txEl>
                                          </p:spTgt>
                                        </p:tgtEl>
                                      </p:cBhvr>
                                    </p:animEffect>
                                    <p:anim calcmode="lin" valueType="num">
                                      <p:cBhvr>
                                        <p:cTn id="45"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2">
                                            <p:txEl>
                                              <p:pRg st="7" end="7"/>
                                            </p:txEl>
                                          </p:spTgt>
                                        </p:tgtEl>
                                        <p:attrNameLst>
                                          <p:attrName>ppt_y</p:attrName>
                                        </p:attrNameLst>
                                      </p:cBhvr>
                                      <p:tavLst>
                                        <p:tav tm="0">
                                          <p:val>
                                            <p:strVal val="#ppt_y-.1"/>
                                          </p:val>
                                        </p:tav>
                                        <p:tav tm="100000">
                                          <p:val>
                                            <p:strVal val="#ppt_y"/>
                                          </p:val>
                                        </p:tav>
                                      </p:tavLst>
                                    </p:anim>
                                  </p:childTnLst>
                                </p:cTn>
                              </p:par>
                              <p:par>
                                <p:cTn id="47" presetID="47" presetClass="entr" presetSubtype="0" fill="hold" nodeType="withEffect">
                                  <p:stCondLst>
                                    <p:cond delay="0"/>
                                  </p:stCondLst>
                                  <p:childTnLst>
                                    <p:set>
                                      <p:cBhvr>
                                        <p:cTn id="48" dur="1" fill="hold">
                                          <p:stCondLst>
                                            <p:cond delay="0"/>
                                          </p:stCondLst>
                                        </p:cTn>
                                        <p:tgtEl>
                                          <p:spTgt spid="2">
                                            <p:txEl>
                                              <p:pRg st="8" end="8"/>
                                            </p:txEl>
                                          </p:spTgt>
                                        </p:tgtEl>
                                        <p:attrNameLst>
                                          <p:attrName>style.visibility</p:attrName>
                                        </p:attrNameLst>
                                      </p:cBhvr>
                                      <p:to>
                                        <p:strVal val="visible"/>
                                      </p:to>
                                    </p:set>
                                    <p:animEffect transition="in" filter="fade">
                                      <p:cBhvr>
                                        <p:cTn id="49" dur="1000"/>
                                        <p:tgtEl>
                                          <p:spTgt spid="2">
                                            <p:txEl>
                                              <p:pRg st="8" end="8"/>
                                            </p:txEl>
                                          </p:spTgt>
                                        </p:tgtEl>
                                      </p:cBhvr>
                                    </p:animEffect>
                                    <p:anim calcmode="lin" valueType="num">
                                      <p:cBhvr>
                                        <p:cTn id="50"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
                                            <p:txEl>
                                              <p:pRg st="9" end="9"/>
                                            </p:txEl>
                                          </p:spTgt>
                                        </p:tgtEl>
                                        <p:attrNameLst>
                                          <p:attrName>style.visibility</p:attrName>
                                        </p:attrNameLst>
                                      </p:cBhvr>
                                      <p:to>
                                        <p:strVal val="visible"/>
                                      </p:to>
                                    </p:set>
                                    <p:animEffect transition="in" filter="fade">
                                      <p:cBhvr>
                                        <p:cTn id="56" dur="1000"/>
                                        <p:tgtEl>
                                          <p:spTgt spid="2">
                                            <p:txEl>
                                              <p:pRg st="9" end="9"/>
                                            </p:txEl>
                                          </p:spTgt>
                                        </p:tgtEl>
                                      </p:cBhvr>
                                    </p:animEffect>
                                    <p:anim calcmode="lin" valueType="num">
                                      <p:cBhvr>
                                        <p:cTn id="57"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9" end="9"/>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2">
                                            <p:txEl>
                                              <p:pRg st="10" end="10"/>
                                            </p:txEl>
                                          </p:spTgt>
                                        </p:tgtEl>
                                        <p:attrNameLst>
                                          <p:attrName>style.visibility</p:attrName>
                                        </p:attrNameLst>
                                      </p:cBhvr>
                                      <p:to>
                                        <p:strVal val="visible"/>
                                      </p:to>
                                    </p:set>
                                    <p:animEffect transition="in" filter="fade">
                                      <p:cBhvr>
                                        <p:cTn id="61" dur="1000"/>
                                        <p:tgtEl>
                                          <p:spTgt spid="2">
                                            <p:txEl>
                                              <p:pRg st="10" end="10"/>
                                            </p:txEl>
                                          </p:spTgt>
                                        </p:tgtEl>
                                      </p:cBhvr>
                                    </p:animEffect>
                                    <p:anim calcmode="lin" valueType="num">
                                      <p:cBhvr>
                                        <p:cTn id="62"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63" dur="1000" fill="hold"/>
                                        <p:tgtEl>
                                          <p:spTgt spid="2">
                                            <p:txEl>
                                              <p:pRg st="10" end="10"/>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2">
                                            <p:txEl>
                                              <p:pRg st="11" end="11"/>
                                            </p:txEl>
                                          </p:spTgt>
                                        </p:tgtEl>
                                        <p:attrNameLst>
                                          <p:attrName>style.visibility</p:attrName>
                                        </p:attrNameLst>
                                      </p:cBhvr>
                                      <p:to>
                                        <p:strVal val="visible"/>
                                      </p:to>
                                    </p:set>
                                    <p:animEffect transition="in" filter="fade">
                                      <p:cBhvr>
                                        <p:cTn id="66" dur="1000"/>
                                        <p:tgtEl>
                                          <p:spTgt spid="2">
                                            <p:txEl>
                                              <p:pRg st="11" end="11"/>
                                            </p:txEl>
                                          </p:spTgt>
                                        </p:tgtEl>
                                      </p:cBhvr>
                                    </p:animEffect>
                                    <p:anim calcmode="lin" valueType="num">
                                      <p:cBhvr>
                                        <p:cTn id="67" dur="100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68" dur="1000" fill="hold"/>
                                        <p:tgtEl>
                                          <p:spTgt spid="2">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1F6833-0E7B-4FF0-8771-E50E96CFFB25}"/>
              </a:ext>
            </a:extLst>
          </p:cNvPr>
          <p:cNvSpPr txBox="1"/>
          <p:nvPr/>
        </p:nvSpPr>
        <p:spPr>
          <a:xfrm>
            <a:off x="1386743" y="1378490"/>
            <a:ext cx="9545610" cy="3785652"/>
          </a:xfrm>
          <a:prstGeom prst="rect">
            <a:avLst/>
          </a:prstGeom>
          <a:noFill/>
        </p:spPr>
        <p:txBody>
          <a:bodyPr wrap="square" rtlCol="0">
            <a:spAutoFit/>
          </a:bodyPr>
          <a:lstStyle/>
          <a:p>
            <a:r>
              <a:rPr lang="en-US" sz="2400" dirty="0"/>
              <a:t>What about if you did not make a mistake?</a:t>
            </a:r>
          </a:p>
          <a:p>
            <a:pPr>
              <a:spcBef>
                <a:spcPts val="1200"/>
              </a:spcBef>
            </a:pPr>
            <a:r>
              <a:rPr lang="en-US" sz="2400" dirty="0"/>
              <a:t>Cautionary Tale:  Phillips v. City of Everett</a:t>
            </a:r>
          </a:p>
          <a:p>
            <a:pPr marL="342900" indent="-342900">
              <a:lnSpc>
                <a:spcPct val="80000"/>
              </a:lnSpc>
              <a:spcBef>
                <a:spcPts val="1200"/>
              </a:spcBef>
              <a:buFont typeface="Arial" panose="020B0604020202020204" pitchFamily="34" charset="0"/>
              <a:buChar char="•"/>
            </a:pPr>
            <a:r>
              <a:rPr lang="en-US" sz="2000" dirty="0"/>
              <a:t>City withheld “worksheets” used for rating candidates based on RCW 42.56.250(1)</a:t>
            </a:r>
          </a:p>
          <a:p>
            <a:pPr marL="342900" indent="-342900">
              <a:lnSpc>
                <a:spcPct val="80000"/>
              </a:lnSpc>
              <a:spcBef>
                <a:spcPts val="1200"/>
              </a:spcBef>
              <a:buFont typeface="Arial" panose="020B0604020202020204" pitchFamily="34" charset="0"/>
              <a:buChar char="•"/>
            </a:pPr>
            <a:r>
              <a:rPr lang="en-US" sz="2000" dirty="0"/>
              <a:t>Relied on out-of-state cases interpreting the identical exemption </a:t>
            </a:r>
          </a:p>
          <a:p>
            <a:pPr marL="342900" indent="-342900">
              <a:lnSpc>
                <a:spcPct val="80000"/>
              </a:lnSpc>
              <a:spcBef>
                <a:spcPts val="1200"/>
              </a:spcBef>
              <a:buFont typeface="Arial" panose="020B0604020202020204" pitchFamily="34" charset="0"/>
              <a:buChar char="•"/>
            </a:pPr>
            <a:r>
              <a:rPr lang="en-US" sz="2000" dirty="0"/>
              <a:t>Plaintiff had filed a claims-notice alleging discrimination </a:t>
            </a:r>
          </a:p>
          <a:p>
            <a:pPr marL="342900" indent="-342900">
              <a:lnSpc>
                <a:spcPct val="80000"/>
              </a:lnSpc>
              <a:spcBef>
                <a:spcPts val="1200"/>
              </a:spcBef>
              <a:buFont typeface="Arial" panose="020B0604020202020204" pitchFamily="34" charset="0"/>
              <a:buChar char="•"/>
            </a:pPr>
            <a:r>
              <a:rPr lang="en-US" sz="2000" dirty="0"/>
              <a:t>City attempted to resolve the PRA dispute by agreeing to turn over records in discovery </a:t>
            </a:r>
          </a:p>
          <a:p>
            <a:pPr marL="342900" indent="-342900">
              <a:lnSpc>
                <a:spcPct val="80000"/>
              </a:lnSpc>
              <a:spcBef>
                <a:spcPts val="1200"/>
              </a:spcBef>
              <a:buFont typeface="Arial" panose="020B0604020202020204" pitchFamily="34" charset="0"/>
              <a:buChar char="•"/>
            </a:pPr>
            <a:r>
              <a:rPr lang="en-US" sz="2000" dirty="0"/>
              <a:t>Plaintiff’s theory was that the City was trying to hide evidence of its discrimination </a:t>
            </a:r>
          </a:p>
          <a:p>
            <a:pPr marL="342900" indent="-342900">
              <a:lnSpc>
                <a:spcPct val="80000"/>
              </a:lnSpc>
              <a:spcBef>
                <a:spcPts val="1200"/>
              </a:spcBef>
              <a:buFont typeface="Arial" panose="020B0604020202020204" pitchFamily="34" charset="0"/>
              <a:buChar char="•"/>
            </a:pPr>
            <a:r>
              <a:rPr lang="en-US" sz="2000" dirty="0"/>
              <a:t>Did not focus on this theory because it is logically flawed </a:t>
            </a:r>
          </a:p>
          <a:p>
            <a:pPr marL="342900" indent="-342900">
              <a:lnSpc>
                <a:spcPct val="80000"/>
              </a:lnSpc>
              <a:spcBef>
                <a:spcPts val="1200"/>
              </a:spcBef>
              <a:buFont typeface="Arial" panose="020B0604020202020204" pitchFamily="34" charset="0"/>
              <a:buChar char="•"/>
            </a:pPr>
            <a:r>
              <a:rPr lang="en-US" sz="2000" dirty="0"/>
              <a:t>Trial court accepted it hook, line and sinker, imposed $50-per-day penalty </a:t>
            </a:r>
          </a:p>
        </p:txBody>
      </p:sp>
      <p:sp>
        <p:nvSpPr>
          <p:cNvPr id="4" name="TextBox 3">
            <a:extLst>
              <a:ext uri="{FF2B5EF4-FFF2-40B4-BE49-F238E27FC236}">
                <a16:creationId xmlns:a16="http://schemas.microsoft.com/office/drawing/2014/main" id="{D69BA767-631D-4FA0-BB61-11FAAC4DA0F1}"/>
              </a:ext>
            </a:extLst>
          </p:cNvPr>
          <p:cNvSpPr txBox="1"/>
          <p:nvPr/>
        </p:nvSpPr>
        <p:spPr>
          <a:xfrm>
            <a:off x="364974" y="259604"/>
            <a:ext cx="765110" cy="1015663"/>
          </a:xfrm>
          <a:prstGeom prst="rect">
            <a:avLst/>
          </a:prstGeom>
          <a:noFill/>
        </p:spPr>
        <p:txBody>
          <a:bodyPr wrap="square" rtlCol="0">
            <a:spAutoFit/>
          </a:bodyPr>
          <a:lstStyle/>
          <a:p>
            <a:r>
              <a:rPr lang="en-US" sz="6000" dirty="0">
                <a:solidFill>
                  <a:srgbClr val="770E10"/>
                </a:solidFill>
                <a:latin typeface="Algerian" panose="04020705040A02060702" pitchFamily="82" charset="0"/>
              </a:rPr>
              <a:t>2</a:t>
            </a:r>
            <a:endParaRPr lang="en-US" sz="2400" dirty="0">
              <a:solidFill>
                <a:srgbClr val="770E10"/>
              </a:solidFill>
              <a:latin typeface="Algerian" panose="04020705040A02060702" pitchFamily="82" charset="0"/>
            </a:endParaRPr>
          </a:p>
        </p:txBody>
      </p:sp>
      <p:sp>
        <p:nvSpPr>
          <p:cNvPr id="6" name="TextBox 5">
            <a:extLst>
              <a:ext uri="{FF2B5EF4-FFF2-40B4-BE49-F238E27FC236}">
                <a16:creationId xmlns:a16="http://schemas.microsoft.com/office/drawing/2014/main" id="{E633A3CB-1BD2-4301-8F5C-F8253A78F400}"/>
              </a:ext>
            </a:extLst>
          </p:cNvPr>
          <p:cNvSpPr txBox="1"/>
          <p:nvPr/>
        </p:nvSpPr>
        <p:spPr>
          <a:xfrm rot="10800000">
            <a:off x="11084373" y="5671296"/>
            <a:ext cx="765110" cy="1015663"/>
          </a:xfrm>
          <a:prstGeom prst="rect">
            <a:avLst/>
          </a:prstGeom>
          <a:noFill/>
        </p:spPr>
        <p:txBody>
          <a:bodyPr wrap="square" rtlCol="0">
            <a:spAutoFit/>
          </a:bodyPr>
          <a:lstStyle/>
          <a:p>
            <a:r>
              <a:rPr lang="en-US" sz="6000" dirty="0">
                <a:solidFill>
                  <a:srgbClr val="770E10"/>
                </a:solidFill>
                <a:latin typeface="Algerian" panose="04020705040A02060702" pitchFamily="82" charset="0"/>
              </a:rPr>
              <a:t>2</a:t>
            </a:r>
            <a:endParaRPr lang="en-US" sz="2400" dirty="0">
              <a:solidFill>
                <a:srgbClr val="770E10"/>
              </a:solidFill>
              <a:latin typeface="Algerian" panose="04020705040A02060702" pitchFamily="82" charset="0"/>
            </a:endParaRPr>
          </a:p>
        </p:txBody>
      </p:sp>
      <p:sp>
        <p:nvSpPr>
          <p:cNvPr id="7" name="TextBox 6">
            <a:extLst>
              <a:ext uri="{FF2B5EF4-FFF2-40B4-BE49-F238E27FC236}">
                <a16:creationId xmlns:a16="http://schemas.microsoft.com/office/drawing/2014/main" id="{6E4CDA89-9CE3-4E74-B46E-CFAB0C11B844}"/>
              </a:ext>
            </a:extLst>
          </p:cNvPr>
          <p:cNvSpPr txBox="1"/>
          <p:nvPr/>
        </p:nvSpPr>
        <p:spPr>
          <a:xfrm>
            <a:off x="1915297" y="402017"/>
            <a:ext cx="8361405" cy="584775"/>
          </a:xfrm>
          <a:prstGeom prst="rect">
            <a:avLst/>
          </a:prstGeom>
          <a:solidFill>
            <a:schemeClr val="bg1">
              <a:alpha val="34000"/>
            </a:schemeClr>
          </a:solidFill>
        </p:spPr>
        <p:txBody>
          <a:bodyPr wrap="square" rtlCol="0">
            <a:spAutoFit/>
          </a:bodyPr>
          <a:lstStyle/>
          <a:p>
            <a:pPr algn="ctr"/>
            <a:r>
              <a:rPr lang="en-US" sz="3200" b="1" u="sng" dirty="0"/>
              <a:t>Lesson 2:  Figure Out Why the Requestor Sued </a:t>
            </a:r>
          </a:p>
        </p:txBody>
      </p:sp>
    </p:spTree>
    <p:extLst>
      <p:ext uri="{BB962C8B-B14F-4D97-AF65-F5344CB8AC3E}">
        <p14:creationId xmlns:p14="http://schemas.microsoft.com/office/powerpoint/2010/main" val="2920332641"/>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7" presetID="47" presetClass="entr" presetSubtype="0"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fade">
                                      <p:cBhvr>
                                        <p:cTn id="24" dur="1000"/>
                                        <p:tgtEl>
                                          <p:spTgt spid="2">
                                            <p:txEl>
                                              <p:pRg st="3" end="3"/>
                                            </p:txEl>
                                          </p:spTgt>
                                        </p:tgtEl>
                                      </p:cBhvr>
                                    </p:animEffect>
                                    <p:anim calcmode="lin" valueType="num">
                                      <p:cBhvr>
                                        <p:cTn id="2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fade">
                                      <p:cBhvr>
                                        <p:cTn id="29" dur="1000"/>
                                        <p:tgtEl>
                                          <p:spTgt spid="2">
                                            <p:txEl>
                                              <p:pRg st="4" end="4"/>
                                            </p:txEl>
                                          </p:spTgt>
                                        </p:tgtEl>
                                      </p:cBhvr>
                                    </p:animEffect>
                                    <p:anim calcmode="lin" valueType="num">
                                      <p:cBhvr>
                                        <p:cTn id="3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0"/>
                                  </p:stCondLst>
                                  <p:childTnLst>
                                    <p:set>
                                      <p:cBhvr>
                                        <p:cTn id="33" dur="1" fill="hold">
                                          <p:stCondLst>
                                            <p:cond delay="0"/>
                                          </p:stCondLst>
                                        </p:cTn>
                                        <p:tgtEl>
                                          <p:spTgt spid="2">
                                            <p:txEl>
                                              <p:pRg st="5" end="5"/>
                                            </p:txEl>
                                          </p:spTgt>
                                        </p:tgtEl>
                                        <p:attrNameLst>
                                          <p:attrName>style.visibility</p:attrName>
                                        </p:attrNameLst>
                                      </p:cBhvr>
                                      <p:to>
                                        <p:strVal val="visible"/>
                                      </p:to>
                                    </p:set>
                                    <p:animEffect transition="in" filter="fade">
                                      <p:cBhvr>
                                        <p:cTn id="34" dur="1000"/>
                                        <p:tgtEl>
                                          <p:spTgt spid="2">
                                            <p:txEl>
                                              <p:pRg st="5" end="5"/>
                                            </p:txEl>
                                          </p:spTgt>
                                        </p:tgtEl>
                                      </p:cBhvr>
                                    </p:animEffect>
                                    <p:anim calcmode="lin" valueType="num">
                                      <p:cBhvr>
                                        <p:cTn id="35"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7" presetID="47" presetClass="entr" presetSubtype="0" fill="hold" nodeType="withEffect">
                                  <p:stCondLst>
                                    <p:cond delay="0"/>
                                  </p:stCondLst>
                                  <p:childTnLst>
                                    <p:set>
                                      <p:cBhvr>
                                        <p:cTn id="38" dur="1" fill="hold">
                                          <p:stCondLst>
                                            <p:cond delay="0"/>
                                          </p:stCondLst>
                                        </p:cTn>
                                        <p:tgtEl>
                                          <p:spTgt spid="2">
                                            <p:txEl>
                                              <p:pRg st="6" end="6"/>
                                            </p:txEl>
                                          </p:spTgt>
                                        </p:tgtEl>
                                        <p:attrNameLst>
                                          <p:attrName>style.visibility</p:attrName>
                                        </p:attrNameLst>
                                      </p:cBhvr>
                                      <p:to>
                                        <p:strVal val="visible"/>
                                      </p:to>
                                    </p:set>
                                    <p:animEffect transition="in" filter="fade">
                                      <p:cBhvr>
                                        <p:cTn id="39" dur="1000"/>
                                        <p:tgtEl>
                                          <p:spTgt spid="2">
                                            <p:txEl>
                                              <p:pRg st="6" end="6"/>
                                            </p:txEl>
                                          </p:spTgt>
                                        </p:tgtEl>
                                      </p:cBhvr>
                                    </p:animEffect>
                                    <p:anim calcmode="lin" valueType="num">
                                      <p:cBhvr>
                                        <p:cTn id="4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2">
                                            <p:txEl>
                                              <p:pRg st="6" end="6"/>
                                            </p:txEl>
                                          </p:spTgt>
                                        </p:tgtEl>
                                        <p:attrNameLst>
                                          <p:attrName>ppt_y</p:attrName>
                                        </p:attrNameLst>
                                      </p:cBhvr>
                                      <p:tavLst>
                                        <p:tav tm="0">
                                          <p:val>
                                            <p:strVal val="#ppt_y-.1"/>
                                          </p:val>
                                        </p:tav>
                                        <p:tav tm="100000">
                                          <p:val>
                                            <p:strVal val="#ppt_y"/>
                                          </p:val>
                                        </p:tav>
                                      </p:tavLst>
                                    </p:anim>
                                  </p:childTnLst>
                                </p:cTn>
                              </p:par>
                              <p:par>
                                <p:cTn id="42" presetID="47" presetClass="entr" presetSubtype="0" fill="hold" nodeType="withEffect">
                                  <p:stCondLst>
                                    <p:cond delay="0"/>
                                  </p:stCondLst>
                                  <p:childTnLst>
                                    <p:set>
                                      <p:cBhvr>
                                        <p:cTn id="43" dur="1" fill="hold">
                                          <p:stCondLst>
                                            <p:cond delay="0"/>
                                          </p:stCondLst>
                                        </p:cTn>
                                        <p:tgtEl>
                                          <p:spTgt spid="2">
                                            <p:txEl>
                                              <p:pRg st="7" end="7"/>
                                            </p:txEl>
                                          </p:spTgt>
                                        </p:tgtEl>
                                        <p:attrNameLst>
                                          <p:attrName>style.visibility</p:attrName>
                                        </p:attrNameLst>
                                      </p:cBhvr>
                                      <p:to>
                                        <p:strVal val="visible"/>
                                      </p:to>
                                    </p:set>
                                    <p:animEffect transition="in" filter="fade">
                                      <p:cBhvr>
                                        <p:cTn id="44" dur="1000"/>
                                        <p:tgtEl>
                                          <p:spTgt spid="2">
                                            <p:txEl>
                                              <p:pRg st="7" end="7"/>
                                            </p:txEl>
                                          </p:spTgt>
                                        </p:tgtEl>
                                      </p:cBhvr>
                                    </p:animEffect>
                                    <p:anim calcmode="lin" valueType="num">
                                      <p:cBhvr>
                                        <p:cTn id="45"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2">
                                            <p:txEl>
                                              <p:pRg st="7" end="7"/>
                                            </p:txEl>
                                          </p:spTgt>
                                        </p:tgtEl>
                                        <p:attrNameLst>
                                          <p:attrName>ppt_y</p:attrName>
                                        </p:attrNameLst>
                                      </p:cBhvr>
                                      <p:tavLst>
                                        <p:tav tm="0">
                                          <p:val>
                                            <p:strVal val="#ppt_y-.1"/>
                                          </p:val>
                                        </p:tav>
                                        <p:tav tm="100000">
                                          <p:val>
                                            <p:strVal val="#ppt_y"/>
                                          </p:val>
                                        </p:tav>
                                      </p:tavLst>
                                    </p:anim>
                                  </p:childTnLst>
                                </p:cTn>
                              </p:par>
                              <p:par>
                                <p:cTn id="47" presetID="47" presetClass="entr" presetSubtype="0" fill="hold" nodeType="withEffect">
                                  <p:stCondLst>
                                    <p:cond delay="0"/>
                                  </p:stCondLst>
                                  <p:childTnLst>
                                    <p:set>
                                      <p:cBhvr>
                                        <p:cTn id="48" dur="1" fill="hold">
                                          <p:stCondLst>
                                            <p:cond delay="0"/>
                                          </p:stCondLst>
                                        </p:cTn>
                                        <p:tgtEl>
                                          <p:spTgt spid="2">
                                            <p:txEl>
                                              <p:pRg st="8" end="8"/>
                                            </p:txEl>
                                          </p:spTgt>
                                        </p:tgtEl>
                                        <p:attrNameLst>
                                          <p:attrName>style.visibility</p:attrName>
                                        </p:attrNameLst>
                                      </p:cBhvr>
                                      <p:to>
                                        <p:strVal val="visible"/>
                                      </p:to>
                                    </p:set>
                                    <p:animEffect transition="in" filter="fade">
                                      <p:cBhvr>
                                        <p:cTn id="49" dur="1000"/>
                                        <p:tgtEl>
                                          <p:spTgt spid="2">
                                            <p:txEl>
                                              <p:pRg st="8" end="8"/>
                                            </p:txEl>
                                          </p:spTgt>
                                        </p:tgtEl>
                                      </p:cBhvr>
                                    </p:animEffect>
                                    <p:anim calcmode="lin" valueType="num">
                                      <p:cBhvr>
                                        <p:cTn id="50"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1F6833-0E7B-4FF0-8771-E50E96CFFB25}"/>
              </a:ext>
            </a:extLst>
          </p:cNvPr>
          <p:cNvSpPr txBox="1"/>
          <p:nvPr/>
        </p:nvSpPr>
        <p:spPr>
          <a:xfrm>
            <a:off x="1385248" y="1275267"/>
            <a:ext cx="9539342" cy="4019562"/>
          </a:xfrm>
          <a:prstGeom prst="rect">
            <a:avLst/>
          </a:prstGeom>
          <a:noFill/>
        </p:spPr>
        <p:txBody>
          <a:bodyPr wrap="square" rtlCol="0">
            <a:spAutoFit/>
          </a:bodyPr>
          <a:lstStyle/>
          <a:p>
            <a:pPr>
              <a:lnSpc>
                <a:spcPct val="80000"/>
              </a:lnSpc>
            </a:pPr>
            <a:r>
              <a:rPr lang="en-US" sz="2400" dirty="0"/>
              <a:t>Exemptions broadly speaking are intended either to protect a vital government function or a privacy right </a:t>
            </a:r>
          </a:p>
          <a:p>
            <a:endParaRPr lang="en-US" sz="2400" dirty="0"/>
          </a:p>
          <a:p>
            <a:pPr>
              <a:lnSpc>
                <a:spcPct val="80000"/>
              </a:lnSpc>
            </a:pPr>
            <a:r>
              <a:rPr lang="en-US" sz="2400" dirty="0"/>
              <a:t>So if you cannot explain to the Court how the exemption serves those goals, if you are wrong, you could face a higher penalty </a:t>
            </a:r>
          </a:p>
          <a:p>
            <a:pPr marL="573088" indent="-342900">
              <a:spcBef>
                <a:spcPts val="1200"/>
              </a:spcBef>
              <a:buAutoNum type="arabicPeriod"/>
            </a:pPr>
            <a:r>
              <a:rPr lang="en-US" sz="2400" dirty="0"/>
              <a:t>No clear benefit – does exemption even apply?  </a:t>
            </a:r>
          </a:p>
          <a:p>
            <a:pPr marL="573088" indent="-342900">
              <a:buAutoNum type="arabicPeriod"/>
            </a:pPr>
            <a:r>
              <a:rPr lang="en-US" sz="2400" dirty="0"/>
              <a:t>Protect agency interest/general public good? </a:t>
            </a:r>
          </a:p>
          <a:p>
            <a:pPr marL="573088" indent="-342900">
              <a:buAutoNum type="arabicPeriod"/>
            </a:pPr>
            <a:r>
              <a:rPr lang="en-US" sz="2400" dirty="0"/>
              <a:t>Protect interests of an “ally” – e.g. employee, business partner </a:t>
            </a:r>
          </a:p>
          <a:p>
            <a:pPr marL="573088" indent="-342900">
              <a:buAutoNum type="arabicPeriod"/>
            </a:pPr>
            <a:r>
              <a:rPr lang="en-US" sz="2400" dirty="0"/>
              <a:t>Protect interest of “innocent” third party – e.g. crime victim</a:t>
            </a:r>
          </a:p>
          <a:p>
            <a:pPr>
              <a:lnSpc>
                <a:spcPct val="80000"/>
              </a:lnSpc>
              <a:spcBef>
                <a:spcPts val="1200"/>
              </a:spcBef>
            </a:pPr>
            <a:r>
              <a:rPr lang="en-US" sz="2400" dirty="0"/>
              <a:t>Consider “proving” good faith by seeking in camera review to ensure that court you are not trying to hide “bad” facts </a:t>
            </a:r>
          </a:p>
        </p:txBody>
      </p:sp>
      <p:sp>
        <p:nvSpPr>
          <p:cNvPr id="4" name="TextBox 3">
            <a:extLst>
              <a:ext uri="{FF2B5EF4-FFF2-40B4-BE49-F238E27FC236}">
                <a16:creationId xmlns:a16="http://schemas.microsoft.com/office/drawing/2014/main" id="{835D6FF7-C147-4FCA-A25C-5B395B0887EE}"/>
              </a:ext>
            </a:extLst>
          </p:cNvPr>
          <p:cNvSpPr txBox="1"/>
          <p:nvPr/>
        </p:nvSpPr>
        <p:spPr>
          <a:xfrm>
            <a:off x="364974" y="259604"/>
            <a:ext cx="765110" cy="1015663"/>
          </a:xfrm>
          <a:prstGeom prst="rect">
            <a:avLst/>
          </a:prstGeom>
          <a:noFill/>
        </p:spPr>
        <p:txBody>
          <a:bodyPr wrap="square" rtlCol="0">
            <a:spAutoFit/>
          </a:bodyPr>
          <a:lstStyle/>
          <a:p>
            <a:r>
              <a:rPr lang="en-US" sz="6000" dirty="0">
                <a:solidFill>
                  <a:srgbClr val="770E10"/>
                </a:solidFill>
                <a:latin typeface="Algerian" panose="04020705040A02060702" pitchFamily="82" charset="0"/>
              </a:rPr>
              <a:t>2</a:t>
            </a:r>
            <a:endParaRPr lang="en-US" sz="2400" dirty="0">
              <a:solidFill>
                <a:srgbClr val="770E10"/>
              </a:solidFill>
              <a:latin typeface="Algerian" panose="04020705040A02060702" pitchFamily="82" charset="0"/>
            </a:endParaRPr>
          </a:p>
        </p:txBody>
      </p:sp>
      <p:sp>
        <p:nvSpPr>
          <p:cNvPr id="6" name="TextBox 5">
            <a:extLst>
              <a:ext uri="{FF2B5EF4-FFF2-40B4-BE49-F238E27FC236}">
                <a16:creationId xmlns:a16="http://schemas.microsoft.com/office/drawing/2014/main" id="{E5164D36-6AF3-4D9A-BA2D-193FE2D9B490}"/>
              </a:ext>
            </a:extLst>
          </p:cNvPr>
          <p:cNvSpPr txBox="1"/>
          <p:nvPr/>
        </p:nvSpPr>
        <p:spPr>
          <a:xfrm rot="10800000">
            <a:off x="11084373" y="5671296"/>
            <a:ext cx="765110" cy="1015663"/>
          </a:xfrm>
          <a:prstGeom prst="rect">
            <a:avLst/>
          </a:prstGeom>
          <a:noFill/>
        </p:spPr>
        <p:txBody>
          <a:bodyPr wrap="square" rtlCol="0">
            <a:spAutoFit/>
          </a:bodyPr>
          <a:lstStyle/>
          <a:p>
            <a:r>
              <a:rPr lang="en-US" sz="6000" dirty="0">
                <a:solidFill>
                  <a:srgbClr val="770E10"/>
                </a:solidFill>
                <a:latin typeface="Algerian" panose="04020705040A02060702" pitchFamily="82" charset="0"/>
              </a:rPr>
              <a:t>2</a:t>
            </a:r>
            <a:endParaRPr lang="en-US" sz="2400" dirty="0">
              <a:solidFill>
                <a:srgbClr val="770E10"/>
              </a:solidFill>
              <a:latin typeface="Algerian" panose="04020705040A02060702" pitchFamily="82" charset="0"/>
            </a:endParaRPr>
          </a:p>
        </p:txBody>
      </p:sp>
      <p:sp>
        <p:nvSpPr>
          <p:cNvPr id="7" name="TextBox 6">
            <a:extLst>
              <a:ext uri="{FF2B5EF4-FFF2-40B4-BE49-F238E27FC236}">
                <a16:creationId xmlns:a16="http://schemas.microsoft.com/office/drawing/2014/main" id="{D142C4F3-3E90-4FDA-B86C-1A2A8AE1A110}"/>
              </a:ext>
            </a:extLst>
          </p:cNvPr>
          <p:cNvSpPr txBox="1"/>
          <p:nvPr/>
        </p:nvSpPr>
        <p:spPr>
          <a:xfrm>
            <a:off x="1915297" y="402017"/>
            <a:ext cx="8361405" cy="584775"/>
          </a:xfrm>
          <a:prstGeom prst="rect">
            <a:avLst/>
          </a:prstGeom>
          <a:solidFill>
            <a:schemeClr val="bg1">
              <a:alpha val="34000"/>
            </a:schemeClr>
          </a:solidFill>
        </p:spPr>
        <p:txBody>
          <a:bodyPr wrap="square" rtlCol="0">
            <a:spAutoFit/>
          </a:bodyPr>
          <a:lstStyle/>
          <a:p>
            <a:pPr algn="ctr"/>
            <a:r>
              <a:rPr lang="en-US" sz="3200" b="1" u="sng" dirty="0"/>
              <a:t>Lesson 2:  Figure Out Why the Requestor Sued </a:t>
            </a:r>
          </a:p>
        </p:txBody>
      </p:sp>
    </p:spTree>
    <p:extLst>
      <p:ext uri="{BB962C8B-B14F-4D97-AF65-F5344CB8AC3E}">
        <p14:creationId xmlns:p14="http://schemas.microsoft.com/office/powerpoint/2010/main" val="3500663799"/>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7" presetID="47" presetClass="entr" presetSubtype="0"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1000"/>
                                        <p:tgtEl>
                                          <p:spTgt spid="2">
                                            <p:txEl>
                                              <p:pRg st="3" end="3"/>
                                            </p:txEl>
                                          </p:spTgt>
                                        </p:tgtEl>
                                      </p:cBhvr>
                                    </p:animEffect>
                                    <p:anim calcmode="lin" valueType="num">
                                      <p:cBhvr>
                                        <p:cTn id="20"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fade">
                                      <p:cBhvr>
                                        <p:cTn id="24" dur="1000"/>
                                        <p:tgtEl>
                                          <p:spTgt spid="2">
                                            <p:txEl>
                                              <p:pRg st="4" end="4"/>
                                            </p:txEl>
                                          </p:spTgt>
                                        </p:tgtEl>
                                      </p:cBhvr>
                                    </p:animEffect>
                                    <p:anim calcmode="lin" valueType="num">
                                      <p:cBhvr>
                                        <p:cTn id="2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4" end="4"/>
                                            </p:txEl>
                                          </p:spTgt>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Effect transition="in" filter="fade">
                                      <p:cBhvr>
                                        <p:cTn id="29" dur="1000"/>
                                        <p:tgtEl>
                                          <p:spTgt spid="2">
                                            <p:txEl>
                                              <p:pRg st="5" end="5"/>
                                            </p:txEl>
                                          </p:spTgt>
                                        </p:tgtEl>
                                      </p:cBhvr>
                                    </p:animEffect>
                                    <p:anim calcmode="lin" valueType="num">
                                      <p:cBhvr>
                                        <p:cTn id="30"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0"/>
                                  </p:stCondLst>
                                  <p:childTnLst>
                                    <p:set>
                                      <p:cBhvr>
                                        <p:cTn id="33" dur="1" fill="hold">
                                          <p:stCondLst>
                                            <p:cond delay="0"/>
                                          </p:stCondLst>
                                        </p:cTn>
                                        <p:tgtEl>
                                          <p:spTgt spid="2">
                                            <p:txEl>
                                              <p:pRg st="6" end="6"/>
                                            </p:txEl>
                                          </p:spTgt>
                                        </p:tgtEl>
                                        <p:attrNameLst>
                                          <p:attrName>style.visibility</p:attrName>
                                        </p:attrNameLst>
                                      </p:cBhvr>
                                      <p:to>
                                        <p:strVal val="visible"/>
                                      </p:to>
                                    </p:set>
                                    <p:animEffect transition="in" filter="fade">
                                      <p:cBhvr>
                                        <p:cTn id="34" dur="1000"/>
                                        <p:tgtEl>
                                          <p:spTgt spid="2">
                                            <p:txEl>
                                              <p:pRg st="6" end="6"/>
                                            </p:txEl>
                                          </p:spTgt>
                                        </p:tgtEl>
                                      </p:cBhvr>
                                    </p:animEffect>
                                    <p:anim calcmode="lin" valueType="num">
                                      <p:cBhvr>
                                        <p:cTn id="35"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nodeType="clickEffect">
                                  <p:stCondLst>
                                    <p:cond delay="0"/>
                                  </p:stCondLst>
                                  <p:childTnLst>
                                    <p:set>
                                      <p:cBhvr>
                                        <p:cTn id="40" dur="1" fill="hold">
                                          <p:stCondLst>
                                            <p:cond delay="0"/>
                                          </p:stCondLst>
                                        </p:cTn>
                                        <p:tgtEl>
                                          <p:spTgt spid="2">
                                            <p:txEl>
                                              <p:pRg st="7" end="7"/>
                                            </p:txEl>
                                          </p:spTgt>
                                        </p:tgtEl>
                                        <p:attrNameLst>
                                          <p:attrName>style.visibility</p:attrName>
                                        </p:attrNameLst>
                                      </p:cBhvr>
                                      <p:to>
                                        <p:strVal val="visible"/>
                                      </p:to>
                                    </p:set>
                                    <p:animEffect transition="in" filter="fade">
                                      <p:cBhvr>
                                        <p:cTn id="41" dur="1000"/>
                                        <p:tgtEl>
                                          <p:spTgt spid="2">
                                            <p:txEl>
                                              <p:pRg st="7" end="7"/>
                                            </p:txEl>
                                          </p:spTgt>
                                        </p:tgtEl>
                                      </p:cBhvr>
                                    </p:animEffect>
                                    <p:anim calcmode="lin" valueType="num">
                                      <p:cBhvr>
                                        <p:cTn id="42"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3"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60BE49-E249-4FB1-A115-6E576E361D30}"/>
              </a:ext>
            </a:extLst>
          </p:cNvPr>
          <p:cNvSpPr txBox="1"/>
          <p:nvPr/>
        </p:nvSpPr>
        <p:spPr>
          <a:xfrm>
            <a:off x="1366787" y="273103"/>
            <a:ext cx="9960121" cy="954107"/>
          </a:xfrm>
          <a:prstGeom prst="rect">
            <a:avLst/>
          </a:prstGeom>
          <a:solidFill>
            <a:schemeClr val="bg1">
              <a:alpha val="36000"/>
            </a:schemeClr>
          </a:solidFill>
        </p:spPr>
        <p:txBody>
          <a:bodyPr wrap="square" rtlCol="0">
            <a:spAutoFit/>
          </a:bodyPr>
          <a:lstStyle/>
          <a:p>
            <a:pPr algn="ctr"/>
            <a:r>
              <a:rPr lang="en-US" sz="2800" b="1" u="sng" dirty="0"/>
              <a:t>Lesson 3:  Assume that the Trial Court’s Penalty Determination Will Be Upheld </a:t>
            </a:r>
          </a:p>
        </p:txBody>
      </p:sp>
      <p:sp>
        <p:nvSpPr>
          <p:cNvPr id="2" name="TextBox 1">
            <a:extLst>
              <a:ext uri="{FF2B5EF4-FFF2-40B4-BE49-F238E27FC236}">
                <a16:creationId xmlns:a16="http://schemas.microsoft.com/office/drawing/2014/main" id="{AB1F6833-0E7B-4FF0-8771-E50E96CFFB25}"/>
              </a:ext>
            </a:extLst>
          </p:cNvPr>
          <p:cNvSpPr txBox="1"/>
          <p:nvPr/>
        </p:nvSpPr>
        <p:spPr>
          <a:xfrm>
            <a:off x="1265830" y="1368525"/>
            <a:ext cx="9678977" cy="4247317"/>
          </a:xfrm>
          <a:prstGeom prst="rect">
            <a:avLst/>
          </a:prstGeom>
          <a:noFill/>
        </p:spPr>
        <p:txBody>
          <a:bodyPr wrap="square" rtlCol="0">
            <a:spAutoFit/>
          </a:bodyPr>
          <a:lstStyle/>
          <a:p>
            <a:r>
              <a:rPr lang="en-US" sz="2000" dirty="0"/>
              <a:t>Focus on the penalty stage in the trial court because appellate courts:</a:t>
            </a:r>
          </a:p>
          <a:p>
            <a:pPr marL="573088" indent="-342900">
              <a:buFont typeface="Arial" panose="020B0604020202020204" pitchFamily="34" charset="0"/>
              <a:buChar char="•"/>
            </a:pPr>
            <a:r>
              <a:rPr lang="en-US" sz="2000" dirty="0"/>
              <a:t>almost always defer to the trial court’s determination</a:t>
            </a:r>
          </a:p>
          <a:p>
            <a:pPr marL="573088" indent="-342900">
              <a:buFont typeface="Arial" panose="020B0604020202020204" pitchFamily="34" charset="0"/>
              <a:buChar char="•"/>
            </a:pPr>
            <a:r>
              <a:rPr lang="en-US" sz="2000" dirty="0"/>
              <a:t>rarely review the application of individual factors </a:t>
            </a:r>
          </a:p>
          <a:p>
            <a:endParaRPr lang="en-US" sz="2000" dirty="0"/>
          </a:p>
          <a:p>
            <a:pPr>
              <a:lnSpc>
                <a:spcPct val="80000"/>
              </a:lnSpc>
            </a:pPr>
            <a:r>
              <a:rPr lang="en-US" sz="2000" dirty="0"/>
              <a:t>“We do not perform piecemeal de novo review of individual </a:t>
            </a:r>
            <a:r>
              <a:rPr lang="en-US" sz="2000" i="1" dirty="0"/>
              <a:t>Yousoufian</a:t>
            </a:r>
            <a:r>
              <a:rPr lang="en-US" sz="2000" dirty="0"/>
              <a:t> … factors. … </a:t>
            </a:r>
          </a:p>
          <a:p>
            <a:pPr>
              <a:lnSpc>
                <a:spcPct val="80000"/>
              </a:lnSpc>
            </a:pPr>
            <a:r>
              <a:rPr lang="en-US" sz="2000" dirty="0"/>
              <a:t>an appellate court reviewing a trial court’s PRA penalty assessment should review the overall penalty decision holistically, finding the trial court’s assessment inadequate [or adequate] in light of the totality of relevant circumstances.” </a:t>
            </a:r>
          </a:p>
          <a:p>
            <a:pPr algn="r">
              <a:lnSpc>
                <a:spcPct val="80000"/>
              </a:lnSpc>
              <a:spcAft>
                <a:spcPts val="600"/>
              </a:spcAft>
            </a:pPr>
            <a:r>
              <a:rPr lang="en-US" sz="2000" i="1" dirty="0"/>
              <a:t>Hoffman</a:t>
            </a:r>
            <a:r>
              <a:rPr lang="en-US" sz="2000" dirty="0"/>
              <a:t>, 194 </a:t>
            </a:r>
            <a:r>
              <a:rPr lang="en-US" sz="2000" dirty="0" err="1"/>
              <a:t>Wn.2d</a:t>
            </a:r>
            <a:r>
              <a:rPr lang="en-US" sz="2000" dirty="0"/>
              <a:t> at 228 (cleaned up, citations omitted). </a:t>
            </a:r>
          </a:p>
          <a:p>
            <a:pPr>
              <a:lnSpc>
                <a:spcPct val="80000"/>
              </a:lnSpc>
            </a:pPr>
            <a:r>
              <a:rPr lang="en-US" sz="2000" dirty="0"/>
              <a:t>“While we might have imposed a different penalty, we cannot say that the trial court abused its discretion by refusing to reduce the penalty further.”  </a:t>
            </a:r>
          </a:p>
          <a:p>
            <a:pPr algn="r">
              <a:lnSpc>
                <a:spcPct val="80000"/>
              </a:lnSpc>
              <a:spcAft>
                <a:spcPts val="600"/>
              </a:spcAft>
            </a:pPr>
            <a:r>
              <a:rPr lang="en-US" sz="2000" i="1" dirty="0"/>
              <a:t>Zink v. City of Mesa</a:t>
            </a:r>
            <a:r>
              <a:rPr lang="en-US" sz="2000" dirty="0"/>
              <a:t>, 4 </a:t>
            </a:r>
            <a:r>
              <a:rPr lang="en-US" sz="2000" dirty="0" err="1"/>
              <a:t>Wn</a:t>
            </a:r>
            <a:r>
              <a:rPr lang="en-US" sz="2000" dirty="0"/>
              <a:t>. App. </a:t>
            </a:r>
            <a:r>
              <a:rPr lang="en-US" sz="2000" dirty="0" err="1"/>
              <a:t>2d</a:t>
            </a:r>
            <a:r>
              <a:rPr lang="en-US" sz="2000" dirty="0"/>
              <a:t>. 112, 132 (2018).</a:t>
            </a:r>
          </a:p>
          <a:p>
            <a:pPr>
              <a:lnSpc>
                <a:spcPct val="80000"/>
              </a:lnSpc>
            </a:pPr>
            <a:r>
              <a:rPr lang="en-US" sz="2000" dirty="0"/>
              <a:t>“In the end, the ultimate penalty selected by the trial court was not outside the broad realm of reasonableness.”  </a:t>
            </a:r>
          </a:p>
          <a:p>
            <a:pPr algn="r"/>
            <a:r>
              <a:rPr lang="en-US" sz="2000" i="1" dirty="0"/>
              <a:t>Eggleston v. Asotin County</a:t>
            </a:r>
            <a:r>
              <a:rPr lang="en-US" sz="2000" dirty="0"/>
              <a:t>, 2017 Wash. App. LEXIS 2839 (Div. 3, Dec. 14, 2017)</a:t>
            </a:r>
          </a:p>
        </p:txBody>
      </p:sp>
      <p:sp>
        <p:nvSpPr>
          <p:cNvPr id="6" name="TextBox 5">
            <a:extLst>
              <a:ext uri="{FF2B5EF4-FFF2-40B4-BE49-F238E27FC236}">
                <a16:creationId xmlns:a16="http://schemas.microsoft.com/office/drawing/2014/main" id="{3C70A525-38D3-4E51-AC42-0201600E0922}"/>
              </a:ext>
            </a:extLst>
          </p:cNvPr>
          <p:cNvSpPr txBox="1"/>
          <p:nvPr/>
        </p:nvSpPr>
        <p:spPr>
          <a:xfrm>
            <a:off x="413885" y="189565"/>
            <a:ext cx="780601" cy="1015663"/>
          </a:xfrm>
          <a:prstGeom prst="rect">
            <a:avLst/>
          </a:prstGeom>
          <a:noFill/>
        </p:spPr>
        <p:txBody>
          <a:bodyPr wrap="square" rtlCol="0">
            <a:spAutoFit/>
          </a:bodyPr>
          <a:lstStyle/>
          <a:p>
            <a:r>
              <a:rPr lang="en-US" sz="6000" dirty="0">
                <a:solidFill>
                  <a:srgbClr val="201F1F"/>
                </a:solidFill>
                <a:latin typeface="Algerian" panose="04020705040A02060702" pitchFamily="82" charset="0"/>
              </a:rPr>
              <a:t>3</a:t>
            </a:r>
            <a:endParaRPr lang="en-US" dirty="0">
              <a:solidFill>
                <a:srgbClr val="201F1F"/>
              </a:solidFill>
              <a:latin typeface="Algerian" panose="04020705040A02060702" pitchFamily="82" charset="0"/>
            </a:endParaRPr>
          </a:p>
        </p:txBody>
      </p:sp>
      <p:sp>
        <p:nvSpPr>
          <p:cNvPr id="7" name="TextBox 6">
            <a:extLst>
              <a:ext uri="{FF2B5EF4-FFF2-40B4-BE49-F238E27FC236}">
                <a16:creationId xmlns:a16="http://schemas.microsoft.com/office/drawing/2014/main" id="{10FAAC89-9FED-4C73-8843-5B3D9F5726CC}"/>
              </a:ext>
            </a:extLst>
          </p:cNvPr>
          <p:cNvSpPr txBox="1"/>
          <p:nvPr/>
        </p:nvSpPr>
        <p:spPr>
          <a:xfrm rot="10800000">
            <a:off x="11036012" y="5603269"/>
            <a:ext cx="780601" cy="1015663"/>
          </a:xfrm>
          <a:prstGeom prst="rect">
            <a:avLst/>
          </a:prstGeom>
          <a:noFill/>
        </p:spPr>
        <p:txBody>
          <a:bodyPr wrap="square" rtlCol="0">
            <a:spAutoFit/>
          </a:bodyPr>
          <a:lstStyle/>
          <a:p>
            <a:r>
              <a:rPr lang="en-US" sz="6000" dirty="0">
                <a:solidFill>
                  <a:srgbClr val="201F1F"/>
                </a:solidFill>
                <a:latin typeface="Algerian" panose="04020705040A02060702" pitchFamily="82" charset="0"/>
              </a:rPr>
              <a:t>3</a:t>
            </a:r>
            <a:endParaRPr lang="en-US" dirty="0">
              <a:solidFill>
                <a:srgbClr val="201F1F"/>
              </a:solidFill>
              <a:latin typeface="Algerian" panose="04020705040A02060702" pitchFamily="82" charset="0"/>
            </a:endParaRPr>
          </a:p>
        </p:txBody>
      </p:sp>
    </p:spTree>
    <p:extLst>
      <p:ext uri="{BB962C8B-B14F-4D97-AF65-F5344CB8AC3E}">
        <p14:creationId xmlns:p14="http://schemas.microsoft.com/office/powerpoint/2010/main" val="2243398770"/>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fade">
                                      <p:cBhvr>
                                        <p:cTn id="24" dur="1000"/>
                                        <p:tgtEl>
                                          <p:spTgt spid="2">
                                            <p:txEl>
                                              <p:pRg st="4" end="4"/>
                                            </p:txEl>
                                          </p:spTgt>
                                        </p:tgtEl>
                                      </p:cBhvr>
                                    </p:animEffect>
                                    <p:anim calcmode="lin" valueType="num">
                                      <p:cBhvr>
                                        <p:cTn id="2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4" end="4"/>
                                            </p:txEl>
                                          </p:spTgt>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Effect transition="in" filter="fade">
                                      <p:cBhvr>
                                        <p:cTn id="29" dur="1000"/>
                                        <p:tgtEl>
                                          <p:spTgt spid="2">
                                            <p:txEl>
                                              <p:pRg st="5" end="5"/>
                                            </p:txEl>
                                          </p:spTgt>
                                        </p:tgtEl>
                                      </p:cBhvr>
                                    </p:animEffect>
                                    <p:anim calcmode="lin" valueType="num">
                                      <p:cBhvr>
                                        <p:cTn id="30"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0"/>
                                  </p:stCondLst>
                                  <p:childTnLst>
                                    <p:set>
                                      <p:cBhvr>
                                        <p:cTn id="33" dur="1" fill="hold">
                                          <p:stCondLst>
                                            <p:cond delay="0"/>
                                          </p:stCondLst>
                                        </p:cTn>
                                        <p:tgtEl>
                                          <p:spTgt spid="2">
                                            <p:txEl>
                                              <p:pRg st="6" end="6"/>
                                            </p:txEl>
                                          </p:spTgt>
                                        </p:tgtEl>
                                        <p:attrNameLst>
                                          <p:attrName>style.visibility</p:attrName>
                                        </p:attrNameLst>
                                      </p:cBhvr>
                                      <p:to>
                                        <p:strVal val="visible"/>
                                      </p:to>
                                    </p:set>
                                    <p:animEffect transition="in" filter="fade">
                                      <p:cBhvr>
                                        <p:cTn id="34" dur="1000"/>
                                        <p:tgtEl>
                                          <p:spTgt spid="2">
                                            <p:txEl>
                                              <p:pRg st="6" end="6"/>
                                            </p:txEl>
                                          </p:spTgt>
                                        </p:tgtEl>
                                      </p:cBhvr>
                                    </p:animEffect>
                                    <p:anim calcmode="lin" valueType="num">
                                      <p:cBhvr>
                                        <p:cTn id="35"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nodeType="clickEffect">
                                  <p:stCondLst>
                                    <p:cond delay="0"/>
                                  </p:stCondLst>
                                  <p:childTnLst>
                                    <p:set>
                                      <p:cBhvr>
                                        <p:cTn id="40" dur="1" fill="hold">
                                          <p:stCondLst>
                                            <p:cond delay="0"/>
                                          </p:stCondLst>
                                        </p:cTn>
                                        <p:tgtEl>
                                          <p:spTgt spid="2">
                                            <p:txEl>
                                              <p:pRg st="7" end="7"/>
                                            </p:txEl>
                                          </p:spTgt>
                                        </p:tgtEl>
                                        <p:attrNameLst>
                                          <p:attrName>style.visibility</p:attrName>
                                        </p:attrNameLst>
                                      </p:cBhvr>
                                      <p:to>
                                        <p:strVal val="visible"/>
                                      </p:to>
                                    </p:set>
                                    <p:animEffect transition="in" filter="fade">
                                      <p:cBhvr>
                                        <p:cTn id="41" dur="1000"/>
                                        <p:tgtEl>
                                          <p:spTgt spid="2">
                                            <p:txEl>
                                              <p:pRg st="7" end="7"/>
                                            </p:txEl>
                                          </p:spTgt>
                                        </p:tgtEl>
                                      </p:cBhvr>
                                    </p:animEffect>
                                    <p:anim calcmode="lin" valueType="num">
                                      <p:cBhvr>
                                        <p:cTn id="42"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3" dur="1000" fill="hold"/>
                                        <p:tgtEl>
                                          <p:spTgt spid="2">
                                            <p:txEl>
                                              <p:pRg st="7" end="7"/>
                                            </p:txEl>
                                          </p:spTgt>
                                        </p:tgtEl>
                                        <p:attrNameLst>
                                          <p:attrName>ppt_y</p:attrName>
                                        </p:attrNameLst>
                                      </p:cBhvr>
                                      <p:tavLst>
                                        <p:tav tm="0">
                                          <p:val>
                                            <p:strVal val="#ppt_y-.1"/>
                                          </p:val>
                                        </p:tav>
                                        <p:tav tm="100000">
                                          <p:val>
                                            <p:strVal val="#ppt_y"/>
                                          </p:val>
                                        </p:tav>
                                      </p:tavLst>
                                    </p:anim>
                                  </p:childTnLst>
                                </p:cTn>
                              </p:par>
                              <p:par>
                                <p:cTn id="44" presetID="47" presetClass="entr" presetSubtype="0" fill="hold" nodeType="withEffect">
                                  <p:stCondLst>
                                    <p:cond delay="0"/>
                                  </p:stCondLst>
                                  <p:childTnLst>
                                    <p:set>
                                      <p:cBhvr>
                                        <p:cTn id="45" dur="1" fill="hold">
                                          <p:stCondLst>
                                            <p:cond delay="0"/>
                                          </p:stCondLst>
                                        </p:cTn>
                                        <p:tgtEl>
                                          <p:spTgt spid="2">
                                            <p:txEl>
                                              <p:pRg st="8" end="8"/>
                                            </p:txEl>
                                          </p:spTgt>
                                        </p:tgtEl>
                                        <p:attrNameLst>
                                          <p:attrName>style.visibility</p:attrName>
                                        </p:attrNameLst>
                                      </p:cBhvr>
                                      <p:to>
                                        <p:strVal val="visible"/>
                                      </p:to>
                                    </p:set>
                                    <p:animEffect transition="in" filter="fade">
                                      <p:cBhvr>
                                        <p:cTn id="46" dur="1000"/>
                                        <p:tgtEl>
                                          <p:spTgt spid="2">
                                            <p:txEl>
                                              <p:pRg st="8" end="8"/>
                                            </p:txEl>
                                          </p:spTgt>
                                        </p:tgtEl>
                                      </p:cBhvr>
                                    </p:animEffect>
                                    <p:anim calcmode="lin" valueType="num">
                                      <p:cBhvr>
                                        <p:cTn id="47"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48"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7" presetClass="entr" presetSubtype="0" fill="hold" nodeType="clickEffect">
                                  <p:stCondLst>
                                    <p:cond delay="0"/>
                                  </p:stCondLst>
                                  <p:childTnLst>
                                    <p:set>
                                      <p:cBhvr>
                                        <p:cTn id="52" dur="1" fill="hold">
                                          <p:stCondLst>
                                            <p:cond delay="0"/>
                                          </p:stCondLst>
                                        </p:cTn>
                                        <p:tgtEl>
                                          <p:spTgt spid="2">
                                            <p:txEl>
                                              <p:pRg st="9" end="9"/>
                                            </p:txEl>
                                          </p:spTgt>
                                        </p:tgtEl>
                                        <p:attrNameLst>
                                          <p:attrName>style.visibility</p:attrName>
                                        </p:attrNameLst>
                                      </p:cBhvr>
                                      <p:to>
                                        <p:strVal val="visible"/>
                                      </p:to>
                                    </p:set>
                                    <p:animEffect transition="in" filter="fade">
                                      <p:cBhvr>
                                        <p:cTn id="53" dur="1000"/>
                                        <p:tgtEl>
                                          <p:spTgt spid="2">
                                            <p:txEl>
                                              <p:pRg st="9" end="9"/>
                                            </p:txEl>
                                          </p:spTgt>
                                        </p:tgtEl>
                                      </p:cBhvr>
                                    </p:animEffect>
                                    <p:anim calcmode="lin" valueType="num">
                                      <p:cBhvr>
                                        <p:cTn id="54"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55" dur="1000" fill="hold"/>
                                        <p:tgtEl>
                                          <p:spTgt spid="2">
                                            <p:txEl>
                                              <p:pRg st="9" end="9"/>
                                            </p:txEl>
                                          </p:spTgt>
                                        </p:tgtEl>
                                        <p:attrNameLst>
                                          <p:attrName>ppt_y</p:attrName>
                                        </p:attrNameLst>
                                      </p:cBhvr>
                                      <p:tavLst>
                                        <p:tav tm="0">
                                          <p:val>
                                            <p:strVal val="#ppt_y-.1"/>
                                          </p:val>
                                        </p:tav>
                                        <p:tav tm="100000">
                                          <p:val>
                                            <p:strVal val="#ppt_y"/>
                                          </p:val>
                                        </p:tav>
                                      </p:tavLst>
                                    </p:anim>
                                  </p:childTnLst>
                                </p:cTn>
                              </p:par>
                              <p:par>
                                <p:cTn id="56" presetID="47" presetClass="entr" presetSubtype="0" fill="hold" nodeType="withEffect">
                                  <p:stCondLst>
                                    <p:cond delay="0"/>
                                  </p:stCondLst>
                                  <p:childTnLst>
                                    <p:set>
                                      <p:cBhvr>
                                        <p:cTn id="57" dur="1" fill="hold">
                                          <p:stCondLst>
                                            <p:cond delay="0"/>
                                          </p:stCondLst>
                                        </p:cTn>
                                        <p:tgtEl>
                                          <p:spTgt spid="2">
                                            <p:txEl>
                                              <p:pRg st="10" end="10"/>
                                            </p:txEl>
                                          </p:spTgt>
                                        </p:tgtEl>
                                        <p:attrNameLst>
                                          <p:attrName>style.visibility</p:attrName>
                                        </p:attrNameLst>
                                      </p:cBhvr>
                                      <p:to>
                                        <p:strVal val="visible"/>
                                      </p:to>
                                    </p:set>
                                    <p:animEffect transition="in" filter="fade">
                                      <p:cBhvr>
                                        <p:cTn id="58" dur="1000"/>
                                        <p:tgtEl>
                                          <p:spTgt spid="2">
                                            <p:txEl>
                                              <p:pRg st="10" end="10"/>
                                            </p:txEl>
                                          </p:spTgt>
                                        </p:tgtEl>
                                      </p:cBhvr>
                                    </p:animEffect>
                                    <p:anim calcmode="lin" valueType="num">
                                      <p:cBhvr>
                                        <p:cTn id="59"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60"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60BE49-E249-4FB1-A115-6E576E361D30}"/>
              </a:ext>
            </a:extLst>
          </p:cNvPr>
          <p:cNvSpPr txBox="1"/>
          <p:nvPr/>
        </p:nvSpPr>
        <p:spPr>
          <a:xfrm>
            <a:off x="1620382" y="405008"/>
            <a:ext cx="9147908" cy="584775"/>
          </a:xfrm>
          <a:prstGeom prst="rect">
            <a:avLst/>
          </a:prstGeom>
          <a:solidFill>
            <a:schemeClr val="bg1">
              <a:alpha val="40000"/>
            </a:schemeClr>
          </a:solidFill>
        </p:spPr>
        <p:txBody>
          <a:bodyPr wrap="square" rtlCol="0">
            <a:spAutoFit/>
          </a:bodyPr>
          <a:lstStyle/>
          <a:p>
            <a:r>
              <a:rPr lang="en-US" sz="3200" b="1" u="sng" dirty="0"/>
              <a:t>Lesson 4:  Words Don’t Always Mean What You Think</a:t>
            </a:r>
          </a:p>
        </p:txBody>
      </p:sp>
      <p:sp>
        <p:nvSpPr>
          <p:cNvPr id="2" name="TextBox 1">
            <a:extLst>
              <a:ext uri="{FF2B5EF4-FFF2-40B4-BE49-F238E27FC236}">
                <a16:creationId xmlns:a16="http://schemas.microsoft.com/office/drawing/2014/main" id="{AB1F6833-0E7B-4FF0-8771-E50E96CFFB25}"/>
              </a:ext>
            </a:extLst>
          </p:cNvPr>
          <p:cNvSpPr txBox="1"/>
          <p:nvPr/>
        </p:nvSpPr>
        <p:spPr>
          <a:xfrm>
            <a:off x="1392072" y="1441488"/>
            <a:ext cx="9420367" cy="3884140"/>
          </a:xfrm>
          <a:prstGeom prst="rect">
            <a:avLst/>
          </a:prstGeom>
          <a:noFill/>
        </p:spPr>
        <p:txBody>
          <a:bodyPr wrap="square" rtlCol="0">
            <a:spAutoFit/>
          </a:bodyPr>
          <a:lstStyle/>
          <a:p>
            <a:pPr>
              <a:lnSpc>
                <a:spcPct val="80000"/>
              </a:lnSpc>
            </a:pPr>
            <a:r>
              <a:rPr lang="en-US" sz="2200" dirty="0"/>
              <a:t>As a result of the directive to construe the PRA in favor of disclosure, courts have construed words in the statute to have meanings that differ from the plain meaning of those terms.</a:t>
            </a:r>
          </a:p>
          <a:p>
            <a:pPr>
              <a:lnSpc>
                <a:spcPct val="80000"/>
              </a:lnSpc>
            </a:pPr>
            <a:endParaRPr lang="en-US" sz="2200" dirty="0"/>
          </a:p>
          <a:p>
            <a:pPr>
              <a:lnSpc>
                <a:spcPct val="80000"/>
              </a:lnSpc>
            </a:pPr>
            <a:r>
              <a:rPr lang="en-US" sz="2200" dirty="0"/>
              <a:t>In </a:t>
            </a:r>
            <a:r>
              <a:rPr lang="en-US" sz="2200" i="1" dirty="0"/>
              <a:t>Francis v. DOC</a:t>
            </a:r>
            <a:r>
              <a:rPr lang="en-US" sz="2200" dirty="0"/>
              <a:t>, 178 </a:t>
            </a:r>
            <a:r>
              <a:rPr lang="en-US" sz="2200" dirty="0" err="1"/>
              <a:t>Wn</a:t>
            </a:r>
            <a:r>
              <a:rPr lang="en-US" sz="2200" dirty="0"/>
              <a:t>. App. 42 (2013) the court held that “Bad Faith” really means “gross negligence” </a:t>
            </a:r>
          </a:p>
          <a:p>
            <a:pPr>
              <a:lnSpc>
                <a:spcPct val="80000"/>
              </a:lnSpc>
            </a:pPr>
            <a:endParaRPr lang="en-US" sz="2200" dirty="0"/>
          </a:p>
          <a:p>
            <a:pPr>
              <a:lnSpc>
                <a:spcPct val="80000"/>
              </a:lnSpc>
            </a:pPr>
            <a:r>
              <a:rPr lang="en-US" sz="2200" dirty="0"/>
              <a:t>“The court also described the McNeil records request routing slip as ‘almost a rubber-stamp situation where you put in 15 minutes, don't tell anybody what you looked at or looked for and then send the routing slip on.’” </a:t>
            </a:r>
            <a:br>
              <a:rPr lang="en-US" sz="2200" dirty="0"/>
            </a:br>
            <a:endParaRPr lang="en-US" sz="2200" dirty="0"/>
          </a:p>
          <a:p>
            <a:pPr>
              <a:lnSpc>
                <a:spcPct val="80000"/>
              </a:lnSpc>
            </a:pPr>
            <a:r>
              <a:rPr lang="en-US" sz="2200" dirty="0"/>
              <a:t>“Despite these findings, the trial court explicitly found no ‘recklessness or intentional noncompliance,’ no ‘intentional hiding or misrepresentation,’ and no ‘deceit’ on the part of the Department.”</a:t>
            </a:r>
          </a:p>
        </p:txBody>
      </p:sp>
      <p:sp>
        <p:nvSpPr>
          <p:cNvPr id="5" name="TextBox 4">
            <a:extLst>
              <a:ext uri="{FF2B5EF4-FFF2-40B4-BE49-F238E27FC236}">
                <a16:creationId xmlns:a16="http://schemas.microsoft.com/office/drawing/2014/main" id="{F57498FB-3E00-4C4C-98ED-A46FFE73E982}"/>
              </a:ext>
            </a:extLst>
          </p:cNvPr>
          <p:cNvSpPr txBox="1"/>
          <p:nvPr/>
        </p:nvSpPr>
        <p:spPr>
          <a:xfrm>
            <a:off x="413885" y="189565"/>
            <a:ext cx="780601" cy="1015663"/>
          </a:xfrm>
          <a:prstGeom prst="rect">
            <a:avLst/>
          </a:prstGeom>
          <a:noFill/>
        </p:spPr>
        <p:txBody>
          <a:bodyPr wrap="square" rtlCol="0">
            <a:spAutoFit/>
          </a:bodyPr>
          <a:lstStyle/>
          <a:p>
            <a:r>
              <a:rPr lang="en-US" sz="6000" dirty="0">
                <a:solidFill>
                  <a:srgbClr val="201F1F"/>
                </a:solidFill>
                <a:latin typeface="Algerian" panose="04020705040A02060702" pitchFamily="82" charset="0"/>
              </a:rPr>
              <a:t>4</a:t>
            </a:r>
            <a:endParaRPr lang="en-US" dirty="0">
              <a:solidFill>
                <a:srgbClr val="201F1F"/>
              </a:solidFill>
              <a:latin typeface="Algerian" panose="04020705040A02060702" pitchFamily="82" charset="0"/>
            </a:endParaRPr>
          </a:p>
        </p:txBody>
      </p:sp>
      <p:sp>
        <p:nvSpPr>
          <p:cNvPr id="6" name="TextBox 5">
            <a:extLst>
              <a:ext uri="{FF2B5EF4-FFF2-40B4-BE49-F238E27FC236}">
                <a16:creationId xmlns:a16="http://schemas.microsoft.com/office/drawing/2014/main" id="{987C1B01-95BF-4DDD-8BD6-E8C2BD6D2CF7}"/>
              </a:ext>
            </a:extLst>
          </p:cNvPr>
          <p:cNvSpPr txBox="1"/>
          <p:nvPr/>
        </p:nvSpPr>
        <p:spPr>
          <a:xfrm rot="10800000">
            <a:off x="11036012" y="5603269"/>
            <a:ext cx="780601" cy="1015663"/>
          </a:xfrm>
          <a:prstGeom prst="rect">
            <a:avLst/>
          </a:prstGeom>
          <a:noFill/>
        </p:spPr>
        <p:txBody>
          <a:bodyPr wrap="square" rtlCol="0">
            <a:spAutoFit/>
          </a:bodyPr>
          <a:lstStyle/>
          <a:p>
            <a:r>
              <a:rPr lang="en-US" sz="6000" dirty="0">
                <a:solidFill>
                  <a:srgbClr val="201F1F"/>
                </a:solidFill>
                <a:latin typeface="Algerian" panose="04020705040A02060702" pitchFamily="82" charset="0"/>
              </a:rPr>
              <a:t>4</a:t>
            </a:r>
            <a:endParaRPr lang="en-US" dirty="0">
              <a:solidFill>
                <a:srgbClr val="201F1F"/>
              </a:solidFill>
              <a:latin typeface="Algerian" panose="04020705040A02060702" pitchFamily="82" charset="0"/>
            </a:endParaRPr>
          </a:p>
        </p:txBody>
      </p:sp>
    </p:spTree>
    <p:extLst>
      <p:ext uri="{BB962C8B-B14F-4D97-AF65-F5344CB8AC3E}">
        <p14:creationId xmlns:p14="http://schemas.microsoft.com/office/powerpoint/2010/main" val="2467782594"/>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500"/>
                                        <p:tgtEl>
                                          <p:spTgt spid="2">
                                            <p:txEl>
                                              <p:pRg st="2" end="2"/>
                                            </p:txEl>
                                          </p:spTgt>
                                        </p:tgtEl>
                                      </p:cBhvr>
                                    </p:animEffect>
                                    <p:anim calcmode="lin" valueType="num">
                                      <p:cBhvr>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500"/>
                                        <p:tgtEl>
                                          <p:spTgt spid="2">
                                            <p:txEl>
                                              <p:pRg st="4" end="4"/>
                                            </p:txEl>
                                          </p:spTgt>
                                        </p:tgtEl>
                                      </p:cBhvr>
                                    </p:animEffect>
                                    <p:anim calcmode="lin" valueType="num">
                                      <p:cBhvr>
                                        <p:cTn id="22"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3"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animEffect transition="in" filter="fade">
                                      <p:cBhvr>
                                        <p:cTn id="28" dur="500"/>
                                        <p:tgtEl>
                                          <p:spTgt spid="2">
                                            <p:txEl>
                                              <p:pRg st="5" end="5"/>
                                            </p:txEl>
                                          </p:spTgt>
                                        </p:tgtEl>
                                      </p:cBhvr>
                                    </p:animEffect>
                                    <p:anim calcmode="lin" valueType="num">
                                      <p:cBhvr>
                                        <p:cTn id="2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0" dur="5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1F6833-0E7B-4FF0-8771-E50E96CFFB25}"/>
              </a:ext>
            </a:extLst>
          </p:cNvPr>
          <p:cNvSpPr txBox="1"/>
          <p:nvPr/>
        </p:nvSpPr>
        <p:spPr>
          <a:xfrm>
            <a:off x="1388660" y="1513755"/>
            <a:ext cx="9451074" cy="4179606"/>
          </a:xfrm>
          <a:prstGeom prst="rect">
            <a:avLst/>
          </a:prstGeom>
          <a:noFill/>
        </p:spPr>
        <p:txBody>
          <a:bodyPr wrap="square" rtlCol="0">
            <a:spAutoFit/>
          </a:bodyPr>
          <a:lstStyle/>
          <a:p>
            <a:pPr>
              <a:lnSpc>
                <a:spcPct val="80000"/>
              </a:lnSpc>
              <a:spcBef>
                <a:spcPts val="1200"/>
              </a:spcBef>
            </a:pPr>
            <a:r>
              <a:rPr lang="en-US" sz="2200" dirty="0"/>
              <a:t>The term “record” really means a “page” of that record </a:t>
            </a:r>
          </a:p>
          <a:p>
            <a:pPr>
              <a:lnSpc>
                <a:spcPct val="80000"/>
              </a:lnSpc>
              <a:spcBef>
                <a:spcPts val="1800"/>
              </a:spcBef>
            </a:pPr>
            <a:r>
              <a:rPr lang="en-US" sz="2200" dirty="0"/>
              <a:t>The PRA permits a daily penalty between $0 to $100 per day for each day a “public record” is wrongfully withheld. </a:t>
            </a:r>
          </a:p>
          <a:p>
            <a:pPr>
              <a:lnSpc>
                <a:spcPct val="80000"/>
              </a:lnSpc>
              <a:spcBef>
                <a:spcPts val="1800"/>
              </a:spcBef>
            </a:pPr>
            <a:r>
              <a:rPr lang="en-US" sz="2200" dirty="0"/>
              <a:t>In </a:t>
            </a:r>
            <a:r>
              <a:rPr lang="en-US" sz="2200" i="1" dirty="0"/>
              <a:t>Wade’s Eastside Gun Shop, Inc. v. </a:t>
            </a:r>
            <a:r>
              <a:rPr lang="en-US" sz="2200" i="1" dirty="0" err="1"/>
              <a:t>Dep’t</a:t>
            </a:r>
            <a:r>
              <a:rPr lang="en-US" sz="2200" i="1" dirty="0"/>
              <a:t> of Labor</a:t>
            </a:r>
            <a:r>
              <a:rPr lang="en-US" sz="2200" dirty="0"/>
              <a:t>, 185 </a:t>
            </a:r>
            <a:r>
              <a:rPr lang="en-US" sz="2200" dirty="0" err="1"/>
              <a:t>Wn.2d</a:t>
            </a:r>
            <a:r>
              <a:rPr lang="en-US" sz="2200" dirty="0"/>
              <a:t> 270 (2016) the court ruled that this provision permits the court to award $100 per day for each page of that record:</a:t>
            </a:r>
          </a:p>
          <a:p>
            <a:pPr marL="228600">
              <a:lnSpc>
                <a:spcPct val="80000"/>
              </a:lnSpc>
              <a:spcBef>
                <a:spcPts val="600"/>
              </a:spcBef>
            </a:pPr>
            <a:r>
              <a:rPr lang="en-US" sz="2200" dirty="0"/>
              <a:t>“The PRA defines ‘public record’ to include ‘any writing containing information relating to the conduct of government.’  A ‘writing’ is defined to include ‘all papers.’  A single page fits within the plain language of this broad definition.” (citations omitted)</a:t>
            </a:r>
          </a:p>
          <a:p>
            <a:pPr>
              <a:lnSpc>
                <a:spcPct val="80000"/>
              </a:lnSpc>
              <a:spcBef>
                <a:spcPts val="1800"/>
              </a:spcBef>
            </a:pPr>
            <a:r>
              <a:rPr lang="en-US" sz="2200" dirty="0"/>
              <a:t>As a result, a $5-per-day penalty became a $17,000 per day penalty.  </a:t>
            </a:r>
          </a:p>
          <a:p>
            <a:endParaRPr lang="en-US" sz="2200" dirty="0"/>
          </a:p>
        </p:txBody>
      </p:sp>
      <p:sp>
        <p:nvSpPr>
          <p:cNvPr id="5" name="TextBox 4">
            <a:extLst>
              <a:ext uri="{FF2B5EF4-FFF2-40B4-BE49-F238E27FC236}">
                <a16:creationId xmlns:a16="http://schemas.microsoft.com/office/drawing/2014/main" id="{12B250AE-B72F-42CF-A752-5DC7D991B67C}"/>
              </a:ext>
            </a:extLst>
          </p:cNvPr>
          <p:cNvSpPr txBox="1"/>
          <p:nvPr/>
        </p:nvSpPr>
        <p:spPr>
          <a:xfrm>
            <a:off x="1620382" y="405008"/>
            <a:ext cx="9147908" cy="584775"/>
          </a:xfrm>
          <a:prstGeom prst="rect">
            <a:avLst/>
          </a:prstGeom>
          <a:solidFill>
            <a:schemeClr val="bg1">
              <a:alpha val="40000"/>
            </a:schemeClr>
          </a:solidFill>
        </p:spPr>
        <p:txBody>
          <a:bodyPr wrap="square" rtlCol="0">
            <a:spAutoFit/>
          </a:bodyPr>
          <a:lstStyle/>
          <a:p>
            <a:r>
              <a:rPr lang="en-US" sz="3200" b="1" u="sng" dirty="0"/>
              <a:t>Lesson 4:  Words Don’t Always Mean What You Think</a:t>
            </a:r>
          </a:p>
        </p:txBody>
      </p:sp>
      <p:sp>
        <p:nvSpPr>
          <p:cNvPr id="6" name="TextBox 5">
            <a:extLst>
              <a:ext uri="{FF2B5EF4-FFF2-40B4-BE49-F238E27FC236}">
                <a16:creationId xmlns:a16="http://schemas.microsoft.com/office/drawing/2014/main" id="{C3B5F905-9ACC-4B71-B54F-146EFC2D4A47}"/>
              </a:ext>
            </a:extLst>
          </p:cNvPr>
          <p:cNvSpPr txBox="1"/>
          <p:nvPr/>
        </p:nvSpPr>
        <p:spPr>
          <a:xfrm>
            <a:off x="413885" y="189565"/>
            <a:ext cx="780601" cy="1015663"/>
          </a:xfrm>
          <a:prstGeom prst="rect">
            <a:avLst/>
          </a:prstGeom>
          <a:noFill/>
        </p:spPr>
        <p:txBody>
          <a:bodyPr wrap="square" rtlCol="0">
            <a:spAutoFit/>
          </a:bodyPr>
          <a:lstStyle/>
          <a:p>
            <a:r>
              <a:rPr lang="en-US" sz="6000" dirty="0">
                <a:solidFill>
                  <a:srgbClr val="201F1F"/>
                </a:solidFill>
                <a:latin typeface="Algerian" panose="04020705040A02060702" pitchFamily="82" charset="0"/>
              </a:rPr>
              <a:t>4</a:t>
            </a:r>
            <a:endParaRPr lang="en-US" dirty="0">
              <a:solidFill>
                <a:srgbClr val="201F1F"/>
              </a:solidFill>
              <a:latin typeface="Algerian" panose="04020705040A02060702" pitchFamily="82" charset="0"/>
            </a:endParaRPr>
          </a:p>
        </p:txBody>
      </p:sp>
      <p:sp>
        <p:nvSpPr>
          <p:cNvPr id="7" name="TextBox 6">
            <a:extLst>
              <a:ext uri="{FF2B5EF4-FFF2-40B4-BE49-F238E27FC236}">
                <a16:creationId xmlns:a16="http://schemas.microsoft.com/office/drawing/2014/main" id="{6A39841B-5D87-4982-A9C2-3DD23E2662B7}"/>
              </a:ext>
            </a:extLst>
          </p:cNvPr>
          <p:cNvSpPr txBox="1"/>
          <p:nvPr/>
        </p:nvSpPr>
        <p:spPr>
          <a:xfrm rot="10800000">
            <a:off x="11036012" y="5603269"/>
            <a:ext cx="780601" cy="1015663"/>
          </a:xfrm>
          <a:prstGeom prst="rect">
            <a:avLst/>
          </a:prstGeom>
          <a:noFill/>
        </p:spPr>
        <p:txBody>
          <a:bodyPr wrap="square" rtlCol="0">
            <a:spAutoFit/>
          </a:bodyPr>
          <a:lstStyle/>
          <a:p>
            <a:r>
              <a:rPr lang="en-US" sz="6000" dirty="0">
                <a:solidFill>
                  <a:srgbClr val="201F1F"/>
                </a:solidFill>
                <a:latin typeface="Algerian" panose="04020705040A02060702" pitchFamily="82" charset="0"/>
              </a:rPr>
              <a:t>4</a:t>
            </a:r>
            <a:endParaRPr lang="en-US" dirty="0">
              <a:solidFill>
                <a:srgbClr val="201F1F"/>
              </a:solidFill>
              <a:latin typeface="Algerian" panose="04020705040A02060702" pitchFamily="82" charset="0"/>
            </a:endParaRPr>
          </a:p>
        </p:txBody>
      </p:sp>
    </p:spTree>
    <p:extLst>
      <p:ext uri="{BB962C8B-B14F-4D97-AF65-F5344CB8AC3E}">
        <p14:creationId xmlns:p14="http://schemas.microsoft.com/office/powerpoint/2010/main" val="3821346773"/>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4" presetID="47" presetClass="entr" presetSubtype="0" fill="hold" nodeType="with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1000"/>
                                        <p:tgtEl>
                                          <p:spTgt spid="2">
                                            <p:txEl>
                                              <p:pRg st="3" end="3"/>
                                            </p:txEl>
                                          </p:spTgt>
                                        </p:tgtEl>
                                      </p:cBhvr>
                                    </p:animEffect>
                                    <p:anim calcmode="lin" valueType="num">
                                      <p:cBhvr>
                                        <p:cTn id="27"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nodeType="click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fade">
                                      <p:cBhvr>
                                        <p:cTn id="33" dur="1000"/>
                                        <p:tgtEl>
                                          <p:spTgt spid="2">
                                            <p:txEl>
                                              <p:pRg st="4" end="4"/>
                                            </p:txEl>
                                          </p:spTgt>
                                        </p:tgtEl>
                                      </p:cBhvr>
                                    </p:animEffect>
                                    <p:anim calcmode="lin" valueType="num">
                                      <p:cBhvr>
                                        <p:cTn id="34"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60BE49-E249-4FB1-A115-6E576E361D30}"/>
              </a:ext>
            </a:extLst>
          </p:cNvPr>
          <p:cNvSpPr txBox="1"/>
          <p:nvPr/>
        </p:nvSpPr>
        <p:spPr>
          <a:xfrm>
            <a:off x="1249680" y="152392"/>
            <a:ext cx="9692640" cy="1077218"/>
          </a:xfrm>
          <a:prstGeom prst="rect">
            <a:avLst/>
          </a:prstGeom>
          <a:solidFill>
            <a:schemeClr val="bg1">
              <a:alpha val="40000"/>
            </a:schemeClr>
          </a:solidFill>
        </p:spPr>
        <p:txBody>
          <a:bodyPr wrap="square" rtlCol="0">
            <a:spAutoFit/>
          </a:bodyPr>
          <a:lstStyle/>
          <a:p>
            <a:pPr algn="ctr"/>
            <a:r>
              <a:rPr lang="en-US" sz="3200" b="1" u="sng" dirty="0"/>
              <a:t>Lesson 5:  Per-Page &amp; Per-Record “Multipliers” Should Only Be Used in Extreme Cases</a:t>
            </a:r>
          </a:p>
        </p:txBody>
      </p:sp>
      <p:sp>
        <p:nvSpPr>
          <p:cNvPr id="2" name="TextBox 1">
            <a:extLst>
              <a:ext uri="{FF2B5EF4-FFF2-40B4-BE49-F238E27FC236}">
                <a16:creationId xmlns:a16="http://schemas.microsoft.com/office/drawing/2014/main" id="{AB1F6833-0E7B-4FF0-8771-E50E96CFFB25}"/>
              </a:ext>
            </a:extLst>
          </p:cNvPr>
          <p:cNvSpPr txBox="1"/>
          <p:nvPr/>
        </p:nvSpPr>
        <p:spPr>
          <a:xfrm>
            <a:off x="1392072" y="1474358"/>
            <a:ext cx="9434015" cy="4016484"/>
          </a:xfrm>
          <a:prstGeom prst="rect">
            <a:avLst/>
          </a:prstGeom>
          <a:noFill/>
        </p:spPr>
        <p:txBody>
          <a:bodyPr wrap="square" rtlCol="0">
            <a:spAutoFit/>
          </a:bodyPr>
          <a:lstStyle/>
          <a:p>
            <a:pPr>
              <a:lnSpc>
                <a:spcPct val="80000"/>
              </a:lnSpc>
            </a:pPr>
            <a:r>
              <a:rPr lang="en-US" sz="2000" dirty="0"/>
              <a:t>Since </a:t>
            </a:r>
            <a:r>
              <a:rPr lang="en-US" sz="2000" i="1" dirty="0"/>
              <a:t>Wade’s</a:t>
            </a:r>
            <a:r>
              <a:rPr lang="en-US" sz="2000" dirty="0"/>
              <a:t>, Courts started awarding penalties on a per-record basis with more frequency. But we now have a couple of cases to push back on per-record awards.</a:t>
            </a:r>
          </a:p>
          <a:p>
            <a:pPr>
              <a:lnSpc>
                <a:spcPct val="80000"/>
              </a:lnSpc>
            </a:pPr>
            <a:endParaRPr lang="en-US" sz="2000" dirty="0"/>
          </a:p>
          <a:p>
            <a:pPr>
              <a:lnSpc>
                <a:spcPct val="80000"/>
              </a:lnSpc>
            </a:pPr>
            <a:r>
              <a:rPr lang="en-US" sz="2000" i="1" dirty="0"/>
              <a:t>O’Dea v. City of Tacoma</a:t>
            </a:r>
            <a:r>
              <a:rPr lang="en-US" sz="2000" dirty="0"/>
              <a:t>, -- </a:t>
            </a:r>
            <a:r>
              <a:rPr lang="en-US" sz="2000" dirty="0" err="1"/>
              <a:t>Wn</a:t>
            </a:r>
            <a:r>
              <a:rPr lang="en-US" sz="2000" dirty="0"/>
              <a:t>. App. </a:t>
            </a:r>
            <a:r>
              <a:rPr lang="en-US" sz="2000" dirty="0" err="1"/>
              <a:t>2d</a:t>
            </a:r>
            <a:r>
              <a:rPr lang="en-US" sz="2000" dirty="0"/>
              <a:t> --, 2021 Wash. App. LEXIS 2161 (Aug. 24, 2021)</a:t>
            </a:r>
          </a:p>
          <a:p>
            <a:pPr>
              <a:lnSpc>
                <a:spcPct val="80000"/>
              </a:lnSpc>
              <a:spcBef>
                <a:spcPts val="600"/>
              </a:spcBef>
            </a:pPr>
            <a:r>
              <a:rPr lang="en-US" sz="2000" dirty="0"/>
              <a:t>After a superior court used a per-record measure to impose a $2.6 million penalty, the Court of Appeals reversed and held that “such large per record multipliers should be reserved for the most extreme cases, for example, those involving a bad faith withholding of a record subject to intense public interest.” </a:t>
            </a:r>
          </a:p>
          <a:p>
            <a:pPr>
              <a:lnSpc>
                <a:spcPct val="80000"/>
              </a:lnSpc>
              <a:spcBef>
                <a:spcPts val="600"/>
              </a:spcBef>
            </a:pPr>
            <a:r>
              <a:rPr lang="en-US" sz="2000" dirty="0"/>
              <a:t>“We cannot lose sight of the fact that public records penalty awards are ultimately paid with taxpayer dollars.”</a:t>
            </a:r>
          </a:p>
          <a:p>
            <a:pPr algn="r">
              <a:lnSpc>
                <a:spcPct val="80000"/>
              </a:lnSpc>
            </a:pPr>
            <a:endParaRPr lang="en-US" sz="2000" dirty="0"/>
          </a:p>
          <a:p>
            <a:pPr>
              <a:lnSpc>
                <a:spcPct val="80000"/>
              </a:lnSpc>
              <a:spcAft>
                <a:spcPts val="600"/>
              </a:spcAft>
            </a:pPr>
            <a:r>
              <a:rPr lang="en-US" sz="2000" i="1" dirty="0"/>
              <a:t>Hood v. Whidbey Is. Sch. Dist</a:t>
            </a:r>
            <a:r>
              <a:rPr lang="en-US" sz="2000" dirty="0"/>
              <a:t>., 2016 Wash. App. LEXIS 2139 at *46 (Div. 1, Feb. 29, 2016)</a:t>
            </a:r>
          </a:p>
          <a:p>
            <a:pPr>
              <a:lnSpc>
                <a:spcPct val="80000"/>
              </a:lnSpc>
            </a:pPr>
            <a:r>
              <a:rPr lang="en-US" sz="2000" dirty="0"/>
              <a:t>“The court declined to impose these multipliers [of per-record penalties] because Hood suffered no economic loss, his requests did not concern matters of public importance, and the District was ‘by no means intransigent in its responses.’”  </a:t>
            </a:r>
          </a:p>
        </p:txBody>
      </p:sp>
      <p:sp>
        <p:nvSpPr>
          <p:cNvPr id="10" name="TextBox 9">
            <a:extLst>
              <a:ext uri="{FF2B5EF4-FFF2-40B4-BE49-F238E27FC236}">
                <a16:creationId xmlns:a16="http://schemas.microsoft.com/office/drawing/2014/main" id="{5352E1ED-7EFB-4137-8454-E958B8395A8F}"/>
              </a:ext>
            </a:extLst>
          </p:cNvPr>
          <p:cNvSpPr txBox="1"/>
          <p:nvPr/>
        </p:nvSpPr>
        <p:spPr>
          <a:xfrm>
            <a:off x="442893" y="252679"/>
            <a:ext cx="690466" cy="923330"/>
          </a:xfrm>
          <a:prstGeom prst="rect">
            <a:avLst/>
          </a:prstGeom>
          <a:noFill/>
        </p:spPr>
        <p:txBody>
          <a:bodyPr wrap="square" rtlCol="0">
            <a:spAutoFit/>
          </a:bodyPr>
          <a:lstStyle/>
          <a:p>
            <a:r>
              <a:rPr lang="en-US" sz="5400" dirty="0">
                <a:solidFill>
                  <a:srgbClr val="C52539"/>
                </a:solidFill>
                <a:latin typeface="Algerian" panose="04020705040A02060702" pitchFamily="82" charset="0"/>
              </a:rPr>
              <a:t>5</a:t>
            </a:r>
            <a:endParaRPr lang="en-US" dirty="0">
              <a:solidFill>
                <a:srgbClr val="C52539"/>
              </a:solidFill>
              <a:latin typeface="Algerian" panose="04020705040A02060702" pitchFamily="82" charset="0"/>
            </a:endParaRPr>
          </a:p>
        </p:txBody>
      </p:sp>
      <p:sp>
        <p:nvSpPr>
          <p:cNvPr id="11" name="TextBox 10">
            <a:extLst>
              <a:ext uri="{FF2B5EF4-FFF2-40B4-BE49-F238E27FC236}">
                <a16:creationId xmlns:a16="http://schemas.microsoft.com/office/drawing/2014/main" id="{D49BF11E-DEEC-4630-8C23-79B51AF3668E}"/>
              </a:ext>
            </a:extLst>
          </p:cNvPr>
          <p:cNvSpPr txBox="1"/>
          <p:nvPr/>
        </p:nvSpPr>
        <p:spPr>
          <a:xfrm rot="10800000">
            <a:off x="11129554" y="5681990"/>
            <a:ext cx="690466" cy="923330"/>
          </a:xfrm>
          <a:prstGeom prst="rect">
            <a:avLst/>
          </a:prstGeom>
          <a:noFill/>
        </p:spPr>
        <p:txBody>
          <a:bodyPr wrap="square" rtlCol="0">
            <a:spAutoFit/>
          </a:bodyPr>
          <a:lstStyle/>
          <a:p>
            <a:r>
              <a:rPr lang="en-US" sz="5400" dirty="0">
                <a:solidFill>
                  <a:srgbClr val="C52539"/>
                </a:solidFill>
                <a:latin typeface="Algerian" panose="04020705040A02060702" pitchFamily="82" charset="0"/>
              </a:rPr>
              <a:t>5</a:t>
            </a:r>
            <a:endParaRPr lang="en-US" dirty="0">
              <a:solidFill>
                <a:srgbClr val="C52539"/>
              </a:solidFill>
              <a:latin typeface="Algerian" panose="04020705040A02060702" pitchFamily="82" charset="0"/>
            </a:endParaRPr>
          </a:p>
        </p:txBody>
      </p:sp>
    </p:spTree>
    <p:extLst>
      <p:ext uri="{BB962C8B-B14F-4D97-AF65-F5344CB8AC3E}">
        <p14:creationId xmlns:p14="http://schemas.microsoft.com/office/powerpoint/2010/main" val="200013331"/>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7" presetID="47" presetClass="entr" presetSubtype="0"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1000"/>
                                        <p:tgtEl>
                                          <p:spTgt spid="2">
                                            <p:txEl>
                                              <p:pRg st="3" end="3"/>
                                            </p:txEl>
                                          </p:spTgt>
                                        </p:tgtEl>
                                      </p:cBhvr>
                                    </p:animEffect>
                                    <p:anim calcmode="lin" valueType="num">
                                      <p:cBhvr>
                                        <p:cTn id="20"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fade">
                                      <p:cBhvr>
                                        <p:cTn id="24" dur="1000"/>
                                        <p:tgtEl>
                                          <p:spTgt spid="2">
                                            <p:txEl>
                                              <p:pRg st="4" end="4"/>
                                            </p:txEl>
                                          </p:spTgt>
                                        </p:tgtEl>
                                      </p:cBhvr>
                                    </p:animEffect>
                                    <p:anim calcmode="lin" valueType="num">
                                      <p:cBhvr>
                                        <p:cTn id="2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fade">
                                      <p:cBhvr>
                                        <p:cTn id="31" dur="1000"/>
                                        <p:tgtEl>
                                          <p:spTgt spid="2">
                                            <p:txEl>
                                              <p:pRg st="6" end="6"/>
                                            </p:txEl>
                                          </p:spTgt>
                                        </p:tgtEl>
                                      </p:cBhvr>
                                    </p:animEffect>
                                    <p:anim calcmode="lin" valueType="num">
                                      <p:cBhvr>
                                        <p:cTn id="32"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6" end="6"/>
                                            </p:txEl>
                                          </p:spTgt>
                                        </p:tgtEl>
                                        <p:attrNameLst>
                                          <p:attrName>ppt_y</p:attrName>
                                        </p:attrNameLst>
                                      </p:cBhvr>
                                      <p:tavLst>
                                        <p:tav tm="0">
                                          <p:val>
                                            <p:strVal val="#ppt_y-.1"/>
                                          </p:val>
                                        </p:tav>
                                        <p:tav tm="100000">
                                          <p:val>
                                            <p:strVal val="#ppt_y"/>
                                          </p:val>
                                        </p:tav>
                                      </p:tavLst>
                                    </p:anim>
                                  </p:childTnLst>
                                </p:cTn>
                              </p:par>
                              <p:par>
                                <p:cTn id="34" presetID="47" presetClass="entr" presetSubtype="0" fill="hold" nodeType="withEffect">
                                  <p:stCondLst>
                                    <p:cond delay="0"/>
                                  </p:stCondLst>
                                  <p:childTnLst>
                                    <p:set>
                                      <p:cBhvr>
                                        <p:cTn id="35" dur="1" fill="hold">
                                          <p:stCondLst>
                                            <p:cond delay="0"/>
                                          </p:stCondLst>
                                        </p:cTn>
                                        <p:tgtEl>
                                          <p:spTgt spid="2">
                                            <p:txEl>
                                              <p:pRg st="7" end="7"/>
                                            </p:txEl>
                                          </p:spTgt>
                                        </p:tgtEl>
                                        <p:attrNameLst>
                                          <p:attrName>style.visibility</p:attrName>
                                        </p:attrNameLst>
                                      </p:cBhvr>
                                      <p:to>
                                        <p:strVal val="visible"/>
                                      </p:to>
                                    </p:set>
                                    <p:animEffect transition="in" filter="fade">
                                      <p:cBhvr>
                                        <p:cTn id="36" dur="1000"/>
                                        <p:tgtEl>
                                          <p:spTgt spid="2">
                                            <p:txEl>
                                              <p:pRg st="7" end="7"/>
                                            </p:txEl>
                                          </p:spTgt>
                                        </p:tgtEl>
                                      </p:cBhvr>
                                    </p:animEffect>
                                    <p:anim calcmode="lin" valueType="num">
                                      <p:cBhvr>
                                        <p:cTn id="37"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1F6833-0E7B-4FF0-8771-E50E96CFFB25}"/>
              </a:ext>
            </a:extLst>
          </p:cNvPr>
          <p:cNvSpPr txBox="1"/>
          <p:nvPr/>
        </p:nvSpPr>
        <p:spPr>
          <a:xfrm>
            <a:off x="1340894" y="1686000"/>
            <a:ext cx="9485194" cy="3588675"/>
          </a:xfrm>
          <a:prstGeom prst="rect">
            <a:avLst/>
          </a:prstGeom>
          <a:noFill/>
        </p:spPr>
        <p:txBody>
          <a:bodyPr wrap="square" rtlCol="0">
            <a:spAutoFit/>
          </a:bodyPr>
          <a:lstStyle/>
          <a:p>
            <a:pPr>
              <a:lnSpc>
                <a:spcPct val="80000"/>
              </a:lnSpc>
            </a:pPr>
            <a:r>
              <a:rPr lang="en-US" sz="2400" dirty="0"/>
              <a:t>The daily penalty clock keeps running until the judgement is entered or the agency turns over the records </a:t>
            </a:r>
          </a:p>
          <a:p>
            <a:pPr>
              <a:lnSpc>
                <a:spcPct val="80000"/>
              </a:lnSpc>
            </a:pPr>
            <a:endParaRPr lang="en-US" sz="2400" dirty="0"/>
          </a:p>
          <a:p>
            <a:pPr>
              <a:lnSpc>
                <a:spcPct val="80000"/>
              </a:lnSpc>
            </a:pPr>
            <a:r>
              <a:rPr lang="en-US" sz="2400" dirty="0"/>
              <a:t>If the requestor obtains the records from a different source, this will not stop the penalty clock.  </a:t>
            </a:r>
          </a:p>
          <a:p>
            <a:pPr algn="r">
              <a:lnSpc>
                <a:spcPct val="80000"/>
              </a:lnSpc>
            </a:pPr>
            <a:r>
              <a:rPr lang="en-US" sz="2000" i="1" dirty="0"/>
              <a:t>Eggleston v. Asotin County</a:t>
            </a:r>
            <a:r>
              <a:rPr lang="en-US" sz="2000" dirty="0"/>
              <a:t>, 2017 Wash. App. LEXIS 2839 (Div. 3, Dec. 14, 2017)</a:t>
            </a:r>
          </a:p>
          <a:p>
            <a:pPr>
              <a:lnSpc>
                <a:spcPct val="80000"/>
              </a:lnSpc>
            </a:pPr>
            <a:endParaRPr lang="en-US" sz="2400" dirty="0"/>
          </a:p>
          <a:p>
            <a:pPr>
              <a:lnSpc>
                <a:spcPct val="80000"/>
              </a:lnSpc>
            </a:pPr>
            <a:r>
              <a:rPr lang="en-US" sz="2400" dirty="0"/>
              <a:t>You can turn over the records without conceding that they were wrongly withheld in the first instance – but make that clear when you disclose them. </a:t>
            </a:r>
          </a:p>
          <a:p>
            <a:pPr algn="r">
              <a:lnSpc>
                <a:spcPct val="80000"/>
              </a:lnSpc>
            </a:pPr>
            <a:r>
              <a:rPr lang="en-US" sz="2000" dirty="0"/>
              <a:t> </a:t>
            </a:r>
            <a:r>
              <a:rPr lang="en-US" sz="2000" i="1" dirty="0"/>
              <a:t>Sanders v. State</a:t>
            </a:r>
            <a:r>
              <a:rPr lang="en-US" sz="2000" dirty="0"/>
              <a:t>, 169 Wn.2d 827 (2010)</a:t>
            </a:r>
          </a:p>
          <a:p>
            <a:pPr>
              <a:lnSpc>
                <a:spcPct val="80000"/>
              </a:lnSpc>
            </a:pPr>
            <a:endParaRPr lang="en-US" sz="2400" dirty="0"/>
          </a:p>
        </p:txBody>
      </p:sp>
      <p:sp>
        <p:nvSpPr>
          <p:cNvPr id="5" name="TextBox 4">
            <a:extLst>
              <a:ext uri="{FF2B5EF4-FFF2-40B4-BE49-F238E27FC236}">
                <a16:creationId xmlns:a16="http://schemas.microsoft.com/office/drawing/2014/main" id="{531D0115-70F7-469D-9550-B024EB8524D3}"/>
              </a:ext>
            </a:extLst>
          </p:cNvPr>
          <p:cNvSpPr txBox="1"/>
          <p:nvPr/>
        </p:nvSpPr>
        <p:spPr>
          <a:xfrm>
            <a:off x="1560518" y="157613"/>
            <a:ext cx="9710084" cy="1077218"/>
          </a:xfrm>
          <a:prstGeom prst="rect">
            <a:avLst/>
          </a:prstGeom>
          <a:solidFill>
            <a:schemeClr val="bg1">
              <a:alpha val="42000"/>
            </a:schemeClr>
          </a:solidFill>
        </p:spPr>
        <p:txBody>
          <a:bodyPr wrap="square" rtlCol="0">
            <a:spAutoFit/>
          </a:bodyPr>
          <a:lstStyle/>
          <a:p>
            <a:pPr algn="ctr"/>
            <a:r>
              <a:rPr lang="en-US" sz="3200" b="1" u="sng" dirty="0"/>
              <a:t>Lesson 6:  You Can Stop the Penalty Clock by Turning Over the Records</a:t>
            </a:r>
          </a:p>
        </p:txBody>
      </p:sp>
      <p:sp>
        <p:nvSpPr>
          <p:cNvPr id="6" name="TextBox 5">
            <a:extLst>
              <a:ext uri="{FF2B5EF4-FFF2-40B4-BE49-F238E27FC236}">
                <a16:creationId xmlns:a16="http://schemas.microsoft.com/office/drawing/2014/main" id="{32031ECA-0147-4257-BF39-DDA5B6A32B4F}"/>
              </a:ext>
            </a:extLst>
          </p:cNvPr>
          <p:cNvSpPr txBox="1"/>
          <p:nvPr/>
        </p:nvSpPr>
        <p:spPr>
          <a:xfrm>
            <a:off x="382554" y="246493"/>
            <a:ext cx="718457" cy="1015663"/>
          </a:xfrm>
          <a:prstGeom prst="rect">
            <a:avLst/>
          </a:prstGeom>
          <a:noFill/>
        </p:spPr>
        <p:txBody>
          <a:bodyPr wrap="square" rtlCol="0">
            <a:spAutoFit/>
          </a:bodyPr>
          <a:lstStyle/>
          <a:p>
            <a:r>
              <a:rPr lang="en-US" sz="6000" dirty="0">
                <a:latin typeface="Algerian" panose="04020705040A02060702" pitchFamily="82" charset="0"/>
              </a:rPr>
              <a:t>6</a:t>
            </a:r>
            <a:endParaRPr lang="en-US" dirty="0">
              <a:latin typeface="Algerian" panose="04020705040A02060702" pitchFamily="82" charset="0"/>
            </a:endParaRPr>
          </a:p>
        </p:txBody>
      </p:sp>
      <p:sp>
        <p:nvSpPr>
          <p:cNvPr id="7" name="TextBox 6">
            <a:extLst>
              <a:ext uri="{FF2B5EF4-FFF2-40B4-BE49-F238E27FC236}">
                <a16:creationId xmlns:a16="http://schemas.microsoft.com/office/drawing/2014/main" id="{B0E97E8E-9FF0-4BFC-B049-AA00251694E9}"/>
              </a:ext>
            </a:extLst>
          </p:cNvPr>
          <p:cNvSpPr txBox="1"/>
          <p:nvPr/>
        </p:nvSpPr>
        <p:spPr>
          <a:xfrm rot="10800000">
            <a:off x="11134530" y="5684724"/>
            <a:ext cx="718457" cy="1015663"/>
          </a:xfrm>
          <a:prstGeom prst="rect">
            <a:avLst/>
          </a:prstGeom>
          <a:noFill/>
        </p:spPr>
        <p:txBody>
          <a:bodyPr wrap="square" rtlCol="0">
            <a:spAutoFit/>
          </a:bodyPr>
          <a:lstStyle/>
          <a:p>
            <a:r>
              <a:rPr lang="en-US" sz="6000" dirty="0">
                <a:latin typeface="Algerian" panose="04020705040A02060702" pitchFamily="82" charset="0"/>
              </a:rPr>
              <a:t>6</a:t>
            </a:r>
            <a:endParaRPr lang="en-US" dirty="0">
              <a:latin typeface="Algerian" panose="04020705040A02060702" pitchFamily="82" charset="0"/>
            </a:endParaRPr>
          </a:p>
        </p:txBody>
      </p:sp>
    </p:spTree>
    <p:extLst>
      <p:ext uri="{BB962C8B-B14F-4D97-AF65-F5344CB8AC3E}">
        <p14:creationId xmlns:p14="http://schemas.microsoft.com/office/powerpoint/2010/main" val="1967915075"/>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500"/>
                                        <p:tgtEl>
                                          <p:spTgt spid="2">
                                            <p:txEl>
                                              <p:pRg st="2" end="2"/>
                                            </p:txEl>
                                          </p:spTgt>
                                        </p:tgtEl>
                                      </p:cBhvr>
                                    </p:animEffect>
                                    <p:anim calcmode="lin" valueType="num">
                                      <p:cBhvr>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500" fill="hold"/>
                                        <p:tgtEl>
                                          <p:spTgt spid="2">
                                            <p:txEl>
                                              <p:pRg st="2" end="2"/>
                                            </p:txEl>
                                          </p:spTgt>
                                        </p:tgtEl>
                                        <p:attrNameLst>
                                          <p:attrName>ppt_y</p:attrName>
                                        </p:attrNameLst>
                                      </p:cBhvr>
                                      <p:tavLst>
                                        <p:tav tm="0">
                                          <p:val>
                                            <p:strVal val="#ppt_y-.1"/>
                                          </p:val>
                                        </p:tav>
                                        <p:tav tm="100000">
                                          <p:val>
                                            <p:strVal val="#ppt_y"/>
                                          </p:val>
                                        </p:tav>
                                      </p:tavLst>
                                    </p:anim>
                                  </p:childTnLst>
                                </p:cTn>
                              </p:par>
                              <p:par>
                                <p:cTn id="17" presetID="47" presetClass="entr" presetSubtype="0"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500"/>
                                        <p:tgtEl>
                                          <p:spTgt spid="2">
                                            <p:txEl>
                                              <p:pRg st="3" end="3"/>
                                            </p:txEl>
                                          </p:spTgt>
                                        </p:tgtEl>
                                      </p:cBhvr>
                                    </p:animEffect>
                                    <p:anim calcmode="lin" valueType="num">
                                      <p:cBhvr>
                                        <p:cTn id="20"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1"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nodeType="clickEffect">
                                  <p:stCondLst>
                                    <p:cond delay="0"/>
                                  </p:stCondLst>
                                  <p:childTnLst>
                                    <p:set>
                                      <p:cBhvr>
                                        <p:cTn id="25" dur="1" fill="hold">
                                          <p:stCondLst>
                                            <p:cond delay="0"/>
                                          </p:stCondLst>
                                        </p:cTn>
                                        <p:tgtEl>
                                          <p:spTgt spid="2">
                                            <p:txEl>
                                              <p:pRg st="5" end="5"/>
                                            </p:txEl>
                                          </p:spTgt>
                                        </p:tgtEl>
                                        <p:attrNameLst>
                                          <p:attrName>style.visibility</p:attrName>
                                        </p:attrNameLst>
                                      </p:cBhvr>
                                      <p:to>
                                        <p:strVal val="visible"/>
                                      </p:to>
                                    </p:set>
                                    <p:animEffect transition="in" filter="fade">
                                      <p:cBhvr>
                                        <p:cTn id="26" dur="500"/>
                                        <p:tgtEl>
                                          <p:spTgt spid="2">
                                            <p:txEl>
                                              <p:pRg st="5" end="5"/>
                                            </p:txEl>
                                          </p:spTgt>
                                        </p:tgtEl>
                                      </p:cBhvr>
                                    </p:animEffect>
                                    <p:anim calcmode="lin" valueType="num">
                                      <p:cBhvr>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8" dur="500" fill="hold"/>
                                        <p:tgtEl>
                                          <p:spTgt spid="2">
                                            <p:txEl>
                                              <p:pRg st="5" end="5"/>
                                            </p:txEl>
                                          </p:spTgt>
                                        </p:tgtEl>
                                        <p:attrNameLst>
                                          <p:attrName>ppt_y</p:attrName>
                                        </p:attrNameLst>
                                      </p:cBhvr>
                                      <p:tavLst>
                                        <p:tav tm="0">
                                          <p:val>
                                            <p:strVal val="#ppt_y-.1"/>
                                          </p:val>
                                        </p:tav>
                                        <p:tav tm="100000">
                                          <p:val>
                                            <p:strVal val="#ppt_y"/>
                                          </p:val>
                                        </p:tav>
                                      </p:tavLst>
                                    </p:anim>
                                  </p:childTnLst>
                                </p:cTn>
                              </p:par>
                              <p:par>
                                <p:cTn id="29" presetID="47" presetClass="entr" presetSubtype="0" fill="hold" nodeType="with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fade">
                                      <p:cBhvr>
                                        <p:cTn id="31" dur="500"/>
                                        <p:tgtEl>
                                          <p:spTgt spid="2">
                                            <p:txEl>
                                              <p:pRg st="6" end="6"/>
                                            </p:txEl>
                                          </p:spTgt>
                                        </p:tgtEl>
                                      </p:cBhvr>
                                    </p:animEffect>
                                    <p:anim calcmode="lin" valueType="num">
                                      <p:cBhvr>
                                        <p:cTn id="32"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3" dur="5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1F6833-0E7B-4FF0-8771-E50E96CFFB25}"/>
              </a:ext>
            </a:extLst>
          </p:cNvPr>
          <p:cNvSpPr txBox="1"/>
          <p:nvPr/>
        </p:nvSpPr>
        <p:spPr>
          <a:xfrm>
            <a:off x="1317009" y="1583098"/>
            <a:ext cx="9587065" cy="3804118"/>
          </a:xfrm>
          <a:prstGeom prst="rect">
            <a:avLst/>
          </a:prstGeom>
          <a:noFill/>
        </p:spPr>
        <p:txBody>
          <a:bodyPr wrap="square" rtlCol="0">
            <a:spAutoFit/>
          </a:bodyPr>
          <a:lstStyle/>
          <a:p>
            <a:pPr>
              <a:lnSpc>
                <a:spcPct val="80000"/>
              </a:lnSpc>
              <a:spcBef>
                <a:spcPts val="600"/>
              </a:spcBef>
            </a:pPr>
            <a:r>
              <a:rPr lang="en-US" sz="2400" i="1" dirty="0"/>
              <a:t>Green v. Lewis County</a:t>
            </a:r>
            <a:r>
              <a:rPr lang="en-US" sz="2400" dirty="0"/>
              <a:t>, 2018 Wash. App. LEXIS 1631 (Div. 1, July 16, 2018) </a:t>
            </a:r>
          </a:p>
          <a:p>
            <a:pPr marL="457200">
              <a:lnSpc>
                <a:spcPct val="80000"/>
              </a:lnSpc>
              <a:spcBef>
                <a:spcPts val="600"/>
              </a:spcBef>
            </a:pPr>
            <a:r>
              <a:rPr lang="en-US" sz="2400" dirty="0"/>
              <a:t>“The Sheriff's Office immediately admitted it had mistakenly omitted the document and violated the PRA. The Sheriff's Office sent Green the responsive document.</a:t>
            </a:r>
          </a:p>
          <a:p>
            <a:pPr marL="457200">
              <a:lnSpc>
                <a:spcPct val="80000"/>
              </a:lnSpc>
              <a:spcBef>
                <a:spcPts val="600"/>
              </a:spcBef>
            </a:pPr>
            <a:r>
              <a:rPr lang="en-US" sz="2400" dirty="0"/>
              <a:t>“The case went to trial to establish the appropriate PRA violation penalty. The trial court … imposed a significantly smaller PRA violation penalty on the Sheriff's Office than Green had requested.” </a:t>
            </a:r>
          </a:p>
          <a:p>
            <a:pPr>
              <a:lnSpc>
                <a:spcPct val="80000"/>
              </a:lnSpc>
              <a:spcBef>
                <a:spcPts val="600"/>
              </a:spcBef>
            </a:pPr>
            <a:endParaRPr lang="en-US" sz="2400" dirty="0"/>
          </a:p>
          <a:p>
            <a:pPr>
              <a:lnSpc>
                <a:spcPct val="80000"/>
              </a:lnSpc>
              <a:spcBef>
                <a:spcPts val="600"/>
              </a:spcBef>
            </a:pPr>
            <a:r>
              <a:rPr lang="en-US" sz="2400" dirty="0"/>
              <a:t>Court of appeals affirmed the low penalty award – and only awarded Green 25% of his attorney fees.  </a:t>
            </a:r>
          </a:p>
          <a:p>
            <a:pPr>
              <a:lnSpc>
                <a:spcPct val="80000"/>
              </a:lnSpc>
              <a:spcBef>
                <a:spcPts val="600"/>
              </a:spcBef>
            </a:pPr>
            <a:endParaRPr lang="en-US" sz="2400" dirty="0"/>
          </a:p>
        </p:txBody>
      </p:sp>
      <p:sp>
        <p:nvSpPr>
          <p:cNvPr id="5" name="TextBox 4">
            <a:extLst>
              <a:ext uri="{FF2B5EF4-FFF2-40B4-BE49-F238E27FC236}">
                <a16:creationId xmlns:a16="http://schemas.microsoft.com/office/drawing/2014/main" id="{1C51C23E-3A88-4C64-885C-5A3372CFBF2D}"/>
              </a:ext>
            </a:extLst>
          </p:cNvPr>
          <p:cNvSpPr txBox="1"/>
          <p:nvPr/>
        </p:nvSpPr>
        <p:spPr>
          <a:xfrm>
            <a:off x="1101011" y="184938"/>
            <a:ext cx="9854643" cy="1077218"/>
          </a:xfrm>
          <a:prstGeom prst="rect">
            <a:avLst/>
          </a:prstGeom>
          <a:solidFill>
            <a:schemeClr val="bg1">
              <a:alpha val="42000"/>
            </a:schemeClr>
          </a:solidFill>
        </p:spPr>
        <p:txBody>
          <a:bodyPr wrap="square" rtlCol="0">
            <a:spAutoFit/>
          </a:bodyPr>
          <a:lstStyle/>
          <a:p>
            <a:pPr algn="ctr"/>
            <a:r>
              <a:rPr lang="en-US" sz="3200" b="1" u="sng" dirty="0"/>
              <a:t>Lesson 6: You Can Stop the Penalty Clock by Turning Over the Records</a:t>
            </a:r>
          </a:p>
        </p:txBody>
      </p:sp>
      <p:sp>
        <p:nvSpPr>
          <p:cNvPr id="6" name="TextBox 5">
            <a:extLst>
              <a:ext uri="{FF2B5EF4-FFF2-40B4-BE49-F238E27FC236}">
                <a16:creationId xmlns:a16="http://schemas.microsoft.com/office/drawing/2014/main" id="{9BBBDE4A-329D-46C1-82D5-DE7F5564E3CB}"/>
              </a:ext>
            </a:extLst>
          </p:cNvPr>
          <p:cNvSpPr txBox="1"/>
          <p:nvPr/>
        </p:nvSpPr>
        <p:spPr>
          <a:xfrm>
            <a:off x="382554" y="246493"/>
            <a:ext cx="718457" cy="1015663"/>
          </a:xfrm>
          <a:prstGeom prst="rect">
            <a:avLst/>
          </a:prstGeom>
          <a:noFill/>
        </p:spPr>
        <p:txBody>
          <a:bodyPr wrap="square" rtlCol="0">
            <a:spAutoFit/>
          </a:bodyPr>
          <a:lstStyle/>
          <a:p>
            <a:r>
              <a:rPr lang="en-US" sz="6000" dirty="0">
                <a:latin typeface="Algerian" panose="04020705040A02060702" pitchFamily="82" charset="0"/>
              </a:rPr>
              <a:t>6</a:t>
            </a:r>
            <a:endParaRPr lang="en-US" dirty="0">
              <a:latin typeface="Algerian" panose="04020705040A02060702" pitchFamily="82" charset="0"/>
            </a:endParaRPr>
          </a:p>
        </p:txBody>
      </p:sp>
      <p:sp>
        <p:nvSpPr>
          <p:cNvPr id="7" name="TextBox 6">
            <a:extLst>
              <a:ext uri="{FF2B5EF4-FFF2-40B4-BE49-F238E27FC236}">
                <a16:creationId xmlns:a16="http://schemas.microsoft.com/office/drawing/2014/main" id="{23588650-7D3C-44B9-AE38-38CABCA56651}"/>
              </a:ext>
            </a:extLst>
          </p:cNvPr>
          <p:cNvSpPr txBox="1"/>
          <p:nvPr/>
        </p:nvSpPr>
        <p:spPr>
          <a:xfrm rot="10800000">
            <a:off x="11134530" y="5684724"/>
            <a:ext cx="718457" cy="1015663"/>
          </a:xfrm>
          <a:prstGeom prst="rect">
            <a:avLst/>
          </a:prstGeom>
          <a:noFill/>
        </p:spPr>
        <p:txBody>
          <a:bodyPr wrap="square" rtlCol="0">
            <a:spAutoFit/>
          </a:bodyPr>
          <a:lstStyle/>
          <a:p>
            <a:r>
              <a:rPr lang="en-US" sz="6000" dirty="0">
                <a:latin typeface="Algerian" panose="04020705040A02060702" pitchFamily="82" charset="0"/>
              </a:rPr>
              <a:t>6</a:t>
            </a:r>
            <a:endParaRPr lang="en-US" dirty="0">
              <a:latin typeface="Algerian" panose="04020705040A02060702" pitchFamily="82" charset="0"/>
            </a:endParaRPr>
          </a:p>
        </p:txBody>
      </p:sp>
    </p:spTree>
    <p:extLst>
      <p:ext uri="{BB962C8B-B14F-4D97-AF65-F5344CB8AC3E}">
        <p14:creationId xmlns:p14="http://schemas.microsoft.com/office/powerpoint/2010/main" val="576874208"/>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fade">
                                      <p:cBhvr>
                                        <p:cTn id="24" dur="1000"/>
                                        <p:tgtEl>
                                          <p:spTgt spid="2">
                                            <p:txEl>
                                              <p:pRg st="4" end="4"/>
                                            </p:txEl>
                                          </p:spTgt>
                                        </p:tgtEl>
                                      </p:cBhvr>
                                    </p:animEffect>
                                    <p:anim calcmode="lin" valueType="num">
                                      <p:cBhvr>
                                        <p:cTn id="2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FAD9544-2A00-4482-A4D8-9504E00CBEE4}"/>
              </a:ext>
            </a:extLst>
          </p:cNvPr>
          <p:cNvPicPr>
            <a:picLocks noChangeAspect="1"/>
          </p:cNvPicPr>
          <p:nvPr/>
        </p:nvPicPr>
        <p:blipFill>
          <a:blip r:embed="rId2">
            <a:clrChange>
              <a:clrFrom>
                <a:srgbClr val="ED1C24"/>
              </a:clrFrom>
              <a:clrTo>
                <a:srgbClr val="ED1C24">
                  <a:alpha val="0"/>
                </a:srgbClr>
              </a:clrTo>
            </a:clrChange>
          </a:blip>
          <a:stretch>
            <a:fillRect/>
          </a:stretch>
        </p:blipFill>
        <p:spPr>
          <a:xfrm>
            <a:off x="-76853" y="0"/>
            <a:ext cx="12387565" cy="6959065"/>
          </a:xfrm>
          <a:prstGeom prst="rect">
            <a:avLst/>
          </a:prstGeom>
        </p:spPr>
      </p:pic>
      <p:sp>
        <p:nvSpPr>
          <p:cNvPr id="8" name="TextBox 7">
            <a:extLst>
              <a:ext uri="{FF2B5EF4-FFF2-40B4-BE49-F238E27FC236}">
                <a16:creationId xmlns:a16="http://schemas.microsoft.com/office/drawing/2014/main" id="{603305FE-81E4-48C4-9F61-E10C916E2CB6}"/>
              </a:ext>
            </a:extLst>
          </p:cNvPr>
          <p:cNvSpPr txBox="1"/>
          <p:nvPr/>
        </p:nvSpPr>
        <p:spPr>
          <a:xfrm>
            <a:off x="2419149" y="455887"/>
            <a:ext cx="7353701" cy="523220"/>
          </a:xfrm>
          <a:prstGeom prst="rect">
            <a:avLst/>
          </a:prstGeom>
          <a:solidFill>
            <a:schemeClr val="bg1">
              <a:alpha val="60000"/>
            </a:schemeClr>
          </a:solidFill>
        </p:spPr>
        <p:txBody>
          <a:bodyPr wrap="square" rtlCol="0">
            <a:spAutoFit/>
          </a:bodyPr>
          <a:lstStyle/>
          <a:p>
            <a:r>
              <a:rPr lang="en-US" sz="2800" u="sng" dirty="0">
                <a:latin typeface="Arial Black" panose="020B0A04020102020204" pitchFamily="34" charset="0"/>
              </a:rPr>
              <a:t>Overview of the </a:t>
            </a:r>
            <a:r>
              <a:rPr lang="en-US" sz="2800" i="1" u="sng" dirty="0">
                <a:latin typeface="Arial Black" panose="020B0A04020102020204" pitchFamily="34" charset="0"/>
              </a:rPr>
              <a:t>Yousoufian</a:t>
            </a:r>
            <a:r>
              <a:rPr lang="en-US" sz="2800" u="sng" dirty="0">
                <a:latin typeface="Arial Black" panose="020B0A04020102020204" pitchFamily="34" charset="0"/>
              </a:rPr>
              <a:t> Analysis </a:t>
            </a:r>
          </a:p>
        </p:txBody>
      </p:sp>
      <p:sp>
        <p:nvSpPr>
          <p:cNvPr id="9" name="TextBox 8">
            <a:extLst>
              <a:ext uri="{FF2B5EF4-FFF2-40B4-BE49-F238E27FC236}">
                <a16:creationId xmlns:a16="http://schemas.microsoft.com/office/drawing/2014/main" id="{CB2A5C02-795C-4132-9710-80A01054892C}"/>
              </a:ext>
            </a:extLst>
          </p:cNvPr>
          <p:cNvSpPr txBox="1"/>
          <p:nvPr/>
        </p:nvSpPr>
        <p:spPr>
          <a:xfrm>
            <a:off x="1368188" y="1296538"/>
            <a:ext cx="9643112" cy="4602420"/>
          </a:xfrm>
          <a:prstGeom prst="rect">
            <a:avLst/>
          </a:prstGeom>
          <a:solidFill>
            <a:schemeClr val="bg1">
              <a:alpha val="32000"/>
            </a:schemeClr>
          </a:solidFill>
        </p:spPr>
        <p:txBody>
          <a:bodyPr wrap="square" rtlCol="0">
            <a:noAutofit/>
          </a:bodyPr>
          <a:lstStyle/>
          <a:p>
            <a:pPr>
              <a:lnSpc>
                <a:spcPct val="80000"/>
              </a:lnSpc>
            </a:pPr>
            <a:r>
              <a:rPr lang="en-US" sz="2400" i="1" dirty="0"/>
              <a:t>Yousoufian v. Office of Ron Sims</a:t>
            </a:r>
            <a:r>
              <a:rPr lang="en-US" sz="2400" dirty="0"/>
              <a:t>, 168 </a:t>
            </a:r>
            <a:r>
              <a:rPr lang="en-US" sz="2400" dirty="0" err="1"/>
              <a:t>Wn.2d</a:t>
            </a:r>
            <a:r>
              <a:rPr lang="en-US" sz="2400" dirty="0"/>
              <a:t> 444, 460, 229 </a:t>
            </a:r>
            <a:r>
              <a:rPr lang="en-US" sz="2400" dirty="0" err="1"/>
              <a:t>P.3d</a:t>
            </a:r>
            <a:r>
              <a:rPr lang="en-US" sz="2400" dirty="0"/>
              <a:t> 735 (2010)</a:t>
            </a:r>
          </a:p>
          <a:p>
            <a:pPr>
              <a:lnSpc>
                <a:spcPct val="80000"/>
              </a:lnSpc>
            </a:pPr>
            <a:r>
              <a:rPr lang="en-US" sz="2400" dirty="0"/>
              <a:t>Court adopted a framework to help courts determine the appropriate penalties for PRA violations. </a:t>
            </a:r>
          </a:p>
          <a:p>
            <a:endParaRPr lang="en-US" sz="2400" dirty="0"/>
          </a:p>
          <a:p>
            <a:r>
              <a:rPr lang="en-US" sz="2400" u="sng" dirty="0"/>
              <a:t>16 factors consisting of 9 aggravating factors and 7 mitigating factors</a:t>
            </a:r>
            <a:r>
              <a:rPr lang="en-US" sz="2400" dirty="0"/>
              <a:t>  </a:t>
            </a:r>
          </a:p>
          <a:p>
            <a:pPr marL="285750" indent="-285750">
              <a:spcBef>
                <a:spcPts val="600"/>
              </a:spcBef>
              <a:buFont typeface="Arial" panose="020B0604020202020204" pitchFamily="34" charset="0"/>
              <a:buChar char="•"/>
            </a:pPr>
            <a:r>
              <a:rPr lang="en-US" sz="2400" dirty="0"/>
              <a:t>Factors should not be applied in a rigid manner</a:t>
            </a:r>
          </a:p>
          <a:p>
            <a:pPr marL="285750" indent="-285750">
              <a:buFont typeface="Arial" panose="020B0604020202020204" pitchFamily="34" charset="0"/>
              <a:buChar char="•"/>
            </a:pPr>
            <a:r>
              <a:rPr lang="en-US" sz="2400" dirty="0"/>
              <a:t>Factors may overlap</a:t>
            </a:r>
          </a:p>
          <a:p>
            <a:pPr marL="285750" indent="-285750">
              <a:buFont typeface="Arial" panose="020B0604020202020204" pitchFamily="34" charset="0"/>
              <a:buChar char="•"/>
            </a:pPr>
            <a:r>
              <a:rPr lang="en-US" sz="2400" dirty="0"/>
              <a:t>Factors are offered only as guidance  </a:t>
            </a:r>
          </a:p>
          <a:p>
            <a:pPr marL="285750" indent="-285750">
              <a:buFont typeface="Arial" panose="020B0604020202020204" pitchFamily="34" charset="0"/>
              <a:buChar char="•"/>
            </a:pPr>
            <a:r>
              <a:rPr lang="en-US" sz="2400" dirty="0"/>
              <a:t>Factors may not apply equally or at all in every case </a:t>
            </a:r>
          </a:p>
          <a:p>
            <a:pPr marL="285750" indent="-285750">
              <a:buFont typeface="Arial" panose="020B0604020202020204" pitchFamily="34" charset="0"/>
              <a:buChar char="•"/>
            </a:pPr>
            <a:r>
              <a:rPr lang="en-US" sz="2400" dirty="0"/>
              <a:t>Not an exclusive list of appropriate considerations  </a:t>
            </a:r>
          </a:p>
          <a:p>
            <a:pPr marL="285750" indent="-285750">
              <a:buFont typeface="Arial" panose="020B0604020202020204" pitchFamily="34" charset="0"/>
              <a:buChar char="•"/>
            </a:pPr>
            <a:r>
              <a:rPr lang="en-US" sz="2400" dirty="0"/>
              <a:t>“factors [do] … not infringe upon the considerable discretion of trial courts to determine PRA penalties” </a:t>
            </a:r>
          </a:p>
        </p:txBody>
      </p:sp>
      <p:sp>
        <p:nvSpPr>
          <p:cNvPr id="10" name="TextBox 9">
            <a:extLst>
              <a:ext uri="{FF2B5EF4-FFF2-40B4-BE49-F238E27FC236}">
                <a16:creationId xmlns:a16="http://schemas.microsoft.com/office/drawing/2014/main" id="{D23E3EE3-B8FD-4A2A-B3CC-A8DC1988ED71}"/>
              </a:ext>
            </a:extLst>
          </p:cNvPr>
          <p:cNvSpPr txBox="1"/>
          <p:nvPr/>
        </p:nvSpPr>
        <p:spPr>
          <a:xfrm>
            <a:off x="452386" y="301999"/>
            <a:ext cx="789272" cy="830997"/>
          </a:xfrm>
          <a:prstGeom prst="rect">
            <a:avLst/>
          </a:prstGeom>
          <a:noFill/>
        </p:spPr>
        <p:txBody>
          <a:bodyPr wrap="square" rtlCol="0">
            <a:spAutoFit/>
          </a:bodyPr>
          <a:lstStyle/>
          <a:p>
            <a:r>
              <a:rPr lang="en-US" sz="4800" dirty="0">
                <a:solidFill>
                  <a:srgbClr val="C52539"/>
                </a:solidFill>
                <a:latin typeface="Algerian" panose="04020705040A02060702" pitchFamily="82" charset="0"/>
              </a:rPr>
              <a:t>9</a:t>
            </a:r>
            <a:endParaRPr lang="en-US" dirty="0">
              <a:solidFill>
                <a:srgbClr val="C52539"/>
              </a:solidFill>
              <a:latin typeface="Algerian" panose="04020705040A02060702" pitchFamily="82" charset="0"/>
            </a:endParaRPr>
          </a:p>
        </p:txBody>
      </p:sp>
      <p:sp>
        <p:nvSpPr>
          <p:cNvPr id="11" name="TextBox 10">
            <a:extLst>
              <a:ext uri="{FF2B5EF4-FFF2-40B4-BE49-F238E27FC236}">
                <a16:creationId xmlns:a16="http://schemas.microsoft.com/office/drawing/2014/main" id="{AAB113B9-BE1D-4D16-B57D-C9E8B59C73AC}"/>
              </a:ext>
            </a:extLst>
          </p:cNvPr>
          <p:cNvSpPr txBox="1"/>
          <p:nvPr/>
        </p:nvSpPr>
        <p:spPr>
          <a:xfrm rot="10800000">
            <a:off x="11309685" y="5661616"/>
            <a:ext cx="548640" cy="923330"/>
          </a:xfrm>
          <a:prstGeom prst="rect">
            <a:avLst/>
          </a:prstGeom>
          <a:noFill/>
        </p:spPr>
        <p:txBody>
          <a:bodyPr wrap="square" rtlCol="0">
            <a:spAutoFit/>
          </a:bodyPr>
          <a:lstStyle/>
          <a:p>
            <a:r>
              <a:rPr lang="en-US" sz="5400" dirty="0">
                <a:solidFill>
                  <a:srgbClr val="231D17"/>
                </a:solidFill>
                <a:latin typeface="Algerian" panose="04020705040A02060702" pitchFamily="82" charset="0"/>
              </a:rPr>
              <a:t>7</a:t>
            </a:r>
            <a:endParaRPr lang="en-US" sz="2000" dirty="0">
              <a:solidFill>
                <a:srgbClr val="231D17"/>
              </a:solidFill>
              <a:latin typeface="Algerian" panose="04020705040A02060702" pitchFamily="82" charset="0"/>
            </a:endParaRPr>
          </a:p>
        </p:txBody>
      </p:sp>
      <p:pic>
        <p:nvPicPr>
          <p:cNvPr id="12" name="Picture 11" descr="Shape&#10;&#10;Description automatically generated">
            <a:extLst>
              <a:ext uri="{FF2B5EF4-FFF2-40B4-BE49-F238E27FC236}">
                <a16:creationId xmlns:a16="http://schemas.microsoft.com/office/drawing/2014/main" id="{C31C2A3C-DB75-4CED-9610-A9F6ABB5C767}"/>
              </a:ext>
            </a:extLst>
          </p:cNvPr>
          <p:cNvPicPr>
            <a:picLocks noChangeAspect="1"/>
          </p:cNvPicPr>
          <p:nvPr/>
        </p:nvPicPr>
        <p:blipFill rotWithShape="1">
          <a:blip r:embed="rId3" cstate="hqprint">
            <a:extLst>
              <a:ext uri="{BEBA8EAE-BF5A-486C-A8C5-ECC9F3942E4B}">
                <a14:imgProps xmlns:a14="http://schemas.microsoft.com/office/drawing/2010/main">
                  <a14:imgLayer r:embed="rId4">
                    <a14:imgEffect>
                      <a14:backgroundRemoval t="51212" b="94180" l="55098" r="92379">
                        <a14:foregroundMark x1="73738" y1="51503" x2="73018" y2="56159"/>
                        <a14:foregroundMark x1="92379" y1="72551" x2="85376" y2="72454"/>
                        <a14:foregroundMark x1="55098" y1="72551" x2="65499" y2="72648"/>
                        <a14:foregroundMark x1="73738" y1="94180" x2="74047" y2="87003"/>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54007" t="50000" r="5724" b="4754"/>
          <a:stretch/>
        </p:blipFill>
        <p:spPr>
          <a:xfrm>
            <a:off x="317632" y="1132996"/>
            <a:ext cx="805369" cy="960835"/>
          </a:xfrm>
          <a:prstGeom prst="rect">
            <a:avLst/>
          </a:prstGeom>
        </p:spPr>
      </p:pic>
      <p:pic>
        <p:nvPicPr>
          <p:cNvPr id="14" name="Picture 13" descr="A picture containing text, clipart&#10;&#10;Description automatically generated">
            <a:extLst>
              <a:ext uri="{FF2B5EF4-FFF2-40B4-BE49-F238E27FC236}">
                <a16:creationId xmlns:a16="http://schemas.microsoft.com/office/drawing/2014/main" id="{2F7442B3-26B1-4D19-870A-5F7B4CE6C4D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7444" b="50376" l="10822" r="22244">
                        <a14:foregroundMark x1="16834" y1="27444" x2="16633" y2="39850"/>
                        <a14:foregroundMark x1="16633" y1="39850" x2="16834" y2="40226"/>
                        <a14:foregroundMark x1="16032" y1="49624" x2="17435" y2="50376"/>
                        <a14:foregroundMark x1="22244" y1="40226" x2="21443" y2="43233"/>
                        <a14:foregroundMark x1="21443" y1="43233" x2="21443" y2="43233"/>
                      </a14:backgroundRemoval>
                    </a14:imgEffect>
                  </a14:imgLayer>
                </a14:imgProps>
              </a:ext>
              <a:ext uri="{28A0092B-C50C-407E-A947-70E740481C1C}">
                <a14:useLocalDpi xmlns:a14="http://schemas.microsoft.com/office/drawing/2010/main" val="0"/>
              </a:ext>
            </a:extLst>
          </a:blip>
          <a:srcRect l="10057" t="26238" r="76456" b="47524"/>
          <a:stretch/>
        </p:blipFill>
        <p:spPr>
          <a:xfrm rot="10800000">
            <a:off x="11112547" y="4820091"/>
            <a:ext cx="901422" cy="934807"/>
          </a:xfrm>
          <a:prstGeom prst="rect">
            <a:avLst/>
          </a:prstGeom>
        </p:spPr>
      </p:pic>
    </p:spTree>
    <p:extLst>
      <p:ext uri="{BB962C8B-B14F-4D97-AF65-F5344CB8AC3E}">
        <p14:creationId xmlns:p14="http://schemas.microsoft.com/office/powerpoint/2010/main" val="3200877086"/>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1000"/>
                                        <p:tgtEl>
                                          <p:spTgt spid="9">
                                            <p:txEl>
                                              <p:pRg st="1" end="1"/>
                                            </p:txEl>
                                          </p:spTgt>
                                        </p:tgtEl>
                                      </p:cBhvr>
                                    </p:animEffect>
                                    <p:anim calcmode="lin" valueType="num">
                                      <p:cBhvr>
                                        <p:cTn id="1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animEffect transition="in" filter="fade">
                                      <p:cBhvr>
                                        <p:cTn id="19" dur="1000"/>
                                        <p:tgtEl>
                                          <p:spTgt spid="9">
                                            <p:txEl>
                                              <p:pRg st="3" end="3"/>
                                            </p:txEl>
                                          </p:spTgt>
                                        </p:tgtEl>
                                      </p:cBhvr>
                                    </p:animEffect>
                                    <p:anim calcmode="lin" valueType="num">
                                      <p:cBhvr>
                                        <p:cTn id="20"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9">
                                            <p:txEl>
                                              <p:pRg st="4" end="4"/>
                                            </p:txEl>
                                          </p:spTgt>
                                        </p:tgtEl>
                                        <p:attrNameLst>
                                          <p:attrName>style.visibility</p:attrName>
                                        </p:attrNameLst>
                                      </p:cBhvr>
                                      <p:to>
                                        <p:strVal val="visible"/>
                                      </p:to>
                                    </p:set>
                                    <p:animEffect transition="in" filter="fade">
                                      <p:cBhvr>
                                        <p:cTn id="24" dur="1000"/>
                                        <p:tgtEl>
                                          <p:spTgt spid="9">
                                            <p:txEl>
                                              <p:pRg st="4" end="4"/>
                                            </p:txEl>
                                          </p:spTgt>
                                        </p:tgtEl>
                                      </p:cBhvr>
                                    </p:animEffect>
                                    <p:anim calcmode="lin" valueType="num">
                                      <p:cBhvr>
                                        <p:cTn id="25"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9">
                                            <p:txEl>
                                              <p:pRg st="5" end="5"/>
                                            </p:txEl>
                                          </p:spTgt>
                                        </p:tgtEl>
                                        <p:attrNameLst>
                                          <p:attrName>style.visibility</p:attrName>
                                        </p:attrNameLst>
                                      </p:cBhvr>
                                      <p:to>
                                        <p:strVal val="visible"/>
                                      </p:to>
                                    </p:set>
                                    <p:animEffect transition="in" filter="fade">
                                      <p:cBhvr>
                                        <p:cTn id="29" dur="1000"/>
                                        <p:tgtEl>
                                          <p:spTgt spid="9">
                                            <p:txEl>
                                              <p:pRg st="5" end="5"/>
                                            </p:txEl>
                                          </p:spTgt>
                                        </p:tgtEl>
                                      </p:cBhvr>
                                    </p:animEffect>
                                    <p:anim calcmode="lin" valueType="num">
                                      <p:cBhvr>
                                        <p:cTn id="30"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9">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9">
                                            <p:txEl>
                                              <p:pRg st="6" end="6"/>
                                            </p:txEl>
                                          </p:spTgt>
                                        </p:tgtEl>
                                        <p:attrNameLst>
                                          <p:attrName>style.visibility</p:attrName>
                                        </p:attrNameLst>
                                      </p:cBhvr>
                                      <p:to>
                                        <p:strVal val="visible"/>
                                      </p:to>
                                    </p:set>
                                    <p:animEffect transition="in" filter="fade">
                                      <p:cBhvr>
                                        <p:cTn id="34" dur="1000"/>
                                        <p:tgtEl>
                                          <p:spTgt spid="9">
                                            <p:txEl>
                                              <p:pRg st="6" end="6"/>
                                            </p:txEl>
                                          </p:spTgt>
                                        </p:tgtEl>
                                      </p:cBhvr>
                                    </p:animEffect>
                                    <p:anim calcmode="lin" valueType="num">
                                      <p:cBhvr>
                                        <p:cTn id="35"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9">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9">
                                            <p:txEl>
                                              <p:pRg st="7" end="7"/>
                                            </p:txEl>
                                          </p:spTgt>
                                        </p:tgtEl>
                                        <p:attrNameLst>
                                          <p:attrName>style.visibility</p:attrName>
                                        </p:attrNameLst>
                                      </p:cBhvr>
                                      <p:to>
                                        <p:strVal val="visible"/>
                                      </p:to>
                                    </p:set>
                                    <p:animEffect transition="in" filter="fade">
                                      <p:cBhvr>
                                        <p:cTn id="39" dur="1000"/>
                                        <p:tgtEl>
                                          <p:spTgt spid="9">
                                            <p:txEl>
                                              <p:pRg st="7" end="7"/>
                                            </p:txEl>
                                          </p:spTgt>
                                        </p:tgtEl>
                                      </p:cBhvr>
                                    </p:animEffect>
                                    <p:anim calcmode="lin" valueType="num">
                                      <p:cBhvr>
                                        <p:cTn id="40" dur="1000" fill="hold"/>
                                        <p:tgtEl>
                                          <p:spTgt spid="9">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9">
                                            <p:txEl>
                                              <p:pRg st="7" end="7"/>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9">
                                            <p:txEl>
                                              <p:pRg st="8" end="8"/>
                                            </p:txEl>
                                          </p:spTgt>
                                        </p:tgtEl>
                                        <p:attrNameLst>
                                          <p:attrName>style.visibility</p:attrName>
                                        </p:attrNameLst>
                                      </p:cBhvr>
                                      <p:to>
                                        <p:strVal val="visible"/>
                                      </p:to>
                                    </p:set>
                                    <p:animEffect transition="in" filter="fade">
                                      <p:cBhvr>
                                        <p:cTn id="44" dur="1000"/>
                                        <p:tgtEl>
                                          <p:spTgt spid="9">
                                            <p:txEl>
                                              <p:pRg st="8" end="8"/>
                                            </p:txEl>
                                          </p:spTgt>
                                        </p:tgtEl>
                                      </p:cBhvr>
                                    </p:animEffect>
                                    <p:anim calcmode="lin" valueType="num">
                                      <p:cBhvr>
                                        <p:cTn id="45" dur="1000" fill="hold"/>
                                        <p:tgtEl>
                                          <p:spTgt spid="9">
                                            <p:txEl>
                                              <p:pRg st="8" end="8"/>
                                            </p:txEl>
                                          </p:spTgt>
                                        </p:tgtEl>
                                        <p:attrNameLst>
                                          <p:attrName>ppt_x</p:attrName>
                                        </p:attrNameLst>
                                      </p:cBhvr>
                                      <p:tavLst>
                                        <p:tav tm="0">
                                          <p:val>
                                            <p:strVal val="#ppt_x"/>
                                          </p:val>
                                        </p:tav>
                                        <p:tav tm="100000">
                                          <p:val>
                                            <p:strVal val="#ppt_x"/>
                                          </p:val>
                                        </p:tav>
                                      </p:tavLst>
                                    </p:anim>
                                    <p:anim calcmode="lin" valueType="num">
                                      <p:cBhvr>
                                        <p:cTn id="46" dur="1000" fill="hold"/>
                                        <p:tgtEl>
                                          <p:spTgt spid="9">
                                            <p:txEl>
                                              <p:pRg st="8" end="8"/>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9">
                                            <p:txEl>
                                              <p:pRg st="9" end="9"/>
                                            </p:txEl>
                                          </p:spTgt>
                                        </p:tgtEl>
                                        <p:attrNameLst>
                                          <p:attrName>style.visibility</p:attrName>
                                        </p:attrNameLst>
                                      </p:cBhvr>
                                      <p:to>
                                        <p:strVal val="visible"/>
                                      </p:to>
                                    </p:set>
                                    <p:animEffect transition="in" filter="fade">
                                      <p:cBhvr>
                                        <p:cTn id="49" dur="1000"/>
                                        <p:tgtEl>
                                          <p:spTgt spid="9">
                                            <p:txEl>
                                              <p:pRg st="9" end="9"/>
                                            </p:txEl>
                                          </p:spTgt>
                                        </p:tgtEl>
                                      </p:cBhvr>
                                    </p:animEffect>
                                    <p:anim calcmode="lin" valueType="num">
                                      <p:cBhvr>
                                        <p:cTn id="50" dur="1000" fill="hold"/>
                                        <p:tgtEl>
                                          <p:spTgt spid="9">
                                            <p:txEl>
                                              <p:pRg st="9" end="9"/>
                                            </p:txEl>
                                          </p:spTgt>
                                        </p:tgtEl>
                                        <p:attrNameLst>
                                          <p:attrName>ppt_x</p:attrName>
                                        </p:attrNameLst>
                                      </p:cBhvr>
                                      <p:tavLst>
                                        <p:tav tm="0">
                                          <p:val>
                                            <p:strVal val="#ppt_x"/>
                                          </p:val>
                                        </p:tav>
                                        <p:tav tm="100000">
                                          <p:val>
                                            <p:strVal val="#ppt_x"/>
                                          </p:val>
                                        </p:tav>
                                      </p:tavLst>
                                    </p:anim>
                                    <p:anim calcmode="lin" valueType="num">
                                      <p:cBhvr>
                                        <p:cTn id="51" dur="1000" fill="hold"/>
                                        <p:tgtEl>
                                          <p:spTgt spid="9">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60BE49-E249-4FB1-A115-6E576E361D30}"/>
              </a:ext>
            </a:extLst>
          </p:cNvPr>
          <p:cNvSpPr txBox="1"/>
          <p:nvPr/>
        </p:nvSpPr>
        <p:spPr>
          <a:xfrm>
            <a:off x="1199682" y="287881"/>
            <a:ext cx="9792636" cy="954107"/>
          </a:xfrm>
          <a:prstGeom prst="rect">
            <a:avLst/>
          </a:prstGeom>
          <a:solidFill>
            <a:schemeClr val="bg1">
              <a:alpha val="50000"/>
            </a:schemeClr>
          </a:solidFill>
        </p:spPr>
        <p:txBody>
          <a:bodyPr wrap="square" rtlCol="0">
            <a:spAutoFit/>
          </a:bodyPr>
          <a:lstStyle/>
          <a:p>
            <a:pPr algn="ctr"/>
            <a:r>
              <a:rPr lang="en-US" sz="2800" b="1" u="sng" dirty="0"/>
              <a:t>Lesson 7:  Variable Rate Penalties Can Help Reduce Extreme Penalty Awards</a:t>
            </a:r>
          </a:p>
        </p:txBody>
      </p:sp>
      <p:sp>
        <p:nvSpPr>
          <p:cNvPr id="2" name="TextBox 1">
            <a:extLst>
              <a:ext uri="{FF2B5EF4-FFF2-40B4-BE49-F238E27FC236}">
                <a16:creationId xmlns:a16="http://schemas.microsoft.com/office/drawing/2014/main" id="{AB1F6833-0E7B-4FF0-8771-E50E96CFFB25}"/>
              </a:ext>
            </a:extLst>
          </p:cNvPr>
          <p:cNvSpPr txBox="1"/>
          <p:nvPr/>
        </p:nvSpPr>
        <p:spPr>
          <a:xfrm>
            <a:off x="1323831" y="1579704"/>
            <a:ext cx="9632799" cy="3977692"/>
          </a:xfrm>
          <a:prstGeom prst="rect">
            <a:avLst/>
          </a:prstGeom>
          <a:noFill/>
        </p:spPr>
        <p:txBody>
          <a:bodyPr wrap="square" rtlCol="0">
            <a:spAutoFit/>
          </a:bodyPr>
          <a:lstStyle/>
          <a:p>
            <a:pPr>
              <a:lnSpc>
                <a:spcPct val="80000"/>
              </a:lnSpc>
              <a:spcBef>
                <a:spcPts val="2400"/>
              </a:spcBef>
            </a:pPr>
            <a:r>
              <a:rPr lang="en-US" sz="2400" dirty="0"/>
              <a:t>Even when courts have determined a high daily penalty is warranted, agencies have successfully reduced the final award by arguing that the penalty rate should be reduced for certain periods of time.</a:t>
            </a:r>
          </a:p>
          <a:p>
            <a:pPr>
              <a:lnSpc>
                <a:spcPct val="80000"/>
              </a:lnSpc>
              <a:spcBef>
                <a:spcPts val="2400"/>
              </a:spcBef>
            </a:pPr>
            <a:r>
              <a:rPr lang="en-US" sz="2400" dirty="0"/>
              <a:t>In the 2004 </a:t>
            </a:r>
            <a:r>
              <a:rPr lang="en-US" sz="2400" i="1" dirty="0"/>
              <a:t>Yousoufian</a:t>
            </a:r>
            <a:r>
              <a:rPr lang="en-US" sz="2400" dirty="0"/>
              <a:t> decision, when the Supreme Court held that the penalty period could not be reduced because of litigation delays, it also suggested that the use of a variable rate penalty could mitigate any unfairness  </a:t>
            </a:r>
          </a:p>
          <a:p>
            <a:pPr>
              <a:lnSpc>
                <a:spcPct val="80000"/>
              </a:lnSpc>
              <a:spcBef>
                <a:spcPts val="2400"/>
              </a:spcBef>
            </a:pPr>
            <a:r>
              <a:rPr lang="en-US" sz="2400" i="1" dirty="0"/>
              <a:t>Wade’s </a:t>
            </a:r>
            <a:r>
              <a:rPr lang="en-US" sz="2400" dirty="0"/>
              <a:t>was the first appellate decision to use variable-rate penalties, but there the court increase the rate based on agency intransigence.  </a:t>
            </a:r>
          </a:p>
          <a:p>
            <a:pPr>
              <a:lnSpc>
                <a:spcPct val="80000"/>
              </a:lnSpc>
              <a:spcBef>
                <a:spcPts val="2400"/>
              </a:spcBef>
            </a:pPr>
            <a:r>
              <a:rPr lang="en-US" sz="2400" dirty="0"/>
              <a:t>But … </a:t>
            </a:r>
          </a:p>
        </p:txBody>
      </p:sp>
      <p:sp>
        <p:nvSpPr>
          <p:cNvPr id="7" name="TextBox 6">
            <a:extLst>
              <a:ext uri="{FF2B5EF4-FFF2-40B4-BE49-F238E27FC236}">
                <a16:creationId xmlns:a16="http://schemas.microsoft.com/office/drawing/2014/main" id="{285758D6-D148-47D2-B75F-423AE8207B7A}"/>
              </a:ext>
            </a:extLst>
          </p:cNvPr>
          <p:cNvSpPr txBox="1"/>
          <p:nvPr/>
        </p:nvSpPr>
        <p:spPr>
          <a:xfrm>
            <a:off x="382555" y="243512"/>
            <a:ext cx="641172" cy="923330"/>
          </a:xfrm>
          <a:prstGeom prst="rect">
            <a:avLst/>
          </a:prstGeom>
          <a:noFill/>
        </p:spPr>
        <p:txBody>
          <a:bodyPr wrap="square" rtlCol="0">
            <a:spAutoFit/>
          </a:bodyPr>
          <a:lstStyle/>
          <a:p>
            <a:r>
              <a:rPr lang="en-US" sz="5400" dirty="0">
                <a:solidFill>
                  <a:srgbClr val="770E0F"/>
                </a:solidFill>
                <a:latin typeface="Algerian" panose="04020705040A02060702" pitchFamily="82" charset="0"/>
              </a:rPr>
              <a:t>7</a:t>
            </a:r>
            <a:endParaRPr lang="en-US" dirty="0">
              <a:solidFill>
                <a:srgbClr val="770E0F"/>
              </a:solidFill>
              <a:latin typeface="Algerian" panose="04020705040A02060702" pitchFamily="82" charset="0"/>
            </a:endParaRPr>
          </a:p>
        </p:txBody>
      </p:sp>
      <p:sp>
        <p:nvSpPr>
          <p:cNvPr id="8" name="TextBox 7">
            <a:extLst>
              <a:ext uri="{FF2B5EF4-FFF2-40B4-BE49-F238E27FC236}">
                <a16:creationId xmlns:a16="http://schemas.microsoft.com/office/drawing/2014/main" id="{94697462-D2C3-402F-B6CB-B995EDC36277}"/>
              </a:ext>
            </a:extLst>
          </p:cNvPr>
          <p:cNvSpPr txBox="1"/>
          <p:nvPr/>
        </p:nvSpPr>
        <p:spPr>
          <a:xfrm rot="10800000">
            <a:off x="11146931" y="5725226"/>
            <a:ext cx="641172" cy="923330"/>
          </a:xfrm>
          <a:prstGeom prst="rect">
            <a:avLst/>
          </a:prstGeom>
          <a:noFill/>
        </p:spPr>
        <p:txBody>
          <a:bodyPr wrap="square" rtlCol="0">
            <a:spAutoFit/>
          </a:bodyPr>
          <a:lstStyle/>
          <a:p>
            <a:r>
              <a:rPr lang="en-US" sz="5400" dirty="0">
                <a:solidFill>
                  <a:srgbClr val="770E0F"/>
                </a:solidFill>
                <a:latin typeface="Algerian" panose="04020705040A02060702" pitchFamily="82" charset="0"/>
              </a:rPr>
              <a:t>7</a:t>
            </a:r>
            <a:endParaRPr lang="en-US" dirty="0">
              <a:solidFill>
                <a:srgbClr val="770E0F"/>
              </a:solidFill>
              <a:latin typeface="Algerian" panose="04020705040A02060702" pitchFamily="82" charset="0"/>
            </a:endParaRPr>
          </a:p>
        </p:txBody>
      </p:sp>
    </p:spTree>
    <p:extLst>
      <p:ext uri="{BB962C8B-B14F-4D97-AF65-F5344CB8AC3E}">
        <p14:creationId xmlns:p14="http://schemas.microsoft.com/office/powerpoint/2010/main" val="4256838591"/>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500"/>
                                        <p:tgtEl>
                                          <p:spTgt spid="2">
                                            <p:txEl>
                                              <p:pRg st="1" end="1"/>
                                            </p:txEl>
                                          </p:spTgt>
                                        </p:tgtEl>
                                      </p:cBhvr>
                                    </p:animEffect>
                                    <p:anim calcmode="lin" valueType="num">
                                      <p:cBhvr>
                                        <p:cTn id="15"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500"/>
                                        <p:tgtEl>
                                          <p:spTgt spid="2">
                                            <p:txEl>
                                              <p:pRg st="2" end="2"/>
                                            </p:txEl>
                                          </p:spTgt>
                                        </p:tgtEl>
                                      </p:cBhvr>
                                    </p:animEffect>
                                    <p:anim calcmode="lin" valueType="num">
                                      <p:cBhvr>
                                        <p:cTn id="22"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500"/>
                                        <p:tgtEl>
                                          <p:spTgt spid="2">
                                            <p:txEl>
                                              <p:pRg st="3" end="3"/>
                                            </p:txEl>
                                          </p:spTgt>
                                        </p:tgtEl>
                                      </p:cBhvr>
                                    </p:animEffect>
                                    <p:anim calcmode="lin" valueType="num">
                                      <p:cBhvr>
                                        <p:cTn id="2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1F6833-0E7B-4FF0-8771-E50E96CFFB25}"/>
              </a:ext>
            </a:extLst>
          </p:cNvPr>
          <p:cNvSpPr txBox="1"/>
          <p:nvPr/>
        </p:nvSpPr>
        <p:spPr>
          <a:xfrm>
            <a:off x="1308986" y="1383534"/>
            <a:ext cx="9609223" cy="4268861"/>
          </a:xfrm>
          <a:prstGeom prst="rect">
            <a:avLst/>
          </a:prstGeom>
          <a:noFill/>
        </p:spPr>
        <p:txBody>
          <a:bodyPr wrap="square" rtlCol="0">
            <a:spAutoFit/>
          </a:bodyPr>
          <a:lstStyle/>
          <a:p>
            <a:pPr>
              <a:lnSpc>
                <a:spcPct val="80000"/>
              </a:lnSpc>
            </a:pPr>
            <a:r>
              <a:rPr lang="en-US" sz="2200" u="sng" dirty="0"/>
              <a:t>Litigation delays not caused by the agency </a:t>
            </a:r>
          </a:p>
          <a:p>
            <a:pPr marL="228600">
              <a:lnSpc>
                <a:spcPct val="80000"/>
              </a:lnSpc>
              <a:spcBef>
                <a:spcPts val="600"/>
              </a:spcBef>
            </a:pPr>
            <a:r>
              <a:rPr lang="en-US" sz="2200" dirty="0"/>
              <a:t>In </a:t>
            </a:r>
            <a:r>
              <a:rPr lang="en-US" sz="2200" i="1" dirty="0"/>
              <a:t>Zink v. Mesa</a:t>
            </a:r>
            <a:r>
              <a:rPr lang="en-US" sz="2200" dirty="0"/>
              <a:t>, 4 </a:t>
            </a:r>
            <a:r>
              <a:rPr lang="en-US" sz="2200" dirty="0" err="1"/>
              <a:t>Wn</a:t>
            </a:r>
            <a:r>
              <a:rPr lang="en-US" sz="2200" dirty="0"/>
              <a:t>. App. </a:t>
            </a:r>
            <a:r>
              <a:rPr lang="en-US" sz="2200" dirty="0" err="1"/>
              <a:t>2d</a:t>
            </a:r>
            <a:r>
              <a:rPr lang="en-US" sz="2200" dirty="0"/>
              <a:t> 112 (2018), the court reduced the penalty rate to $0.50 per day for all requests from the date the trial court originally dismissed the lawsuit to the date the Court of Appeals reversed that ruling. </a:t>
            </a:r>
          </a:p>
          <a:p>
            <a:pPr>
              <a:lnSpc>
                <a:spcPct val="80000"/>
              </a:lnSpc>
            </a:pPr>
            <a:endParaRPr lang="en-US" sz="2200" dirty="0"/>
          </a:p>
          <a:p>
            <a:pPr>
              <a:lnSpc>
                <a:spcPct val="80000"/>
              </a:lnSpc>
            </a:pPr>
            <a:r>
              <a:rPr lang="en-US" sz="2200" u="sng" dirty="0"/>
              <a:t>Accounting for a reasonable response time</a:t>
            </a:r>
            <a:r>
              <a:rPr lang="en-US" sz="2200" dirty="0"/>
              <a:t> </a:t>
            </a:r>
          </a:p>
          <a:p>
            <a:pPr marL="228600">
              <a:lnSpc>
                <a:spcPct val="80000"/>
              </a:lnSpc>
              <a:spcBef>
                <a:spcPts val="600"/>
              </a:spcBef>
            </a:pPr>
            <a:r>
              <a:rPr lang="en-US" sz="2200" dirty="0"/>
              <a:t>In </a:t>
            </a:r>
            <a:r>
              <a:rPr lang="en-US" sz="2200" i="1" dirty="0"/>
              <a:t>O’Dea v. City of Tacoma </a:t>
            </a:r>
            <a:r>
              <a:rPr lang="en-US" sz="2200" dirty="0"/>
              <a:t>(2021), the court suggested variable-rate penalties could be used to account for the City’s reasonable response time.</a:t>
            </a:r>
          </a:p>
          <a:p>
            <a:pPr marL="169863">
              <a:lnSpc>
                <a:spcPct val="80000"/>
              </a:lnSpc>
              <a:spcBef>
                <a:spcPts val="600"/>
              </a:spcBef>
            </a:pPr>
            <a:r>
              <a:rPr lang="en-US" sz="2200" dirty="0"/>
              <a:t>Penalty clock started after the City failed to recognize that it had received a request.</a:t>
            </a:r>
          </a:p>
          <a:p>
            <a:pPr marL="169863">
              <a:lnSpc>
                <a:spcPct val="80000"/>
              </a:lnSpc>
              <a:spcBef>
                <a:spcPts val="600"/>
              </a:spcBef>
            </a:pPr>
            <a:r>
              <a:rPr lang="en-US" sz="2200" dirty="0"/>
              <a:t>But once the City recognized the request several months later, it diligently responded to the request. </a:t>
            </a:r>
          </a:p>
          <a:p>
            <a:pPr marL="169863">
              <a:lnSpc>
                <a:spcPct val="80000"/>
              </a:lnSpc>
              <a:spcBef>
                <a:spcPts val="600"/>
              </a:spcBef>
            </a:pPr>
            <a:r>
              <a:rPr lang="en-US" sz="2200" dirty="0"/>
              <a:t>Trial court imposed the same penalty rate for the pre-response period and the period the city was diligently responding to the request.   </a:t>
            </a:r>
          </a:p>
        </p:txBody>
      </p:sp>
      <p:sp>
        <p:nvSpPr>
          <p:cNvPr id="4" name="TextBox 3">
            <a:extLst>
              <a:ext uri="{FF2B5EF4-FFF2-40B4-BE49-F238E27FC236}">
                <a16:creationId xmlns:a16="http://schemas.microsoft.com/office/drawing/2014/main" id="{B066AAE7-774E-4FA5-B3ED-665C92DC36FC}"/>
              </a:ext>
            </a:extLst>
          </p:cNvPr>
          <p:cNvSpPr txBox="1"/>
          <p:nvPr/>
        </p:nvSpPr>
        <p:spPr>
          <a:xfrm>
            <a:off x="1199681" y="163296"/>
            <a:ext cx="9792636" cy="954107"/>
          </a:xfrm>
          <a:prstGeom prst="rect">
            <a:avLst/>
          </a:prstGeom>
          <a:solidFill>
            <a:schemeClr val="bg1">
              <a:alpha val="50000"/>
            </a:schemeClr>
          </a:solidFill>
        </p:spPr>
        <p:txBody>
          <a:bodyPr wrap="square" rtlCol="0">
            <a:spAutoFit/>
          </a:bodyPr>
          <a:lstStyle/>
          <a:p>
            <a:pPr algn="ctr"/>
            <a:r>
              <a:rPr lang="en-US" sz="2800" b="1" u="sng" dirty="0"/>
              <a:t>Lesson 7:  Variable Rate Penalties Can Help Reduce Extreme Penalty Awards</a:t>
            </a:r>
          </a:p>
        </p:txBody>
      </p:sp>
      <p:sp>
        <p:nvSpPr>
          <p:cNvPr id="6" name="TextBox 5">
            <a:extLst>
              <a:ext uri="{FF2B5EF4-FFF2-40B4-BE49-F238E27FC236}">
                <a16:creationId xmlns:a16="http://schemas.microsoft.com/office/drawing/2014/main" id="{9C87B17F-0192-4534-ABED-07CC43731EED}"/>
              </a:ext>
            </a:extLst>
          </p:cNvPr>
          <p:cNvSpPr txBox="1"/>
          <p:nvPr/>
        </p:nvSpPr>
        <p:spPr>
          <a:xfrm>
            <a:off x="382555" y="243512"/>
            <a:ext cx="641172" cy="923330"/>
          </a:xfrm>
          <a:prstGeom prst="rect">
            <a:avLst/>
          </a:prstGeom>
          <a:noFill/>
        </p:spPr>
        <p:txBody>
          <a:bodyPr wrap="square" rtlCol="0">
            <a:spAutoFit/>
          </a:bodyPr>
          <a:lstStyle/>
          <a:p>
            <a:r>
              <a:rPr lang="en-US" sz="5400" dirty="0">
                <a:solidFill>
                  <a:srgbClr val="770E0F"/>
                </a:solidFill>
                <a:latin typeface="Algerian" panose="04020705040A02060702" pitchFamily="82" charset="0"/>
              </a:rPr>
              <a:t>7</a:t>
            </a:r>
            <a:endParaRPr lang="en-US" dirty="0">
              <a:solidFill>
                <a:srgbClr val="770E0F"/>
              </a:solidFill>
              <a:latin typeface="Algerian" panose="04020705040A02060702" pitchFamily="82" charset="0"/>
            </a:endParaRPr>
          </a:p>
        </p:txBody>
      </p:sp>
      <p:sp>
        <p:nvSpPr>
          <p:cNvPr id="7" name="TextBox 6">
            <a:extLst>
              <a:ext uri="{FF2B5EF4-FFF2-40B4-BE49-F238E27FC236}">
                <a16:creationId xmlns:a16="http://schemas.microsoft.com/office/drawing/2014/main" id="{C96209C6-5BBA-4D39-B0D3-629AE06DE91C}"/>
              </a:ext>
            </a:extLst>
          </p:cNvPr>
          <p:cNvSpPr txBox="1"/>
          <p:nvPr/>
        </p:nvSpPr>
        <p:spPr>
          <a:xfrm rot="10800000">
            <a:off x="11146931" y="5725226"/>
            <a:ext cx="641172" cy="923330"/>
          </a:xfrm>
          <a:prstGeom prst="rect">
            <a:avLst/>
          </a:prstGeom>
          <a:noFill/>
        </p:spPr>
        <p:txBody>
          <a:bodyPr wrap="square" rtlCol="0">
            <a:spAutoFit/>
          </a:bodyPr>
          <a:lstStyle/>
          <a:p>
            <a:r>
              <a:rPr lang="en-US" sz="5400" dirty="0">
                <a:solidFill>
                  <a:srgbClr val="770E0F"/>
                </a:solidFill>
                <a:latin typeface="Algerian" panose="04020705040A02060702" pitchFamily="82" charset="0"/>
              </a:rPr>
              <a:t>7</a:t>
            </a:r>
            <a:endParaRPr lang="en-US" dirty="0">
              <a:solidFill>
                <a:srgbClr val="770E0F"/>
              </a:solidFill>
              <a:latin typeface="Algerian" panose="04020705040A02060702" pitchFamily="82" charset="0"/>
            </a:endParaRPr>
          </a:p>
        </p:txBody>
      </p:sp>
    </p:spTree>
    <p:extLst>
      <p:ext uri="{BB962C8B-B14F-4D97-AF65-F5344CB8AC3E}">
        <p14:creationId xmlns:p14="http://schemas.microsoft.com/office/powerpoint/2010/main" val="2656960382"/>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fade">
                                      <p:cBhvr>
                                        <p:cTn id="13" dur="1000"/>
                                        <p:tgtEl>
                                          <p:spTgt spid="2">
                                            <p:txEl>
                                              <p:pRg st="1" end="1"/>
                                            </p:txEl>
                                          </p:spTgt>
                                        </p:tgtEl>
                                      </p:cBhvr>
                                    </p:animEffect>
                                    <p:anim calcmode="lin" valueType="num">
                                      <p:cBhvr>
                                        <p:cTn id="14"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fade">
                                      <p:cBhvr>
                                        <p:cTn id="20" dur="1000"/>
                                        <p:tgtEl>
                                          <p:spTgt spid="2">
                                            <p:txEl>
                                              <p:pRg st="3" end="3"/>
                                            </p:txEl>
                                          </p:spTgt>
                                        </p:tgtEl>
                                      </p:cBhvr>
                                    </p:animEffect>
                                    <p:anim calcmode="lin" valueType="num">
                                      <p:cBhvr>
                                        <p:cTn id="21"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Effect transition="in" filter="fade">
                                      <p:cBhvr>
                                        <p:cTn id="25" dur="1000"/>
                                        <p:tgtEl>
                                          <p:spTgt spid="2">
                                            <p:txEl>
                                              <p:pRg st="4" end="4"/>
                                            </p:txEl>
                                          </p:spTgt>
                                        </p:tgtEl>
                                      </p:cBhvr>
                                    </p:animEffect>
                                    <p:anim calcmode="lin" valueType="num">
                                      <p:cBhvr>
                                        <p:cTn id="2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4" end="4"/>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2">
                                            <p:txEl>
                                              <p:pRg st="5" end="5"/>
                                            </p:txEl>
                                          </p:spTgt>
                                        </p:tgtEl>
                                        <p:attrNameLst>
                                          <p:attrName>style.visibility</p:attrName>
                                        </p:attrNameLst>
                                      </p:cBhvr>
                                      <p:to>
                                        <p:strVal val="visible"/>
                                      </p:to>
                                    </p:set>
                                    <p:animEffect transition="in" filter="fade">
                                      <p:cBhvr>
                                        <p:cTn id="30" dur="1000"/>
                                        <p:tgtEl>
                                          <p:spTgt spid="2">
                                            <p:txEl>
                                              <p:pRg st="5" end="5"/>
                                            </p:txEl>
                                          </p:spTgt>
                                        </p:tgtEl>
                                      </p:cBhvr>
                                    </p:animEffect>
                                    <p:anim calcmode="lin" valueType="num">
                                      <p:cBhvr>
                                        <p:cTn id="31"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2"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fade">
                                      <p:cBhvr>
                                        <p:cTn id="35" dur="1000"/>
                                        <p:tgtEl>
                                          <p:spTgt spid="2">
                                            <p:txEl>
                                              <p:pRg st="6" end="6"/>
                                            </p:txEl>
                                          </p:spTgt>
                                        </p:tgtEl>
                                      </p:cBhvr>
                                    </p:animEffect>
                                    <p:anim calcmode="lin" valueType="num">
                                      <p:cBhvr>
                                        <p:cTn id="36"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6" end="6"/>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2">
                                            <p:txEl>
                                              <p:pRg st="7" end="7"/>
                                            </p:txEl>
                                          </p:spTgt>
                                        </p:tgtEl>
                                        <p:attrNameLst>
                                          <p:attrName>style.visibility</p:attrName>
                                        </p:attrNameLst>
                                      </p:cBhvr>
                                      <p:to>
                                        <p:strVal val="visible"/>
                                      </p:to>
                                    </p:set>
                                    <p:animEffect transition="in" filter="fade">
                                      <p:cBhvr>
                                        <p:cTn id="40" dur="1000"/>
                                        <p:tgtEl>
                                          <p:spTgt spid="2">
                                            <p:txEl>
                                              <p:pRg st="7" end="7"/>
                                            </p:txEl>
                                          </p:spTgt>
                                        </p:tgtEl>
                                      </p:cBhvr>
                                    </p:animEffect>
                                    <p:anim calcmode="lin" valueType="num">
                                      <p:cBhvr>
                                        <p:cTn id="41"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2"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60BE49-E249-4FB1-A115-6E576E361D30}"/>
              </a:ext>
            </a:extLst>
          </p:cNvPr>
          <p:cNvSpPr txBox="1"/>
          <p:nvPr/>
        </p:nvSpPr>
        <p:spPr>
          <a:xfrm>
            <a:off x="1370045" y="454594"/>
            <a:ext cx="9451910" cy="584775"/>
          </a:xfrm>
          <a:prstGeom prst="rect">
            <a:avLst/>
          </a:prstGeom>
          <a:solidFill>
            <a:schemeClr val="bg1">
              <a:alpha val="42000"/>
            </a:schemeClr>
          </a:solidFill>
        </p:spPr>
        <p:txBody>
          <a:bodyPr wrap="square" rtlCol="0">
            <a:spAutoFit/>
          </a:bodyPr>
          <a:lstStyle/>
          <a:p>
            <a:r>
              <a:rPr lang="en-US" sz="3200" b="1" u="sng" dirty="0"/>
              <a:t>Lesson 8:  Factors Are Not Always Applied Consistently</a:t>
            </a:r>
          </a:p>
        </p:txBody>
      </p:sp>
      <p:sp>
        <p:nvSpPr>
          <p:cNvPr id="2" name="TextBox 1">
            <a:extLst>
              <a:ext uri="{FF2B5EF4-FFF2-40B4-BE49-F238E27FC236}">
                <a16:creationId xmlns:a16="http://schemas.microsoft.com/office/drawing/2014/main" id="{AB1F6833-0E7B-4FF0-8771-E50E96CFFB25}"/>
              </a:ext>
            </a:extLst>
          </p:cNvPr>
          <p:cNvSpPr txBox="1"/>
          <p:nvPr/>
        </p:nvSpPr>
        <p:spPr>
          <a:xfrm>
            <a:off x="1339367" y="2407743"/>
            <a:ext cx="9482588" cy="1872500"/>
          </a:xfrm>
          <a:prstGeom prst="rect">
            <a:avLst/>
          </a:prstGeom>
          <a:noFill/>
        </p:spPr>
        <p:txBody>
          <a:bodyPr wrap="square" rtlCol="0">
            <a:spAutoFit/>
          </a:bodyPr>
          <a:lstStyle/>
          <a:p>
            <a:pPr>
              <a:lnSpc>
                <a:spcPct val="80000"/>
              </a:lnSpc>
            </a:pPr>
            <a:r>
              <a:rPr lang="en-US" sz="2400" dirty="0"/>
              <a:t>Trial courts have interpreted certain </a:t>
            </a:r>
            <a:r>
              <a:rPr lang="en-US" sz="2400" i="1" dirty="0"/>
              <a:t>Yousoufian</a:t>
            </a:r>
            <a:r>
              <a:rPr lang="en-US" sz="2400" dirty="0"/>
              <a:t> factors in different ways and because of the deferential standard of review, appellate courts have upheld those differing interpretations.  </a:t>
            </a:r>
          </a:p>
          <a:p>
            <a:pPr>
              <a:lnSpc>
                <a:spcPct val="80000"/>
              </a:lnSpc>
            </a:pPr>
            <a:endParaRPr lang="en-US" sz="2400" dirty="0"/>
          </a:p>
          <a:p>
            <a:pPr>
              <a:lnSpc>
                <a:spcPct val="80000"/>
              </a:lnSpc>
            </a:pPr>
            <a:r>
              <a:rPr lang="en-US" sz="2400" dirty="0"/>
              <a:t>Thus, it is essential to make the best argument to the trial court about how those factors should apply </a:t>
            </a:r>
          </a:p>
        </p:txBody>
      </p:sp>
      <p:sp>
        <p:nvSpPr>
          <p:cNvPr id="6" name="TextBox 5">
            <a:extLst>
              <a:ext uri="{FF2B5EF4-FFF2-40B4-BE49-F238E27FC236}">
                <a16:creationId xmlns:a16="http://schemas.microsoft.com/office/drawing/2014/main" id="{9B473D9C-7390-42C9-AF40-B27B4DA7F38C}"/>
              </a:ext>
            </a:extLst>
          </p:cNvPr>
          <p:cNvSpPr txBox="1"/>
          <p:nvPr/>
        </p:nvSpPr>
        <p:spPr>
          <a:xfrm>
            <a:off x="366110" y="285316"/>
            <a:ext cx="628650" cy="923330"/>
          </a:xfrm>
          <a:prstGeom prst="rect">
            <a:avLst/>
          </a:prstGeom>
          <a:noFill/>
        </p:spPr>
        <p:txBody>
          <a:bodyPr wrap="square" rtlCol="0">
            <a:spAutoFit/>
          </a:bodyPr>
          <a:lstStyle/>
          <a:p>
            <a:r>
              <a:rPr lang="en-US" sz="5400" dirty="0">
                <a:latin typeface="Algerian" panose="04020705040A02060702" pitchFamily="82" charset="0"/>
              </a:rPr>
              <a:t>8</a:t>
            </a:r>
            <a:endParaRPr lang="en-US" dirty="0">
              <a:latin typeface="Algerian" panose="04020705040A02060702" pitchFamily="82" charset="0"/>
            </a:endParaRPr>
          </a:p>
        </p:txBody>
      </p:sp>
      <p:sp>
        <p:nvSpPr>
          <p:cNvPr id="7" name="TextBox 6">
            <a:extLst>
              <a:ext uri="{FF2B5EF4-FFF2-40B4-BE49-F238E27FC236}">
                <a16:creationId xmlns:a16="http://schemas.microsoft.com/office/drawing/2014/main" id="{7EF9032B-8E3A-4594-AD50-12497F4CF953}"/>
              </a:ext>
            </a:extLst>
          </p:cNvPr>
          <p:cNvSpPr txBox="1"/>
          <p:nvPr/>
        </p:nvSpPr>
        <p:spPr>
          <a:xfrm rot="10800000">
            <a:off x="11176985" y="5728781"/>
            <a:ext cx="628650" cy="923330"/>
          </a:xfrm>
          <a:prstGeom prst="rect">
            <a:avLst/>
          </a:prstGeom>
          <a:noFill/>
        </p:spPr>
        <p:txBody>
          <a:bodyPr wrap="square" rtlCol="0">
            <a:spAutoFit/>
          </a:bodyPr>
          <a:lstStyle/>
          <a:p>
            <a:r>
              <a:rPr lang="en-US" sz="5400" dirty="0">
                <a:latin typeface="Algerian" panose="04020705040A02060702" pitchFamily="82" charset="0"/>
              </a:rPr>
              <a:t>8</a:t>
            </a:r>
            <a:endParaRPr lang="en-US" dirty="0">
              <a:latin typeface="Algerian" panose="04020705040A02060702" pitchFamily="82" charset="0"/>
            </a:endParaRPr>
          </a:p>
        </p:txBody>
      </p:sp>
    </p:spTree>
    <p:extLst>
      <p:ext uri="{BB962C8B-B14F-4D97-AF65-F5344CB8AC3E}">
        <p14:creationId xmlns:p14="http://schemas.microsoft.com/office/powerpoint/2010/main" val="215637019"/>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500"/>
                                        <p:tgtEl>
                                          <p:spTgt spid="2">
                                            <p:txEl>
                                              <p:pRg st="2" end="2"/>
                                            </p:txEl>
                                          </p:spTgt>
                                        </p:tgtEl>
                                      </p:cBhvr>
                                    </p:animEffect>
                                    <p:anim calcmode="lin" valueType="num">
                                      <p:cBhvr>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1F6833-0E7B-4FF0-8771-E50E96CFFB25}"/>
              </a:ext>
            </a:extLst>
          </p:cNvPr>
          <p:cNvSpPr txBox="1"/>
          <p:nvPr/>
        </p:nvSpPr>
        <p:spPr>
          <a:xfrm>
            <a:off x="1370045" y="1417337"/>
            <a:ext cx="9306194" cy="690638"/>
          </a:xfrm>
          <a:prstGeom prst="rect">
            <a:avLst/>
          </a:prstGeom>
          <a:noFill/>
        </p:spPr>
        <p:txBody>
          <a:bodyPr wrap="square" rtlCol="0">
            <a:spAutoFit/>
          </a:bodyPr>
          <a:lstStyle/>
          <a:p>
            <a:pPr>
              <a:lnSpc>
                <a:spcPct val="80000"/>
              </a:lnSpc>
            </a:pPr>
            <a:r>
              <a:rPr lang="en-US" sz="2400" dirty="0"/>
              <a:t>If an agency asserts an exemption that does not apply, has the agency strictly complied with the PRA’s procedural requirements? </a:t>
            </a:r>
          </a:p>
        </p:txBody>
      </p:sp>
      <p:sp>
        <p:nvSpPr>
          <p:cNvPr id="3" name="TextBox 2">
            <a:extLst>
              <a:ext uri="{FF2B5EF4-FFF2-40B4-BE49-F238E27FC236}">
                <a16:creationId xmlns:a16="http://schemas.microsoft.com/office/drawing/2014/main" id="{2809AB89-4909-4EA7-AA8A-B5BDEE42BCE1}"/>
              </a:ext>
            </a:extLst>
          </p:cNvPr>
          <p:cNvSpPr txBox="1"/>
          <p:nvPr/>
        </p:nvSpPr>
        <p:spPr>
          <a:xfrm>
            <a:off x="1370045" y="2309256"/>
            <a:ext cx="4838176" cy="3170099"/>
          </a:xfrm>
          <a:prstGeom prst="rect">
            <a:avLst/>
          </a:prstGeom>
          <a:noFill/>
        </p:spPr>
        <p:txBody>
          <a:bodyPr wrap="square" rtlCol="0">
            <a:spAutoFit/>
          </a:bodyPr>
          <a:lstStyle/>
          <a:p>
            <a:r>
              <a:rPr lang="en-US" u="sng" dirty="0"/>
              <a:t>Yes</a:t>
            </a:r>
          </a:p>
          <a:p>
            <a:pPr>
              <a:lnSpc>
                <a:spcPct val="80000"/>
              </a:lnSpc>
              <a:spcBef>
                <a:spcPts val="600"/>
              </a:spcBef>
            </a:pPr>
            <a:r>
              <a:rPr lang="en-US" i="1" dirty="0"/>
              <a:t>Adams v. DOC</a:t>
            </a:r>
            <a:r>
              <a:rPr lang="en-US" dirty="0"/>
              <a:t>, 189 </a:t>
            </a:r>
            <a:r>
              <a:rPr lang="en-US" dirty="0" err="1"/>
              <a:t>Wn</a:t>
            </a:r>
            <a:r>
              <a:rPr lang="en-US" dirty="0"/>
              <a:t>. App. 925 (2015)</a:t>
            </a:r>
          </a:p>
          <a:p>
            <a:pPr>
              <a:lnSpc>
                <a:spcPct val="80000"/>
              </a:lnSpc>
              <a:spcBef>
                <a:spcPts val="600"/>
              </a:spcBef>
            </a:pPr>
            <a:r>
              <a:rPr lang="en-US" dirty="0"/>
              <a:t>Court of Appeals found that the agency had asserted exemption in bad faith but </a:t>
            </a:r>
          </a:p>
          <a:p>
            <a:pPr>
              <a:lnSpc>
                <a:spcPct val="80000"/>
              </a:lnSpc>
              <a:spcBef>
                <a:spcPts val="600"/>
              </a:spcBef>
            </a:pPr>
            <a:r>
              <a:rPr lang="en-US" dirty="0"/>
              <a:t>It affirmed the trial court’s finding that the agency had strictly complied with the procedural requirements.</a:t>
            </a:r>
          </a:p>
          <a:p>
            <a:pPr>
              <a:lnSpc>
                <a:spcPct val="80000"/>
              </a:lnSpc>
              <a:spcBef>
                <a:spcPts val="600"/>
              </a:spcBef>
            </a:pPr>
            <a:r>
              <a:rPr lang="en-US" dirty="0"/>
              <a:t>“the trial court differentiated between compliance with procedural requirements in form and compliance with procedural requirements in substance.”</a:t>
            </a:r>
          </a:p>
          <a:p>
            <a:endParaRPr lang="en-US" dirty="0"/>
          </a:p>
        </p:txBody>
      </p:sp>
      <p:sp>
        <p:nvSpPr>
          <p:cNvPr id="6" name="TextBox 5">
            <a:extLst>
              <a:ext uri="{FF2B5EF4-FFF2-40B4-BE49-F238E27FC236}">
                <a16:creationId xmlns:a16="http://schemas.microsoft.com/office/drawing/2014/main" id="{9FCAF2C5-E0E7-4408-BEA1-888E6F8B5E31}"/>
              </a:ext>
            </a:extLst>
          </p:cNvPr>
          <p:cNvSpPr txBox="1"/>
          <p:nvPr/>
        </p:nvSpPr>
        <p:spPr>
          <a:xfrm>
            <a:off x="6305265" y="2309256"/>
            <a:ext cx="4549095" cy="1409617"/>
          </a:xfrm>
          <a:prstGeom prst="rect">
            <a:avLst/>
          </a:prstGeom>
          <a:noFill/>
        </p:spPr>
        <p:txBody>
          <a:bodyPr wrap="square" rtlCol="0">
            <a:spAutoFit/>
          </a:bodyPr>
          <a:lstStyle/>
          <a:p>
            <a:r>
              <a:rPr lang="en-US" u="sng" dirty="0"/>
              <a:t>No</a:t>
            </a:r>
          </a:p>
          <a:p>
            <a:pPr>
              <a:lnSpc>
                <a:spcPct val="80000"/>
              </a:lnSpc>
              <a:spcBef>
                <a:spcPts val="600"/>
              </a:spcBef>
            </a:pPr>
            <a:r>
              <a:rPr lang="en-US" i="1" dirty="0"/>
              <a:t>Hoffman, 194 </a:t>
            </a:r>
            <a:r>
              <a:rPr lang="en-US" i="1" dirty="0" err="1"/>
              <a:t>Wn.2d</a:t>
            </a:r>
            <a:r>
              <a:rPr lang="en-US" i="1" dirty="0"/>
              <a:t> 217</a:t>
            </a:r>
          </a:p>
          <a:p>
            <a:pPr>
              <a:lnSpc>
                <a:spcPct val="80000"/>
              </a:lnSpc>
              <a:spcBef>
                <a:spcPts val="600"/>
              </a:spcBef>
            </a:pPr>
            <a:r>
              <a:rPr lang="en-US" i="1" dirty="0"/>
              <a:t>Affirmed trial court ruling that the agency did not strictly comply with procedures because it asserted a non-existent exemption</a:t>
            </a:r>
          </a:p>
        </p:txBody>
      </p:sp>
      <p:sp>
        <p:nvSpPr>
          <p:cNvPr id="7" name="TextBox 6">
            <a:extLst>
              <a:ext uri="{FF2B5EF4-FFF2-40B4-BE49-F238E27FC236}">
                <a16:creationId xmlns:a16="http://schemas.microsoft.com/office/drawing/2014/main" id="{FFAB0BC4-C308-4FEA-9461-EA6275F4ED14}"/>
              </a:ext>
            </a:extLst>
          </p:cNvPr>
          <p:cNvSpPr txBox="1"/>
          <p:nvPr/>
        </p:nvSpPr>
        <p:spPr>
          <a:xfrm>
            <a:off x="1370045" y="417210"/>
            <a:ext cx="9451910" cy="584775"/>
          </a:xfrm>
          <a:prstGeom prst="rect">
            <a:avLst/>
          </a:prstGeom>
          <a:solidFill>
            <a:schemeClr val="bg1">
              <a:alpha val="42000"/>
            </a:schemeClr>
          </a:solidFill>
        </p:spPr>
        <p:txBody>
          <a:bodyPr wrap="square" rtlCol="0">
            <a:spAutoFit/>
          </a:bodyPr>
          <a:lstStyle/>
          <a:p>
            <a:r>
              <a:rPr lang="en-US" sz="3200" b="1" u="sng" dirty="0"/>
              <a:t>Lesson 8:  Factors Are Not Always Applied Consistently</a:t>
            </a:r>
          </a:p>
        </p:txBody>
      </p:sp>
      <p:sp>
        <p:nvSpPr>
          <p:cNvPr id="8" name="TextBox 7">
            <a:extLst>
              <a:ext uri="{FF2B5EF4-FFF2-40B4-BE49-F238E27FC236}">
                <a16:creationId xmlns:a16="http://schemas.microsoft.com/office/drawing/2014/main" id="{66B339AB-C418-4EC3-AF25-BA71AD5A4D29}"/>
              </a:ext>
            </a:extLst>
          </p:cNvPr>
          <p:cNvSpPr txBox="1"/>
          <p:nvPr/>
        </p:nvSpPr>
        <p:spPr>
          <a:xfrm>
            <a:off x="366110" y="285316"/>
            <a:ext cx="628650" cy="923330"/>
          </a:xfrm>
          <a:prstGeom prst="rect">
            <a:avLst/>
          </a:prstGeom>
          <a:noFill/>
        </p:spPr>
        <p:txBody>
          <a:bodyPr wrap="square" rtlCol="0">
            <a:spAutoFit/>
          </a:bodyPr>
          <a:lstStyle/>
          <a:p>
            <a:r>
              <a:rPr lang="en-US" sz="5400" dirty="0">
                <a:latin typeface="Algerian" panose="04020705040A02060702" pitchFamily="82" charset="0"/>
              </a:rPr>
              <a:t>8</a:t>
            </a:r>
            <a:endParaRPr lang="en-US" dirty="0">
              <a:latin typeface="Algerian" panose="04020705040A02060702" pitchFamily="82" charset="0"/>
            </a:endParaRPr>
          </a:p>
        </p:txBody>
      </p:sp>
      <p:sp>
        <p:nvSpPr>
          <p:cNvPr id="9" name="TextBox 8">
            <a:extLst>
              <a:ext uri="{FF2B5EF4-FFF2-40B4-BE49-F238E27FC236}">
                <a16:creationId xmlns:a16="http://schemas.microsoft.com/office/drawing/2014/main" id="{C3A313DB-66DA-4B94-8FA5-72D37855D608}"/>
              </a:ext>
            </a:extLst>
          </p:cNvPr>
          <p:cNvSpPr txBox="1"/>
          <p:nvPr/>
        </p:nvSpPr>
        <p:spPr>
          <a:xfrm rot="10800000">
            <a:off x="11176985" y="5728781"/>
            <a:ext cx="628650" cy="923330"/>
          </a:xfrm>
          <a:prstGeom prst="rect">
            <a:avLst/>
          </a:prstGeom>
          <a:noFill/>
        </p:spPr>
        <p:txBody>
          <a:bodyPr wrap="square" rtlCol="0">
            <a:spAutoFit/>
          </a:bodyPr>
          <a:lstStyle/>
          <a:p>
            <a:r>
              <a:rPr lang="en-US" sz="5400" dirty="0">
                <a:latin typeface="Algerian" panose="04020705040A02060702" pitchFamily="82" charset="0"/>
              </a:rPr>
              <a:t>8</a:t>
            </a:r>
            <a:endParaRPr lang="en-US" dirty="0">
              <a:latin typeface="Algerian" panose="04020705040A02060702" pitchFamily="82" charset="0"/>
            </a:endParaRPr>
          </a:p>
        </p:txBody>
      </p:sp>
    </p:spTree>
    <p:extLst>
      <p:ext uri="{BB962C8B-B14F-4D97-AF65-F5344CB8AC3E}">
        <p14:creationId xmlns:p14="http://schemas.microsoft.com/office/powerpoint/2010/main" val="2367308098"/>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anim calcmode="lin" valueType="num">
                                      <p:cBhvr>
                                        <p:cTn id="15" dur="500" fill="hold"/>
                                        <p:tgtEl>
                                          <p:spTgt spid="3"/>
                                        </p:tgtEl>
                                        <p:attrNameLst>
                                          <p:attrName>ppt_x</p:attrName>
                                        </p:attrNameLst>
                                      </p:cBhvr>
                                      <p:tavLst>
                                        <p:tav tm="0">
                                          <p:val>
                                            <p:strVal val="#ppt_x"/>
                                          </p:val>
                                        </p:tav>
                                        <p:tav tm="100000">
                                          <p:val>
                                            <p:strVal val="#ppt_x"/>
                                          </p:val>
                                        </p:tav>
                                      </p:tavLst>
                                    </p:anim>
                                    <p:anim calcmode="lin" valueType="num">
                                      <p:cBhvr>
                                        <p:cTn id="16"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anim calcmode="lin" valueType="num">
                                      <p:cBhvr>
                                        <p:cTn id="22" dur="500" fill="hold"/>
                                        <p:tgtEl>
                                          <p:spTgt spid="6"/>
                                        </p:tgtEl>
                                        <p:attrNameLst>
                                          <p:attrName>ppt_x</p:attrName>
                                        </p:attrNameLst>
                                      </p:cBhvr>
                                      <p:tavLst>
                                        <p:tav tm="0">
                                          <p:val>
                                            <p:strVal val="#ppt_x"/>
                                          </p:val>
                                        </p:tav>
                                        <p:tav tm="100000">
                                          <p:val>
                                            <p:strVal val="#ppt_x"/>
                                          </p:val>
                                        </p:tav>
                                      </p:tavLst>
                                    </p:anim>
                                    <p:anim calcmode="lin" valueType="num">
                                      <p:cBhvr>
                                        <p:cTn id="23"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809AB89-4909-4EA7-AA8A-B5BDEE42BCE1}"/>
              </a:ext>
            </a:extLst>
          </p:cNvPr>
          <p:cNvSpPr txBox="1"/>
          <p:nvPr/>
        </p:nvSpPr>
        <p:spPr>
          <a:xfrm>
            <a:off x="1395292" y="1700027"/>
            <a:ext cx="4797801" cy="4022640"/>
          </a:xfrm>
          <a:prstGeom prst="rect">
            <a:avLst/>
          </a:prstGeom>
          <a:noFill/>
        </p:spPr>
        <p:txBody>
          <a:bodyPr wrap="square" rtlCol="0">
            <a:spAutoFit/>
          </a:bodyPr>
          <a:lstStyle/>
          <a:p>
            <a:pPr>
              <a:lnSpc>
                <a:spcPct val="80000"/>
              </a:lnSpc>
              <a:spcBef>
                <a:spcPts val="600"/>
              </a:spcBef>
            </a:pPr>
            <a:r>
              <a:rPr lang="en-US" u="sng" dirty="0"/>
              <a:t>Yes</a:t>
            </a:r>
          </a:p>
          <a:p>
            <a:pPr>
              <a:lnSpc>
                <a:spcPct val="80000"/>
              </a:lnSpc>
              <a:spcBef>
                <a:spcPts val="600"/>
              </a:spcBef>
            </a:pPr>
            <a:r>
              <a:rPr lang="en-US" i="1" dirty="0"/>
              <a:t>Hoffman v. Kittitas County</a:t>
            </a:r>
            <a:r>
              <a:rPr lang="en-US" dirty="0"/>
              <a:t>, 4 </a:t>
            </a:r>
            <a:r>
              <a:rPr lang="en-US" dirty="0" err="1"/>
              <a:t>Wn</a:t>
            </a:r>
            <a:r>
              <a:rPr lang="en-US" dirty="0"/>
              <a:t>. App. </a:t>
            </a:r>
            <a:r>
              <a:rPr lang="en-US" dirty="0" err="1"/>
              <a:t>2d</a:t>
            </a:r>
            <a:r>
              <a:rPr lang="en-US" dirty="0"/>
              <a:t> 489 (2019), </a:t>
            </a:r>
            <a:r>
              <a:rPr lang="en-US" i="1" dirty="0"/>
              <a:t>aff’d on different grounds</a:t>
            </a:r>
            <a:r>
              <a:rPr lang="en-US" dirty="0"/>
              <a:t> 194 </a:t>
            </a:r>
            <a:r>
              <a:rPr lang="en-US" dirty="0" err="1"/>
              <a:t>Wn.2d</a:t>
            </a:r>
            <a:r>
              <a:rPr lang="en-US" dirty="0"/>
              <a:t> 217</a:t>
            </a:r>
          </a:p>
          <a:p>
            <a:pPr>
              <a:lnSpc>
                <a:spcPct val="80000"/>
              </a:lnSpc>
              <a:spcBef>
                <a:spcPts val="600"/>
              </a:spcBef>
            </a:pPr>
            <a:r>
              <a:rPr lang="en-US" dirty="0"/>
              <a:t>Court of Appeals rejected claim that the aggravating factor for “prompt response” should apply based on the wrongful withhold of records for 246 days </a:t>
            </a:r>
          </a:p>
          <a:p>
            <a:pPr>
              <a:lnSpc>
                <a:spcPct val="80000"/>
              </a:lnSpc>
              <a:spcBef>
                <a:spcPts val="600"/>
              </a:spcBef>
            </a:pPr>
            <a:r>
              <a:rPr lang="en-US" dirty="0"/>
              <a:t>“the sheriff's office maintained prompt contact with Hoffman throughout the pendency of his PRA inquiry. It responded to each of Hoffman's PRA requests within five working days. In addition, Hayes and </a:t>
            </a:r>
            <a:r>
              <a:rPr lang="en-US" dirty="0" err="1"/>
              <a:t>Kundson</a:t>
            </a:r>
            <a:r>
              <a:rPr lang="en-US" dirty="0"/>
              <a:t> both acted immediately</a:t>
            </a:r>
          </a:p>
          <a:p>
            <a:pPr>
              <a:lnSpc>
                <a:spcPct val="80000"/>
              </a:lnSpc>
              <a:spcBef>
                <a:spcPts val="600"/>
              </a:spcBef>
            </a:pPr>
            <a:r>
              <a:rPr lang="en-US" dirty="0"/>
              <a:t>when requested by their supervisors to contact Hoffman for follow-up.”</a:t>
            </a:r>
          </a:p>
          <a:p>
            <a:pPr>
              <a:lnSpc>
                <a:spcPct val="80000"/>
              </a:lnSpc>
              <a:spcBef>
                <a:spcPts val="600"/>
              </a:spcBef>
            </a:pPr>
            <a:r>
              <a:rPr lang="en-US" dirty="0"/>
              <a:t>Delay accounted for  in daily penalties. </a:t>
            </a:r>
          </a:p>
        </p:txBody>
      </p:sp>
      <p:sp>
        <p:nvSpPr>
          <p:cNvPr id="6" name="TextBox 5">
            <a:extLst>
              <a:ext uri="{FF2B5EF4-FFF2-40B4-BE49-F238E27FC236}">
                <a16:creationId xmlns:a16="http://schemas.microsoft.com/office/drawing/2014/main" id="{7A84468F-F734-4B99-AAE5-2FC047D74DB6}"/>
              </a:ext>
            </a:extLst>
          </p:cNvPr>
          <p:cNvSpPr txBox="1"/>
          <p:nvPr/>
        </p:nvSpPr>
        <p:spPr>
          <a:xfrm>
            <a:off x="6370514" y="1700027"/>
            <a:ext cx="4496516" cy="3059299"/>
          </a:xfrm>
          <a:prstGeom prst="rect">
            <a:avLst/>
          </a:prstGeom>
          <a:noFill/>
        </p:spPr>
        <p:txBody>
          <a:bodyPr wrap="square" rtlCol="0">
            <a:spAutoFit/>
          </a:bodyPr>
          <a:lstStyle/>
          <a:p>
            <a:pPr>
              <a:lnSpc>
                <a:spcPct val="80000"/>
              </a:lnSpc>
              <a:spcBef>
                <a:spcPts val="600"/>
              </a:spcBef>
            </a:pPr>
            <a:r>
              <a:rPr lang="en-US" u="sng" dirty="0"/>
              <a:t>Yes and no </a:t>
            </a:r>
          </a:p>
          <a:p>
            <a:pPr>
              <a:lnSpc>
                <a:spcPct val="80000"/>
              </a:lnSpc>
              <a:spcBef>
                <a:spcPts val="600"/>
              </a:spcBef>
            </a:pPr>
            <a:r>
              <a:rPr lang="en-US" dirty="0"/>
              <a:t>Green v. Lewis County, (2018) </a:t>
            </a:r>
          </a:p>
          <a:p>
            <a:pPr>
              <a:lnSpc>
                <a:spcPct val="80000"/>
              </a:lnSpc>
              <a:spcBef>
                <a:spcPts val="600"/>
              </a:spcBef>
            </a:pPr>
            <a:r>
              <a:rPr lang="en-US" dirty="0"/>
              <a:t>Affirmed “prompt response” mitigating factor applied because the agency met all of the deadlines, but also affirm finding that “delayed response” aggravating factor applied because records were wrongfully withheld </a:t>
            </a:r>
          </a:p>
          <a:p>
            <a:pPr>
              <a:lnSpc>
                <a:spcPct val="80000"/>
              </a:lnSpc>
              <a:spcBef>
                <a:spcPts val="600"/>
              </a:spcBef>
            </a:pPr>
            <a:endParaRPr lang="en-US" dirty="0"/>
          </a:p>
          <a:p>
            <a:pPr>
              <a:lnSpc>
                <a:spcPct val="80000"/>
              </a:lnSpc>
              <a:spcBef>
                <a:spcPts val="600"/>
              </a:spcBef>
            </a:pPr>
            <a:r>
              <a:rPr lang="en-US" dirty="0"/>
              <a:t>“The trial court's assessment of timeliness relates to two separate issues—promptness in response and tardiness in delivery of the record.”</a:t>
            </a:r>
          </a:p>
        </p:txBody>
      </p:sp>
      <p:sp>
        <p:nvSpPr>
          <p:cNvPr id="2" name="TextBox 1">
            <a:extLst>
              <a:ext uri="{FF2B5EF4-FFF2-40B4-BE49-F238E27FC236}">
                <a16:creationId xmlns:a16="http://schemas.microsoft.com/office/drawing/2014/main" id="{50041A16-049C-497B-96AF-6A2EA5DBCFCF}"/>
              </a:ext>
            </a:extLst>
          </p:cNvPr>
          <p:cNvSpPr txBox="1"/>
          <p:nvPr/>
        </p:nvSpPr>
        <p:spPr>
          <a:xfrm>
            <a:off x="1370045" y="1144084"/>
            <a:ext cx="9201665" cy="400110"/>
          </a:xfrm>
          <a:prstGeom prst="rect">
            <a:avLst/>
          </a:prstGeom>
          <a:noFill/>
        </p:spPr>
        <p:txBody>
          <a:bodyPr wrap="square" rtlCol="0">
            <a:spAutoFit/>
          </a:bodyPr>
          <a:lstStyle/>
          <a:p>
            <a:r>
              <a:rPr lang="en-US" sz="2000" dirty="0"/>
              <a:t>If an agency is found to have wrongly asserted an exemption, was its response timely?</a:t>
            </a:r>
          </a:p>
        </p:txBody>
      </p:sp>
      <p:sp>
        <p:nvSpPr>
          <p:cNvPr id="8" name="TextBox 7">
            <a:extLst>
              <a:ext uri="{FF2B5EF4-FFF2-40B4-BE49-F238E27FC236}">
                <a16:creationId xmlns:a16="http://schemas.microsoft.com/office/drawing/2014/main" id="{7934CB11-82ED-4549-A058-658942C9B0A3}"/>
              </a:ext>
            </a:extLst>
          </p:cNvPr>
          <p:cNvSpPr txBox="1"/>
          <p:nvPr/>
        </p:nvSpPr>
        <p:spPr>
          <a:xfrm>
            <a:off x="366110" y="285316"/>
            <a:ext cx="628650" cy="923330"/>
          </a:xfrm>
          <a:prstGeom prst="rect">
            <a:avLst/>
          </a:prstGeom>
          <a:noFill/>
        </p:spPr>
        <p:txBody>
          <a:bodyPr wrap="square" rtlCol="0">
            <a:spAutoFit/>
          </a:bodyPr>
          <a:lstStyle/>
          <a:p>
            <a:r>
              <a:rPr lang="en-US" sz="5400" dirty="0">
                <a:latin typeface="Algerian" panose="04020705040A02060702" pitchFamily="82" charset="0"/>
              </a:rPr>
              <a:t>8</a:t>
            </a:r>
            <a:endParaRPr lang="en-US" dirty="0">
              <a:latin typeface="Algerian" panose="04020705040A02060702" pitchFamily="82" charset="0"/>
            </a:endParaRPr>
          </a:p>
        </p:txBody>
      </p:sp>
      <p:sp>
        <p:nvSpPr>
          <p:cNvPr id="9" name="TextBox 8">
            <a:extLst>
              <a:ext uri="{FF2B5EF4-FFF2-40B4-BE49-F238E27FC236}">
                <a16:creationId xmlns:a16="http://schemas.microsoft.com/office/drawing/2014/main" id="{F6127F8E-53DD-4C2E-AB6E-0663012CDAA8}"/>
              </a:ext>
            </a:extLst>
          </p:cNvPr>
          <p:cNvSpPr txBox="1"/>
          <p:nvPr/>
        </p:nvSpPr>
        <p:spPr>
          <a:xfrm rot="10800000">
            <a:off x="11176985" y="5728781"/>
            <a:ext cx="628650" cy="923330"/>
          </a:xfrm>
          <a:prstGeom prst="rect">
            <a:avLst/>
          </a:prstGeom>
          <a:noFill/>
        </p:spPr>
        <p:txBody>
          <a:bodyPr wrap="square" rtlCol="0">
            <a:spAutoFit/>
          </a:bodyPr>
          <a:lstStyle/>
          <a:p>
            <a:r>
              <a:rPr lang="en-US" sz="5400" dirty="0">
                <a:latin typeface="Algerian" panose="04020705040A02060702" pitchFamily="82" charset="0"/>
              </a:rPr>
              <a:t>8</a:t>
            </a:r>
            <a:endParaRPr lang="en-US" dirty="0">
              <a:latin typeface="Algerian" panose="04020705040A02060702" pitchFamily="82" charset="0"/>
            </a:endParaRPr>
          </a:p>
        </p:txBody>
      </p:sp>
      <p:sp>
        <p:nvSpPr>
          <p:cNvPr id="10" name="TextBox 9">
            <a:extLst>
              <a:ext uri="{FF2B5EF4-FFF2-40B4-BE49-F238E27FC236}">
                <a16:creationId xmlns:a16="http://schemas.microsoft.com/office/drawing/2014/main" id="{CA5C481F-82C5-4724-B69E-608480917269}"/>
              </a:ext>
            </a:extLst>
          </p:cNvPr>
          <p:cNvSpPr txBox="1"/>
          <p:nvPr/>
        </p:nvSpPr>
        <p:spPr>
          <a:xfrm>
            <a:off x="1370045" y="454594"/>
            <a:ext cx="9451910" cy="584775"/>
          </a:xfrm>
          <a:prstGeom prst="rect">
            <a:avLst/>
          </a:prstGeom>
          <a:solidFill>
            <a:schemeClr val="bg1">
              <a:alpha val="42000"/>
            </a:schemeClr>
          </a:solidFill>
        </p:spPr>
        <p:txBody>
          <a:bodyPr wrap="square" rtlCol="0">
            <a:spAutoFit/>
          </a:bodyPr>
          <a:lstStyle/>
          <a:p>
            <a:r>
              <a:rPr lang="en-US" sz="3200" b="1" u="sng" dirty="0"/>
              <a:t>Lesson 8:  Factors Are Not Always Applied Consistently</a:t>
            </a:r>
          </a:p>
        </p:txBody>
      </p:sp>
    </p:spTree>
    <p:extLst>
      <p:ext uri="{BB962C8B-B14F-4D97-AF65-F5344CB8AC3E}">
        <p14:creationId xmlns:p14="http://schemas.microsoft.com/office/powerpoint/2010/main" val="1927212534"/>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anim calcmode="lin" valueType="num">
                                      <p:cBhvr>
                                        <p:cTn id="15" dur="500" fill="hold"/>
                                        <p:tgtEl>
                                          <p:spTgt spid="3"/>
                                        </p:tgtEl>
                                        <p:attrNameLst>
                                          <p:attrName>ppt_x</p:attrName>
                                        </p:attrNameLst>
                                      </p:cBhvr>
                                      <p:tavLst>
                                        <p:tav tm="0">
                                          <p:val>
                                            <p:strVal val="#ppt_x"/>
                                          </p:val>
                                        </p:tav>
                                        <p:tav tm="100000">
                                          <p:val>
                                            <p:strVal val="#ppt_x"/>
                                          </p:val>
                                        </p:tav>
                                      </p:tavLst>
                                    </p:anim>
                                    <p:anim calcmode="lin" valueType="num">
                                      <p:cBhvr>
                                        <p:cTn id="16"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anim calcmode="lin" valueType="num">
                                      <p:cBhvr>
                                        <p:cTn id="22" dur="500" fill="hold"/>
                                        <p:tgtEl>
                                          <p:spTgt spid="6"/>
                                        </p:tgtEl>
                                        <p:attrNameLst>
                                          <p:attrName>ppt_x</p:attrName>
                                        </p:attrNameLst>
                                      </p:cBhvr>
                                      <p:tavLst>
                                        <p:tav tm="0">
                                          <p:val>
                                            <p:strVal val="#ppt_x"/>
                                          </p:val>
                                        </p:tav>
                                        <p:tav tm="100000">
                                          <p:val>
                                            <p:strVal val="#ppt_x"/>
                                          </p:val>
                                        </p:tav>
                                      </p:tavLst>
                                    </p:anim>
                                    <p:anim calcmode="lin" valueType="num">
                                      <p:cBhvr>
                                        <p:cTn id="23"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84468F-F734-4B99-AAE5-2FC047D74DB6}"/>
              </a:ext>
            </a:extLst>
          </p:cNvPr>
          <p:cNvSpPr txBox="1"/>
          <p:nvPr/>
        </p:nvSpPr>
        <p:spPr>
          <a:xfrm>
            <a:off x="6196388" y="1871110"/>
            <a:ext cx="4725233" cy="2760756"/>
          </a:xfrm>
          <a:prstGeom prst="rect">
            <a:avLst/>
          </a:prstGeom>
          <a:noFill/>
        </p:spPr>
        <p:txBody>
          <a:bodyPr wrap="square" rtlCol="0">
            <a:spAutoFit/>
          </a:bodyPr>
          <a:lstStyle/>
          <a:p>
            <a:pPr>
              <a:lnSpc>
                <a:spcPct val="80000"/>
              </a:lnSpc>
              <a:spcBef>
                <a:spcPts val="600"/>
              </a:spcBef>
            </a:pPr>
            <a:r>
              <a:rPr lang="en-US" dirty="0"/>
              <a:t>Exception that proves the rule:  rare instance of appellate court rejecting trial court application of an aggravating factor </a:t>
            </a:r>
          </a:p>
          <a:p>
            <a:pPr>
              <a:lnSpc>
                <a:spcPct val="80000"/>
              </a:lnSpc>
              <a:spcBef>
                <a:spcPts val="1200"/>
              </a:spcBef>
            </a:pPr>
            <a:r>
              <a:rPr lang="en-US" i="1" dirty="0"/>
              <a:t>Banks v. City of Tacoma </a:t>
            </a:r>
            <a:r>
              <a:rPr lang="en-US" dirty="0"/>
              <a:t>(2021) </a:t>
            </a:r>
          </a:p>
          <a:p>
            <a:pPr>
              <a:lnSpc>
                <a:spcPct val="80000"/>
              </a:lnSpc>
              <a:spcBef>
                <a:spcPts val="600"/>
              </a:spcBef>
            </a:pPr>
            <a:r>
              <a:rPr lang="en-US" dirty="0"/>
              <a:t>“Although the trial court emphasizes that these documents were available on the City's website, it used this factor to aggravate, rather than mitigate, the penalty. … But their availability to the public on the website during the entire penalty period should mitigate, rather than aggravate, the penalty amount.”</a:t>
            </a:r>
          </a:p>
        </p:txBody>
      </p:sp>
      <p:sp>
        <p:nvSpPr>
          <p:cNvPr id="8" name="TextBox 7">
            <a:extLst>
              <a:ext uri="{FF2B5EF4-FFF2-40B4-BE49-F238E27FC236}">
                <a16:creationId xmlns:a16="http://schemas.microsoft.com/office/drawing/2014/main" id="{89BA9B17-7B05-4D1F-84CC-238334F0396C}"/>
              </a:ext>
            </a:extLst>
          </p:cNvPr>
          <p:cNvSpPr txBox="1"/>
          <p:nvPr/>
        </p:nvSpPr>
        <p:spPr>
          <a:xfrm>
            <a:off x="1370045" y="1908641"/>
            <a:ext cx="4854923" cy="2517612"/>
          </a:xfrm>
          <a:prstGeom prst="rect">
            <a:avLst/>
          </a:prstGeom>
          <a:noFill/>
        </p:spPr>
        <p:txBody>
          <a:bodyPr wrap="square" rtlCol="0">
            <a:spAutoFit/>
          </a:bodyPr>
          <a:lstStyle/>
          <a:p>
            <a:pPr>
              <a:lnSpc>
                <a:spcPct val="80000"/>
              </a:lnSpc>
            </a:pPr>
            <a:r>
              <a:rPr lang="en-US" dirty="0"/>
              <a:t>Wrongfully asserting an exemption is not reasonable or unreasonable </a:t>
            </a:r>
          </a:p>
          <a:p>
            <a:pPr>
              <a:lnSpc>
                <a:spcPct val="80000"/>
              </a:lnSpc>
            </a:pPr>
            <a:endParaRPr lang="en-US" i="1" dirty="0"/>
          </a:p>
          <a:p>
            <a:pPr>
              <a:lnSpc>
                <a:spcPct val="80000"/>
              </a:lnSpc>
            </a:pPr>
            <a:r>
              <a:rPr lang="en-US" i="1" dirty="0"/>
              <a:t>Cortland v. Lewis County, </a:t>
            </a:r>
            <a:r>
              <a:rPr lang="en-US" dirty="0"/>
              <a:t>2021 Wash. App. LEXIS 88 (Div. 2, Jan. 20, 2021)</a:t>
            </a:r>
          </a:p>
          <a:p>
            <a:pPr>
              <a:lnSpc>
                <a:spcPct val="80000"/>
              </a:lnSpc>
              <a:spcBef>
                <a:spcPts val="600"/>
              </a:spcBef>
            </a:pPr>
            <a:r>
              <a:rPr lang="en-US" dirty="0"/>
              <a:t>Neither mitigating nor aggravating:  </a:t>
            </a:r>
          </a:p>
          <a:p>
            <a:pPr>
              <a:lnSpc>
                <a:spcPct val="80000"/>
              </a:lnSpc>
              <a:spcBef>
                <a:spcPts val="600"/>
              </a:spcBef>
            </a:pPr>
            <a:r>
              <a:rPr lang="en-US" dirty="0"/>
              <a:t>“Lewis County's claimed exemption was intelligible, but cannot be considered reasonable because it was legally wrong.” </a:t>
            </a:r>
          </a:p>
          <a:p>
            <a:endParaRPr lang="en-US" dirty="0"/>
          </a:p>
        </p:txBody>
      </p:sp>
      <p:sp>
        <p:nvSpPr>
          <p:cNvPr id="5" name="TextBox 4">
            <a:extLst>
              <a:ext uri="{FF2B5EF4-FFF2-40B4-BE49-F238E27FC236}">
                <a16:creationId xmlns:a16="http://schemas.microsoft.com/office/drawing/2014/main" id="{01D3BA34-BA79-4327-AE8E-413B4B5C3634}"/>
              </a:ext>
            </a:extLst>
          </p:cNvPr>
          <p:cNvSpPr txBox="1"/>
          <p:nvPr/>
        </p:nvSpPr>
        <p:spPr>
          <a:xfrm>
            <a:off x="366110" y="285316"/>
            <a:ext cx="628650" cy="923330"/>
          </a:xfrm>
          <a:prstGeom prst="rect">
            <a:avLst/>
          </a:prstGeom>
          <a:noFill/>
        </p:spPr>
        <p:txBody>
          <a:bodyPr wrap="square" rtlCol="0">
            <a:spAutoFit/>
          </a:bodyPr>
          <a:lstStyle/>
          <a:p>
            <a:r>
              <a:rPr lang="en-US" sz="5400" dirty="0">
                <a:latin typeface="Algerian" panose="04020705040A02060702" pitchFamily="82" charset="0"/>
              </a:rPr>
              <a:t>8</a:t>
            </a:r>
            <a:endParaRPr lang="en-US" dirty="0">
              <a:latin typeface="Algerian" panose="04020705040A02060702" pitchFamily="82" charset="0"/>
            </a:endParaRPr>
          </a:p>
        </p:txBody>
      </p:sp>
      <p:sp>
        <p:nvSpPr>
          <p:cNvPr id="9" name="TextBox 8">
            <a:extLst>
              <a:ext uri="{FF2B5EF4-FFF2-40B4-BE49-F238E27FC236}">
                <a16:creationId xmlns:a16="http://schemas.microsoft.com/office/drawing/2014/main" id="{D75B57C4-CD16-48CB-87D1-C4AA5D5E61A0}"/>
              </a:ext>
            </a:extLst>
          </p:cNvPr>
          <p:cNvSpPr txBox="1"/>
          <p:nvPr/>
        </p:nvSpPr>
        <p:spPr>
          <a:xfrm rot="10800000">
            <a:off x="11176985" y="5728781"/>
            <a:ext cx="628650" cy="923330"/>
          </a:xfrm>
          <a:prstGeom prst="rect">
            <a:avLst/>
          </a:prstGeom>
          <a:noFill/>
        </p:spPr>
        <p:txBody>
          <a:bodyPr wrap="square" rtlCol="0">
            <a:spAutoFit/>
          </a:bodyPr>
          <a:lstStyle/>
          <a:p>
            <a:r>
              <a:rPr lang="en-US" sz="5400" dirty="0">
                <a:latin typeface="Algerian" panose="04020705040A02060702" pitchFamily="82" charset="0"/>
              </a:rPr>
              <a:t>8</a:t>
            </a:r>
            <a:endParaRPr lang="en-US" dirty="0">
              <a:latin typeface="Algerian" panose="04020705040A02060702" pitchFamily="82" charset="0"/>
            </a:endParaRPr>
          </a:p>
        </p:txBody>
      </p:sp>
      <p:sp>
        <p:nvSpPr>
          <p:cNvPr id="10" name="TextBox 9">
            <a:extLst>
              <a:ext uri="{FF2B5EF4-FFF2-40B4-BE49-F238E27FC236}">
                <a16:creationId xmlns:a16="http://schemas.microsoft.com/office/drawing/2014/main" id="{A14C19C2-B3D8-4688-80E6-0988BF6127BE}"/>
              </a:ext>
            </a:extLst>
          </p:cNvPr>
          <p:cNvSpPr txBox="1"/>
          <p:nvPr/>
        </p:nvSpPr>
        <p:spPr>
          <a:xfrm>
            <a:off x="1370045" y="454594"/>
            <a:ext cx="9451910" cy="584775"/>
          </a:xfrm>
          <a:prstGeom prst="rect">
            <a:avLst/>
          </a:prstGeom>
          <a:solidFill>
            <a:schemeClr val="bg1">
              <a:alpha val="42000"/>
            </a:schemeClr>
          </a:solidFill>
        </p:spPr>
        <p:txBody>
          <a:bodyPr wrap="square" rtlCol="0">
            <a:spAutoFit/>
          </a:bodyPr>
          <a:lstStyle/>
          <a:p>
            <a:r>
              <a:rPr lang="en-US" sz="3200" b="1" u="sng" dirty="0"/>
              <a:t>Lesson 8:  Factors Are Not Always Applied Consistently</a:t>
            </a:r>
          </a:p>
        </p:txBody>
      </p:sp>
    </p:spTree>
    <p:extLst>
      <p:ext uri="{BB962C8B-B14F-4D97-AF65-F5344CB8AC3E}">
        <p14:creationId xmlns:p14="http://schemas.microsoft.com/office/powerpoint/2010/main" val="4048934952"/>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anim calcmode="lin" valueType="num">
                                      <p:cBhvr>
                                        <p:cTn id="15" dur="500" fill="hold"/>
                                        <p:tgtEl>
                                          <p:spTgt spid="6"/>
                                        </p:tgtEl>
                                        <p:attrNameLst>
                                          <p:attrName>ppt_x</p:attrName>
                                        </p:attrNameLst>
                                      </p:cBhvr>
                                      <p:tavLst>
                                        <p:tav tm="0">
                                          <p:val>
                                            <p:strVal val="#ppt_x"/>
                                          </p:val>
                                        </p:tav>
                                        <p:tav tm="100000">
                                          <p:val>
                                            <p:strVal val="#ppt_x"/>
                                          </p:val>
                                        </p:tav>
                                      </p:tavLst>
                                    </p:anim>
                                    <p:anim calcmode="lin" valueType="num">
                                      <p:cBhvr>
                                        <p:cTn id="16"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60BE49-E249-4FB1-A115-6E576E361D30}"/>
              </a:ext>
            </a:extLst>
          </p:cNvPr>
          <p:cNvSpPr txBox="1"/>
          <p:nvPr/>
        </p:nvSpPr>
        <p:spPr>
          <a:xfrm>
            <a:off x="1593160" y="456037"/>
            <a:ext cx="8107432" cy="584775"/>
          </a:xfrm>
          <a:prstGeom prst="rect">
            <a:avLst/>
          </a:prstGeom>
          <a:solidFill>
            <a:schemeClr val="bg1">
              <a:alpha val="44000"/>
            </a:schemeClr>
          </a:solidFill>
        </p:spPr>
        <p:txBody>
          <a:bodyPr wrap="square" rtlCol="0">
            <a:spAutoFit/>
          </a:bodyPr>
          <a:lstStyle/>
          <a:p>
            <a:r>
              <a:rPr lang="en-US" sz="3200" b="1" u="sng" dirty="0"/>
              <a:t>Lesson 9:  Deterrence Can Serve as a </a:t>
            </a:r>
            <a:r>
              <a:rPr lang="en-US" sz="3200" b="1" u="sng" dirty="0" err="1"/>
              <a:t>Mitigator</a:t>
            </a:r>
            <a:endParaRPr lang="en-US" sz="3200" b="1" u="sng" dirty="0"/>
          </a:p>
        </p:txBody>
      </p:sp>
      <p:sp>
        <p:nvSpPr>
          <p:cNvPr id="2" name="TextBox 1">
            <a:extLst>
              <a:ext uri="{FF2B5EF4-FFF2-40B4-BE49-F238E27FC236}">
                <a16:creationId xmlns:a16="http://schemas.microsoft.com/office/drawing/2014/main" id="{AB1F6833-0E7B-4FF0-8771-E50E96CFFB25}"/>
              </a:ext>
            </a:extLst>
          </p:cNvPr>
          <p:cNvSpPr txBox="1"/>
          <p:nvPr/>
        </p:nvSpPr>
        <p:spPr>
          <a:xfrm>
            <a:off x="1334069" y="1746872"/>
            <a:ext cx="9408394" cy="3645293"/>
          </a:xfrm>
          <a:prstGeom prst="rect">
            <a:avLst/>
          </a:prstGeom>
          <a:noFill/>
        </p:spPr>
        <p:txBody>
          <a:bodyPr wrap="square" rtlCol="0">
            <a:spAutoFit/>
          </a:bodyPr>
          <a:lstStyle/>
          <a:p>
            <a:pPr>
              <a:lnSpc>
                <a:spcPct val="80000"/>
              </a:lnSpc>
            </a:pPr>
            <a:r>
              <a:rPr lang="en-US" sz="2400" dirty="0"/>
              <a:t>Deterrence is only listed as an aggravating factor, but courts have endorsed using it as a justification for reducing penalty awards, particularly when the award involves a high number of days.</a:t>
            </a:r>
          </a:p>
          <a:p>
            <a:pPr>
              <a:lnSpc>
                <a:spcPct val="80000"/>
              </a:lnSpc>
            </a:pPr>
            <a:endParaRPr lang="en-US" sz="2400" dirty="0"/>
          </a:p>
          <a:p>
            <a:pPr>
              <a:lnSpc>
                <a:spcPct val="80000"/>
              </a:lnSpc>
            </a:pPr>
            <a:r>
              <a:rPr lang="en-US" sz="2400" dirty="0"/>
              <a:t>PRA penalty “is intended to ‘discourage improper denial of access to public records and [encourage] adherence to the goals and procedures dictated by the statute.’” Yousoufian v. Office of King County Exec., 152 </a:t>
            </a:r>
            <a:r>
              <a:rPr lang="en-US" sz="2400" dirty="0" err="1"/>
              <a:t>Wn.2d</a:t>
            </a:r>
            <a:r>
              <a:rPr lang="en-US" sz="2400" dirty="0"/>
              <a:t> 421, 429-30 (2004).</a:t>
            </a:r>
          </a:p>
          <a:p>
            <a:pPr>
              <a:lnSpc>
                <a:spcPct val="80000"/>
              </a:lnSpc>
            </a:pPr>
            <a:endParaRPr lang="en-US" sz="2400" dirty="0"/>
          </a:p>
          <a:p>
            <a:pPr>
              <a:lnSpc>
                <a:spcPct val="80000"/>
              </a:lnSpc>
            </a:pPr>
            <a:r>
              <a:rPr lang="en-US" sz="2400" dirty="0"/>
              <a:t>Because penalties are paid by the taxpayers, the total penalty award should not exceed an amount necessary to punish and deter future violations when the requestor has not suffered foreseeable harm </a:t>
            </a:r>
          </a:p>
        </p:txBody>
      </p:sp>
      <p:sp>
        <p:nvSpPr>
          <p:cNvPr id="6" name="TextBox 5">
            <a:extLst>
              <a:ext uri="{FF2B5EF4-FFF2-40B4-BE49-F238E27FC236}">
                <a16:creationId xmlns:a16="http://schemas.microsoft.com/office/drawing/2014/main" id="{1596DA3C-E70F-4EB5-BA79-A3A954ADC078}"/>
              </a:ext>
            </a:extLst>
          </p:cNvPr>
          <p:cNvSpPr txBox="1"/>
          <p:nvPr/>
        </p:nvSpPr>
        <p:spPr>
          <a:xfrm>
            <a:off x="396267" y="288235"/>
            <a:ext cx="805069" cy="923330"/>
          </a:xfrm>
          <a:prstGeom prst="rect">
            <a:avLst/>
          </a:prstGeom>
          <a:noFill/>
        </p:spPr>
        <p:txBody>
          <a:bodyPr wrap="square" rtlCol="0">
            <a:spAutoFit/>
          </a:bodyPr>
          <a:lstStyle/>
          <a:p>
            <a:r>
              <a:rPr lang="en-US" sz="5400" dirty="0">
                <a:solidFill>
                  <a:srgbClr val="770E0F"/>
                </a:solidFill>
                <a:latin typeface="Algerian" panose="04020705040A02060702" pitchFamily="82" charset="0"/>
              </a:rPr>
              <a:t>9</a:t>
            </a:r>
            <a:endParaRPr lang="en-US" dirty="0">
              <a:solidFill>
                <a:srgbClr val="770E0F"/>
              </a:solidFill>
              <a:latin typeface="Algerian" panose="04020705040A02060702" pitchFamily="82" charset="0"/>
            </a:endParaRPr>
          </a:p>
        </p:txBody>
      </p:sp>
      <p:sp>
        <p:nvSpPr>
          <p:cNvPr id="7" name="TextBox 6">
            <a:extLst>
              <a:ext uri="{FF2B5EF4-FFF2-40B4-BE49-F238E27FC236}">
                <a16:creationId xmlns:a16="http://schemas.microsoft.com/office/drawing/2014/main" id="{E3D34F94-B37A-4993-A82A-345C693753F7}"/>
              </a:ext>
            </a:extLst>
          </p:cNvPr>
          <p:cNvSpPr txBox="1"/>
          <p:nvPr/>
        </p:nvSpPr>
        <p:spPr>
          <a:xfrm rot="10800000">
            <a:off x="11000603" y="5691157"/>
            <a:ext cx="805069" cy="923330"/>
          </a:xfrm>
          <a:prstGeom prst="rect">
            <a:avLst/>
          </a:prstGeom>
          <a:noFill/>
        </p:spPr>
        <p:txBody>
          <a:bodyPr wrap="square" rtlCol="0">
            <a:spAutoFit/>
          </a:bodyPr>
          <a:lstStyle/>
          <a:p>
            <a:r>
              <a:rPr lang="en-US" sz="5400" dirty="0">
                <a:solidFill>
                  <a:srgbClr val="770E0F"/>
                </a:solidFill>
                <a:latin typeface="Algerian" panose="04020705040A02060702" pitchFamily="82" charset="0"/>
              </a:rPr>
              <a:t>9</a:t>
            </a:r>
            <a:endParaRPr lang="en-US" dirty="0">
              <a:solidFill>
                <a:srgbClr val="770E0F"/>
              </a:solidFill>
              <a:latin typeface="Algerian" panose="04020705040A02060702" pitchFamily="82" charset="0"/>
            </a:endParaRPr>
          </a:p>
        </p:txBody>
      </p:sp>
    </p:spTree>
    <p:extLst>
      <p:ext uri="{BB962C8B-B14F-4D97-AF65-F5344CB8AC3E}">
        <p14:creationId xmlns:p14="http://schemas.microsoft.com/office/powerpoint/2010/main" val="2710661923"/>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500"/>
                                        <p:tgtEl>
                                          <p:spTgt spid="2">
                                            <p:txEl>
                                              <p:pRg st="2" end="2"/>
                                            </p:txEl>
                                          </p:spTgt>
                                        </p:tgtEl>
                                      </p:cBhvr>
                                    </p:animEffect>
                                    <p:anim calcmode="lin" valueType="num">
                                      <p:cBhvr>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500"/>
                                        <p:tgtEl>
                                          <p:spTgt spid="2">
                                            <p:txEl>
                                              <p:pRg st="4" end="4"/>
                                            </p:txEl>
                                          </p:spTgt>
                                        </p:tgtEl>
                                      </p:cBhvr>
                                    </p:animEffect>
                                    <p:anim calcmode="lin" valueType="num">
                                      <p:cBhvr>
                                        <p:cTn id="22"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3"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1F6833-0E7B-4FF0-8771-E50E96CFFB25}"/>
              </a:ext>
            </a:extLst>
          </p:cNvPr>
          <p:cNvSpPr txBox="1"/>
          <p:nvPr/>
        </p:nvSpPr>
        <p:spPr>
          <a:xfrm>
            <a:off x="1318761" y="1590782"/>
            <a:ext cx="9547654" cy="4235006"/>
          </a:xfrm>
          <a:prstGeom prst="rect">
            <a:avLst/>
          </a:prstGeom>
          <a:noFill/>
        </p:spPr>
        <p:txBody>
          <a:bodyPr wrap="square" rtlCol="0">
            <a:spAutoFit/>
          </a:bodyPr>
          <a:lstStyle/>
          <a:p>
            <a:pPr>
              <a:lnSpc>
                <a:spcPct val="80000"/>
              </a:lnSpc>
            </a:pPr>
            <a:r>
              <a:rPr lang="en-US" sz="2400" dirty="0"/>
              <a:t>First recognized in the 2009 Yousoufian decision.  </a:t>
            </a:r>
          </a:p>
          <a:p>
            <a:pPr>
              <a:lnSpc>
                <a:spcPct val="80000"/>
              </a:lnSpc>
              <a:spcBef>
                <a:spcPts val="600"/>
              </a:spcBef>
            </a:pPr>
            <a:r>
              <a:rPr lang="en-US" sz="2400" dirty="0"/>
              <a:t>“The penalty needed to deter a small school district and that necessary to deter a large county may not be the same.”</a:t>
            </a:r>
          </a:p>
          <a:p>
            <a:pPr>
              <a:lnSpc>
                <a:spcPct val="80000"/>
              </a:lnSpc>
            </a:pPr>
            <a:endParaRPr lang="en-US" sz="2400" dirty="0"/>
          </a:p>
          <a:p>
            <a:pPr>
              <a:lnSpc>
                <a:spcPct val="80000"/>
              </a:lnSpc>
            </a:pPr>
            <a:r>
              <a:rPr lang="en-US" sz="2400" dirty="0"/>
              <a:t>Then in </a:t>
            </a:r>
            <a:r>
              <a:rPr lang="en-US" sz="2400" i="1" dirty="0"/>
              <a:t>Bricker v. DOL</a:t>
            </a:r>
            <a:r>
              <a:rPr lang="en-US" sz="2400" dirty="0"/>
              <a:t>, 164 </a:t>
            </a:r>
            <a:r>
              <a:rPr lang="en-US" sz="2400" dirty="0" err="1"/>
              <a:t>Wn</a:t>
            </a:r>
            <a:r>
              <a:rPr lang="en-US" sz="2400" dirty="0"/>
              <a:t>. App. 16 (2011), the Court of Appeals upheld trial court’s decision to switch from imposing a per-record penalty to a per-day penalty after determining that using the per-record rate resulted in an excessive total penalty </a:t>
            </a:r>
          </a:p>
          <a:p>
            <a:pPr>
              <a:lnSpc>
                <a:spcPct val="80000"/>
              </a:lnSpc>
              <a:spcBef>
                <a:spcPts val="600"/>
              </a:spcBef>
            </a:pPr>
            <a:r>
              <a:rPr lang="en-US" sz="2400" dirty="0"/>
              <a:t>“Bricker argues that the amount of the final judgment should be irrelevant in assessing PRA penalties, but the total penalty clearly is a legitimate consideration.”</a:t>
            </a:r>
          </a:p>
          <a:p>
            <a:endParaRPr lang="en-US" sz="2400" dirty="0"/>
          </a:p>
          <a:p>
            <a:endParaRPr lang="en-US" sz="2400" dirty="0"/>
          </a:p>
        </p:txBody>
      </p:sp>
      <p:sp>
        <p:nvSpPr>
          <p:cNvPr id="5" name="TextBox 4">
            <a:extLst>
              <a:ext uri="{FF2B5EF4-FFF2-40B4-BE49-F238E27FC236}">
                <a16:creationId xmlns:a16="http://schemas.microsoft.com/office/drawing/2014/main" id="{4E306766-D4D6-486A-95D2-A0D3768A0CCD}"/>
              </a:ext>
            </a:extLst>
          </p:cNvPr>
          <p:cNvSpPr txBox="1"/>
          <p:nvPr/>
        </p:nvSpPr>
        <p:spPr>
          <a:xfrm>
            <a:off x="1593160" y="456037"/>
            <a:ext cx="8107432" cy="584775"/>
          </a:xfrm>
          <a:prstGeom prst="rect">
            <a:avLst/>
          </a:prstGeom>
          <a:solidFill>
            <a:schemeClr val="bg1">
              <a:alpha val="44000"/>
            </a:schemeClr>
          </a:solidFill>
        </p:spPr>
        <p:txBody>
          <a:bodyPr wrap="square" rtlCol="0">
            <a:spAutoFit/>
          </a:bodyPr>
          <a:lstStyle/>
          <a:p>
            <a:r>
              <a:rPr lang="en-US" sz="3200" b="1" u="sng" dirty="0"/>
              <a:t>Lesson 9:  Deterrence Can Serve as a </a:t>
            </a:r>
            <a:r>
              <a:rPr lang="en-US" sz="3200" b="1" u="sng" dirty="0" err="1"/>
              <a:t>Mitigator</a:t>
            </a:r>
            <a:endParaRPr lang="en-US" sz="3200" b="1" u="sng" dirty="0"/>
          </a:p>
        </p:txBody>
      </p:sp>
      <p:sp>
        <p:nvSpPr>
          <p:cNvPr id="6" name="TextBox 5">
            <a:extLst>
              <a:ext uri="{FF2B5EF4-FFF2-40B4-BE49-F238E27FC236}">
                <a16:creationId xmlns:a16="http://schemas.microsoft.com/office/drawing/2014/main" id="{261ACFEA-D3E1-4CE4-9902-AE7362E046EC}"/>
              </a:ext>
            </a:extLst>
          </p:cNvPr>
          <p:cNvSpPr txBox="1"/>
          <p:nvPr/>
        </p:nvSpPr>
        <p:spPr>
          <a:xfrm>
            <a:off x="396267" y="288235"/>
            <a:ext cx="805069" cy="923330"/>
          </a:xfrm>
          <a:prstGeom prst="rect">
            <a:avLst/>
          </a:prstGeom>
          <a:noFill/>
        </p:spPr>
        <p:txBody>
          <a:bodyPr wrap="square" rtlCol="0">
            <a:spAutoFit/>
          </a:bodyPr>
          <a:lstStyle/>
          <a:p>
            <a:r>
              <a:rPr lang="en-US" sz="5400" dirty="0">
                <a:solidFill>
                  <a:srgbClr val="770E0F"/>
                </a:solidFill>
                <a:latin typeface="Algerian" panose="04020705040A02060702" pitchFamily="82" charset="0"/>
              </a:rPr>
              <a:t>9</a:t>
            </a:r>
            <a:endParaRPr lang="en-US" dirty="0">
              <a:solidFill>
                <a:srgbClr val="770E0F"/>
              </a:solidFill>
              <a:latin typeface="Algerian" panose="04020705040A02060702" pitchFamily="82" charset="0"/>
            </a:endParaRPr>
          </a:p>
        </p:txBody>
      </p:sp>
      <p:sp>
        <p:nvSpPr>
          <p:cNvPr id="7" name="TextBox 6">
            <a:extLst>
              <a:ext uri="{FF2B5EF4-FFF2-40B4-BE49-F238E27FC236}">
                <a16:creationId xmlns:a16="http://schemas.microsoft.com/office/drawing/2014/main" id="{25200A9F-D939-4C2C-B950-8E83082F5D9F}"/>
              </a:ext>
            </a:extLst>
          </p:cNvPr>
          <p:cNvSpPr txBox="1"/>
          <p:nvPr/>
        </p:nvSpPr>
        <p:spPr>
          <a:xfrm rot="10800000">
            <a:off x="11000603" y="5691157"/>
            <a:ext cx="805069" cy="923330"/>
          </a:xfrm>
          <a:prstGeom prst="rect">
            <a:avLst/>
          </a:prstGeom>
          <a:noFill/>
        </p:spPr>
        <p:txBody>
          <a:bodyPr wrap="square" rtlCol="0">
            <a:spAutoFit/>
          </a:bodyPr>
          <a:lstStyle/>
          <a:p>
            <a:r>
              <a:rPr lang="en-US" sz="5400" dirty="0">
                <a:solidFill>
                  <a:srgbClr val="770E0F"/>
                </a:solidFill>
                <a:latin typeface="Algerian" panose="04020705040A02060702" pitchFamily="82" charset="0"/>
              </a:rPr>
              <a:t>9</a:t>
            </a:r>
            <a:endParaRPr lang="en-US" dirty="0">
              <a:solidFill>
                <a:srgbClr val="770E0F"/>
              </a:solidFill>
              <a:latin typeface="Algerian" panose="04020705040A02060702" pitchFamily="82" charset="0"/>
            </a:endParaRPr>
          </a:p>
        </p:txBody>
      </p:sp>
    </p:spTree>
    <p:extLst>
      <p:ext uri="{BB962C8B-B14F-4D97-AF65-F5344CB8AC3E}">
        <p14:creationId xmlns:p14="http://schemas.microsoft.com/office/powerpoint/2010/main" val="3084054574"/>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1000"/>
                                        <p:tgtEl>
                                          <p:spTgt spid="2">
                                            <p:txEl>
                                              <p:pRg st="3" end="3"/>
                                            </p:txEl>
                                          </p:spTgt>
                                        </p:tgtEl>
                                      </p:cBhvr>
                                    </p:animEffect>
                                    <p:anim calcmode="lin" valueType="num">
                                      <p:cBhvr>
                                        <p:cTn id="20"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fade">
                                      <p:cBhvr>
                                        <p:cTn id="24" dur="1000"/>
                                        <p:tgtEl>
                                          <p:spTgt spid="2">
                                            <p:txEl>
                                              <p:pRg st="4" end="4"/>
                                            </p:txEl>
                                          </p:spTgt>
                                        </p:tgtEl>
                                      </p:cBhvr>
                                    </p:animEffect>
                                    <p:anim calcmode="lin" valueType="num">
                                      <p:cBhvr>
                                        <p:cTn id="2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1F6833-0E7B-4FF0-8771-E50E96CFFB25}"/>
              </a:ext>
            </a:extLst>
          </p:cNvPr>
          <p:cNvSpPr txBox="1"/>
          <p:nvPr/>
        </p:nvSpPr>
        <p:spPr>
          <a:xfrm>
            <a:off x="1361697" y="1545357"/>
            <a:ext cx="9685739" cy="3939540"/>
          </a:xfrm>
          <a:prstGeom prst="rect">
            <a:avLst/>
          </a:prstGeom>
          <a:noFill/>
        </p:spPr>
        <p:txBody>
          <a:bodyPr wrap="square" rtlCol="0">
            <a:spAutoFit/>
          </a:bodyPr>
          <a:lstStyle/>
          <a:p>
            <a:pPr>
              <a:lnSpc>
                <a:spcPct val="80000"/>
              </a:lnSpc>
            </a:pPr>
            <a:r>
              <a:rPr lang="en-US" sz="2000" dirty="0"/>
              <a:t>In 2018 </a:t>
            </a:r>
            <a:r>
              <a:rPr lang="en-US" sz="2000" i="1" dirty="0"/>
              <a:t>Zink v. City of Mesa </a:t>
            </a:r>
            <a:r>
              <a:rPr lang="en-US" sz="2000" dirty="0"/>
              <a:t>decision, Division III of the Court of Appeals directly addressed this issue and endorsed the trial court’s 2-step method first calculating the penalty rates without consideration of the agency’s size and second, stepping back to determine if the total penalty award is appropriate given the agency’s size.  </a:t>
            </a:r>
          </a:p>
          <a:p>
            <a:pPr>
              <a:lnSpc>
                <a:spcPct val="80000"/>
              </a:lnSpc>
            </a:pPr>
            <a:endParaRPr lang="en-US" sz="2000" dirty="0"/>
          </a:p>
          <a:p>
            <a:pPr>
              <a:lnSpc>
                <a:spcPct val="80000"/>
              </a:lnSpc>
            </a:pPr>
            <a:r>
              <a:rPr lang="en-US" sz="2000" dirty="0"/>
              <a:t>“With the benefit of hindsight, it was probably not possible to assess the ninth deterrence aggravator other than on a cumulative basis.”  </a:t>
            </a:r>
            <a:r>
              <a:rPr lang="en-US" sz="2000" i="1" dirty="0"/>
              <a:t>Zink</a:t>
            </a:r>
            <a:r>
              <a:rPr lang="en-US" sz="2000" dirty="0"/>
              <a:t>, 4 </a:t>
            </a:r>
            <a:r>
              <a:rPr lang="en-US" sz="2000" dirty="0" err="1"/>
              <a:t>Wn</a:t>
            </a:r>
            <a:r>
              <a:rPr lang="en-US" sz="2000" dirty="0"/>
              <a:t>. App. </a:t>
            </a:r>
            <a:r>
              <a:rPr lang="en-US" sz="2000" dirty="0" err="1"/>
              <a:t>2d</a:t>
            </a:r>
            <a:r>
              <a:rPr lang="en-US" sz="2000" dirty="0"/>
              <a:t> 112</a:t>
            </a:r>
          </a:p>
          <a:p>
            <a:pPr>
              <a:lnSpc>
                <a:spcPct val="80000"/>
              </a:lnSpc>
            </a:pPr>
            <a:endParaRPr lang="en-US" sz="2000" dirty="0"/>
          </a:p>
          <a:p>
            <a:pPr>
              <a:lnSpc>
                <a:spcPct val="80000"/>
              </a:lnSpc>
            </a:pPr>
            <a:r>
              <a:rPr lang="en-US" sz="2000" dirty="0"/>
              <a:t>Division III again addressed this issue in </a:t>
            </a:r>
            <a:r>
              <a:rPr lang="en-US" sz="2000" i="1" dirty="0"/>
              <a:t>Hoffman v. Kittitas County</a:t>
            </a:r>
            <a:r>
              <a:rPr lang="en-US" sz="2000" dirty="0"/>
              <a:t>, endorsing the use of $0.50 per day in part based on the county’s small size.  When the Supreme Court affirmed that decision, it also adopted Division </a:t>
            </a:r>
            <a:r>
              <a:rPr lang="en-US" sz="2000" dirty="0" err="1"/>
              <a:t>III’s</a:t>
            </a:r>
            <a:r>
              <a:rPr lang="en-US" sz="2000" dirty="0"/>
              <a:t> analysis. </a:t>
            </a:r>
          </a:p>
          <a:p>
            <a:pPr>
              <a:lnSpc>
                <a:spcPct val="80000"/>
              </a:lnSpc>
            </a:pPr>
            <a:endParaRPr lang="en-US" sz="2000" dirty="0"/>
          </a:p>
          <a:p>
            <a:pPr>
              <a:lnSpc>
                <a:spcPct val="80000"/>
              </a:lnSpc>
            </a:pPr>
            <a:r>
              <a:rPr lang="en-US" sz="2000" dirty="0"/>
              <a:t>Not just small jurisdictions: </a:t>
            </a:r>
          </a:p>
          <a:p>
            <a:pPr>
              <a:lnSpc>
                <a:spcPct val="80000"/>
              </a:lnSpc>
              <a:spcBef>
                <a:spcPts val="1200"/>
              </a:spcBef>
            </a:pPr>
            <a:r>
              <a:rPr lang="en-US" sz="2000" dirty="0"/>
              <a:t>Division II recently vacated a $2.6 million penalty imposed on Tacoma stressing that the penalty is paid by tax dollars.  See </a:t>
            </a:r>
            <a:r>
              <a:rPr lang="en-US" sz="2000" i="1" dirty="0"/>
              <a:t>O’Dea v. City of Tacoma </a:t>
            </a:r>
            <a:r>
              <a:rPr lang="en-US" sz="2000" dirty="0"/>
              <a:t>(2021).  </a:t>
            </a:r>
          </a:p>
        </p:txBody>
      </p:sp>
      <p:sp>
        <p:nvSpPr>
          <p:cNvPr id="4" name="TextBox 3">
            <a:extLst>
              <a:ext uri="{FF2B5EF4-FFF2-40B4-BE49-F238E27FC236}">
                <a16:creationId xmlns:a16="http://schemas.microsoft.com/office/drawing/2014/main" id="{8D2E5114-6D36-4AB1-9039-A4F2D2DCF94A}"/>
              </a:ext>
            </a:extLst>
          </p:cNvPr>
          <p:cNvSpPr txBox="1"/>
          <p:nvPr/>
        </p:nvSpPr>
        <p:spPr>
          <a:xfrm>
            <a:off x="1593160" y="456037"/>
            <a:ext cx="8107432" cy="584775"/>
          </a:xfrm>
          <a:prstGeom prst="rect">
            <a:avLst/>
          </a:prstGeom>
          <a:solidFill>
            <a:schemeClr val="bg1">
              <a:alpha val="44000"/>
            </a:schemeClr>
          </a:solidFill>
        </p:spPr>
        <p:txBody>
          <a:bodyPr wrap="square" rtlCol="0">
            <a:spAutoFit/>
          </a:bodyPr>
          <a:lstStyle/>
          <a:p>
            <a:r>
              <a:rPr lang="en-US" sz="3200" b="1" u="sng" dirty="0"/>
              <a:t>Lesson 9:  Deterrence Can Serve as a </a:t>
            </a:r>
            <a:r>
              <a:rPr lang="en-US" sz="3200" b="1" u="sng" dirty="0" err="1"/>
              <a:t>Mitigator</a:t>
            </a:r>
            <a:endParaRPr lang="en-US" sz="3200" b="1" u="sng" dirty="0"/>
          </a:p>
        </p:txBody>
      </p:sp>
      <p:sp>
        <p:nvSpPr>
          <p:cNvPr id="6" name="TextBox 5">
            <a:extLst>
              <a:ext uri="{FF2B5EF4-FFF2-40B4-BE49-F238E27FC236}">
                <a16:creationId xmlns:a16="http://schemas.microsoft.com/office/drawing/2014/main" id="{305E77F3-E741-43EB-A059-CA6DD1CAC1DB}"/>
              </a:ext>
            </a:extLst>
          </p:cNvPr>
          <p:cNvSpPr txBox="1"/>
          <p:nvPr/>
        </p:nvSpPr>
        <p:spPr>
          <a:xfrm>
            <a:off x="396267" y="288235"/>
            <a:ext cx="805069" cy="923330"/>
          </a:xfrm>
          <a:prstGeom prst="rect">
            <a:avLst/>
          </a:prstGeom>
          <a:noFill/>
        </p:spPr>
        <p:txBody>
          <a:bodyPr wrap="square" rtlCol="0">
            <a:spAutoFit/>
          </a:bodyPr>
          <a:lstStyle/>
          <a:p>
            <a:r>
              <a:rPr lang="en-US" sz="5400" dirty="0">
                <a:solidFill>
                  <a:srgbClr val="770E0F"/>
                </a:solidFill>
                <a:latin typeface="Algerian" panose="04020705040A02060702" pitchFamily="82" charset="0"/>
              </a:rPr>
              <a:t>9</a:t>
            </a:r>
            <a:endParaRPr lang="en-US" dirty="0">
              <a:solidFill>
                <a:srgbClr val="770E0F"/>
              </a:solidFill>
              <a:latin typeface="Algerian" panose="04020705040A02060702" pitchFamily="82" charset="0"/>
            </a:endParaRPr>
          </a:p>
        </p:txBody>
      </p:sp>
      <p:sp>
        <p:nvSpPr>
          <p:cNvPr id="7" name="TextBox 6">
            <a:extLst>
              <a:ext uri="{FF2B5EF4-FFF2-40B4-BE49-F238E27FC236}">
                <a16:creationId xmlns:a16="http://schemas.microsoft.com/office/drawing/2014/main" id="{D4306A2E-7BB1-4E54-9FA3-728E0145E6A2}"/>
              </a:ext>
            </a:extLst>
          </p:cNvPr>
          <p:cNvSpPr txBox="1"/>
          <p:nvPr/>
        </p:nvSpPr>
        <p:spPr>
          <a:xfrm rot="10800000">
            <a:off x="11000603" y="5691157"/>
            <a:ext cx="805069" cy="923330"/>
          </a:xfrm>
          <a:prstGeom prst="rect">
            <a:avLst/>
          </a:prstGeom>
          <a:noFill/>
        </p:spPr>
        <p:txBody>
          <a:bodyPr wrap="square" rtlCol="0">
            <a:spAutoFit/>
          </a:bodyPr>
          <a:lstStyle/>
          <a:p>
            <a:r>
              <a:rPr lang="en-US" sz="5400" dirty="0">
                <a:solidFill>
                  <a:srgbClr val="770E0F"/>
                </a:solidFill>
                <a:latin typeface="Algerian" panose="04020705040A02060702" pitchFamily="82" charset="0"/>
              </a:rPr>
              <a:t>9</a:t>
            </a:r>
            <a:endParaRPr lang="en-US" dirty="0">
              <a:solidFill>
                <a:srgbClr val="770E0F"/>
              </a:solidFill>
              <a:latin typeface="Algerian" panose="04020705040A02060702" pitchFamily="82" charset="0"/>
            </a:endParaRPr>
          </a:p>
        </p:txBody>
      </p:sp>
    </p:spTree>
    <p:extLst>
      <p:ext uri="{BB962C8B-B14F-4D97-AF65-F5344CB8AC3E}">
        <p14:creationId xmlns:p14="http://schemas.microsoft.com/office/powerpoint/2010/main" val="3032697344"/>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500"/>
                                        <p:tgtEl>
                                          <p:spTgt spid="2">
                                            <p:txEl>
                                              <p:pRg st="2" end="2"/>
                                            </p:txEl>
                                          </p:spTgt>
                                        </p:tgtEl>
                                      </p:cBhvr>
                                    </p:animEffect>
                                    <p:anim calcmode="lin" valueType="num">
                                      <p:cBhvr>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500"/>
                                        <p:tgtEl>
                                          <p:spTgt spid="2">
                                            <p:txEl>
                                              <p:pRg st="4" end="4"/>
                                            </p:txEl>
                                          </p:spTgt>
                                        </p:tgtEl>
                                      </p:cBhvr>
                                    </p:animEffect>
                                    <p:anim calcmode="lin" valueType="num">
                                      <p:cBhvr>
                                        <p:cTn id="22"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3"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fade">
                                      <p:cBhvr>
                                        <p:cTn id="28" dur="500"/>
                                        <p:tgtEl>
                                          <p:spTgt spid="2">
                                            <p:txEl>
                                              <p:pRg st="6" end="6"/>
                                            </p:txEl>
                                          </p:spTgt>
                                        </p:tgtEl>
                                      </p:cBhvr>
                                    </p:animEffect>
                                    <p:anim calcmode="lin" valueType="num">
                                      <p:cBhvr>
                                        <p:cTn id="29"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0" dur="5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fade">
                                      <p:cBhvr>
                                        <p:cTn id="35" dur="500"/>
                                        <p:tgtEl>
                                          <p:spTgt spid="2">
                                            <p:txEl>
                                              <p:pRg st="7" end="7"/>
                                            </p:txEl>
                                          </p:spTgt>
                                        </p:tgtEl>
                                      </p:cBhvr>
                                    </p:animEffect>
                                    <p:anim calcmode="lin" valueType="num">
                                      <p:cBhvr>
                                        <p:cTn id="36"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37" dur="5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60BE49-E249-4FB1-A115-6E576E361D30}"/>
              </a:ext>
            </a:extLst>
          </p:cNvPr>
          <p:cNvSpPr txBox="1"/>
          <p:nvPr/>
        </p:nvSpPr>
        <p:spPr>
          <a:xfrm>
            <a:off x="1964635" y="424131"/>
            <a:ext cx="7772400" cy="523220"/>
          </a:xfrm>
          <a:prstGeom prst="rect">
            <a:avLst/>
          </a:prstGeom>
          <a:solidFill>
            <a:schemeClr val="bg1">
              <a:alpha val="44000"/>
            </a:schemeClr>
          </a:solidFill>
        </p:spPr>
        <p:txBody>
          <a:bodyPr wrap="square" rtlCol="0">
            <a:spAutoFit/>
          </a:bodyPr>
          <a:lstStyle/>
          <a:p>
            <a:pPr algn="ctr"/>
            <a:r>
              <a:rPr lang="en-US" sz="2800" b="1" u="sng" dirty="0"/>
              <a:t>Lesson 10:  Penalties Really are Not Mandatory</a:t>
            </a:r>
          </a:p>
        </p:txBody>
      </p:sp>
      <p:sp>
        <p:nvSpPr>
          <p:cNvPr id="2" name="TextBox 1">
            <a:extLst>
              <a:ext uri="{FF2B5EF4-FFF2-40B4-BE49-F238E27FC236}">
                <a16:creationId xmlns:a16="http://schemas.microsoft.com/office/drawing/2014/main" id="{AB1F6833-0E7B-4FF0-8771-E50E96CFFB25}"/>
              </a:ext>
            </a:extLst>
          </p:cNvPr>
          <p:cNvSpPr txBox="1"/>
          <p:nvPr/>
        </p:nvSpPr>
        <p:spPr>
          <a:xfrm>
            <a:off x="1369919" y="1833274"/>
            <a:ext cx="9507346" cy="3339376"/>
          </a:xfrm>
          <a:prstGeom prst="rect">
            <a:avLst/>
          </a:prstGeom>
          <a:noFill/>
        </p:spPr>
        <p:txBody>
          <a:bodyPr wrap="square" rtlCol="0">
            <a:spAutoFit/>
          </a:bodyPr>
          <a:lstStyle/>
          <a:p>
            <a:pPr>
              <a:lnSpc>
                <a:spcPct val="80000"/>
              </a:lnSpc>
              <a:spcBef>
                <a:spcPts val="1200"/>
              </a:spcBef>
            </a:pPr>
            <a:r>
              <a:rPr lang="en-US" sz="2200" dirty="0"/>
              <a:t>From 1992 to 2011, daily penalties were mandatory.  But because the 2011 amendment now permits $0-per-day penalties, penalties really are not mandatory</a:t>
            </a:r>
          </a:p>
          <a:p>
            <a:pPr>
              <a:lnSpc>
                <a:spcPct val="80000"/>
              </a:lnSpc>
              <a:spcBef>
                <a:spcPts val="1200"/>
              </a:spcBef>
            </a:pPr>
            <a:r>
              <a:rPr lang="en-US" sz="2200" dirty="0"/>
              <a:t>Originally, Initiative 276 that included the provisions that now make up the PRA set the daily penalty at $0 to $25 per day.  Then in 1992, the legislature amended the penalty provision to be $5 to $100 per day.  </a:t>
            </a:r>
          </a:p>
          <a:p>
            <a:pPr>
              <a:lnSpc>
                <a:spcPct val="80000"/>
              </a:lnSpc>
              <a:spcBef>
                <a:spcPts val="1200"/>
              </a:spcBef>
            </a:pPr>
            <a:r>
              <a:rPr lang="en-US" sz="2200" dirty="0"/>
              <a:t>In the first </a:t>
            </a:r>
            <a:r>
              <a:rPr lang="en-US" sz="2200" i="1" dirty="0"/>
              <a:t>Yousoufian</a:t>
            </a:r>
            <a:r>
              <a:rPr lang="en-US" sz="2200" dirty="0"/>
              <a:t> decision, the Supreme Court made it clear that this amendment meant that a $5-per-day penalty was mandatory, regardless who is at fault for any delay. </a:t>
            </a:r>
          </a:p>
          <a:p>
            <a:pPr>
              <a:lnSpc>
                <a:spcPct val="80000"/>
              </a:lnSpc>
              <a:spcBef>
                <a:spcPts val="1800"/>
              </a:spcBef>
            </a:pPr>
            <a:r>
              <a:rPr lang="en-US" sz="2200" dirty="0"/>
              <a:t>But when the legislature eliminated the $5 minimum penalty, this made penalties no longer mandatory.</a:t>
            </a:r>
          </a:p>
        </p:txBody>
      </p:sp>
      <p:sp>
        <p:nvSpPr>
          <p:cNvPr id="6" name="TextBox 5">
            <a:extLst>
              <a:ext uri="{FF2B5EF4-FFF2-40B4-BE49-F238E27FC236}">
                <a16:creationId xmlns:a16="http://schemas.microsoft.com/office/drawing/2014/main" id="{9C6B3483-6F2F-4DAD-A4E8-122C7D9D7999}"/>
              </a:ext>
            </a:extLst>
          </p:cNvPr>
          <p:cNvSpPr txBox="1"/>
          <p:nvPr/>
        </p:nvSpPr>
        <p:spPr>
          <a:xfrm>
            <a:off x="181803" y="314325"/>
            <a:ext cx="1057275" cy="923330"/>
          </a:xfrm>
          <a:prstGeom prst="rect">
            <a:avLst/>
          </a:prstGeom>
          <a:noFill/>
        </p:spPr>
        <p:txBody>
          <a:bodyPr wrap="square" rtlCol="0">
            <a:spAutoFit/>
          </a:bodyPr>
          <a:lstStyle/>
          <a:p>
            <a:r>
              <a:rPr lang="en-US" sz="5400" dirty="0">
                <a:solidFill>
                  <a:srgbClr val="C52539"/>
                </a:solidFill>
                <a:latin typeface="Algerian" panose="04020705040A02060702" pitchFamily="82" charset="0"/>
              </a:rPr>
              <a:t>10</a:t>
            </a:r>
            <a:endParaRPr lang="en-US" dirty="0">
              <a:solidFill>
                <a:srgbClr val="C52539"/>
              </a:solidFill>
              <a:latin typeface="Algerian" panose="04020705040A02060702" pitchFamily="82" charset="0"/>
            </a:endParaRPr>
          </a:p>
        </p:txBody>
      </p:sp>
      <p:sp>
        <p:nvSpPr>
          <p:cNvPr id="7" name="TextBox 6">
            <a:extLst>
              <a:ext uri="{FF2B5EF4-FFF2-40B4-BE49-F238E27FC236}">
                <a16:creationId xmlns:a16="http://schemas.microsoft.com/office/drawing/2014/main" id="{F793B61E-5484-447C-B2BE-665CA533C5D9}"/>
              </a:ext>
            </a:extLst>
          </p:cNvPr>
          <p:cNvSpPr txBox="1"/>
          <p:nvPr/>
        </p:nvSpPr>
        <p:spPr>
          <a:xfrm rot="10800000">
            <a:off x="10992678" y="5717349"/>
            <a:ext cx="1057275" cy="923330"/>
          </a:xfrm>
          <a:prstGeom prst="rect">
            <a:avLst/>
          </a:prstGeom>
          <a:noFill/>
        </p:spPr>
        <p:txBody>
          <a:bodyPr wrap="square" rtlCol="0">
            <a:spAutoFit/>
          </a:bodyPr>
          <a:lstStyle/>
          <a:p>
            <a:r>
              <a:rPr lang="en-US" sz="5400" dirty="0">
                <a:solidFill>
                  <a:srgbClr val="C52539"/>
                </a:solidFill>
                <a:latin typeface="Algerian" panose="04020705040A02060702" pitchFamily="82" charset="0"/>
              </a:rPr>
              <a:t>10</a:t>
            </a:r>
            <a:endParaRPr lang="en-US" dirty="0">
              <a:solidFill>
                <a:srgbClr val="C52539"/>
              </a:solidFill>
              <a:latin typeface="Algerian" panose="04020705040A02060702" pitchFamily="82" charset="0"/>
            </a:endParaRPr>
          </a:p>
        </p:txBody>
      </p:sp>
    </p:spTree>
    <p:extLst>
      <p:ext uri="{BB962C8B-B14F-4D97-AF65-F5344CB8AC3E}">
        <p14:creationId xmlns:p14="http://schemas.microsoft.com/office/powerpoint/2010/main" val="2646970658"/>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500"/>
                                        <p:tgtEl>
                                          <p:spTgt spid="2">
                                            <p:txEl>
                                              <p:pRg st="1" end="1"/>
                                            </p:txEl>
                                          </p:spTgt>
                                        </p:tgtEl>
                                      </p:cBhvr>
                                    </p:animEffect>
                                    <p:anim calcmode="lin" valueType="num">
                                      <p:cBhvr>
                                        <p:cTn id="15"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500"/>
                                        <p:tgtEl>
                                          <p:spTgt spid="2">
                                            <p:txEl>
                                              <p:pRg st="2" end="2"/>
                                            </p:txEl>
                                          </p:spTgt>
                                        </p:tgtEl>
                                      </p:cBhvr>
                                    </p:animEffect>
                                    <p:anim calcmode="lin" valueType="num">
                                      <p:cBhvr>
                                        <p:cTn id="22"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500"/>
                                        <p:tgtEl>
                                          <p:spTgt spid="2">
                                            <p:txEl>
                                              <p:pRg st="3" end="3"/>
                                            </p:txEl>
                                          </p:spTgt>
                                        </p:tgtEl>
                                      </p:cBhvr>
                                    </p:animEffect>
                                    <p:anim calcmode="lin" valueType="num">
                                      <p:cBhvr>
                                        <p:cTn id="2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1F6833-0E7B-4FF0-8771-E50E96CFFB25}"/>
              </a:ext>
            </a:extLst>
          </p:cNvPr>
          <p:cNvSpPr txBox="1"/>
          <p:nvPr/>
        </p:nvSpPr>
        <p:spPr>
          <a:xfrm>
            <a:off x="1304628" y="1140182"/>
            <a:ext cx="9683087" cy="4987006"/>
          </a:xfrm>
          <a:prstGeom prst="rect">
            <a:avLst/>
          </a:prstGeom>
          <a:noFill/>
        </p:spPr>
        <p:txBody>
          <a:bodyPr wrap="square" rtlCol="0">
            <a:spAutoFit/>
          </a:bodyPr>
          <a:lstStyle/>
          <a:p>
            <a:pPr marL="0" marR="0">
              <a:lnSpc>
                <a:spcPct val="107000"/>
              </a:lnSpc>
              <a:spcBef>
                <a:spcPts val="0"/>
              </a:spcBef>
              <a:spcAft>
                <a:spcPts val="800"/>
              </a:spcAft>
            </a:pPr>
            <a:r>
              <a:rPr lang="en-US" sz="2000" u="sng" dirty="0">
                <a:effectLst/>
                <a:latin typeface="Calibri" panose="020F0502020204030204" pitchFamily="34" charset="0"/>
                <a:ea typeface="Calibri" panose="020F0502020204030204" pitchFamily="34" charset="0"/>
                <a:cs typeface="Times New Roman" panose="02020603050405020304" pitchFamily="18" charset="0"/>
              </a:rPr>
              <a:t>Aggravating Factors </a:t>
            </a:r>
          </a:p>
          <a:p>
            <a:pPr marL="231775" marR="0" indent="-231775">
              <a:lnSpc>
                <a:spcPct val="90000"/>
              </a:lnSpc>
              <a:spcBef>
                <a:spcPts val="0"/>
              </a:spcBef>
              <a:spcAft>
                <a:spcPts val="12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1. a delayed response, especially in circumstances making time of the essence; </a:t>
            </a:r>
          </a:p>
          <a:p>
            <a:pPr marL="231775" marR="0" indent="-231775">
              <a:lnSpc>
                <a:spcPct val="90000"/>
              </a:lnSpc>
              <a:spcBef>
                <a:spcPts val="0"/>
              </a:spcBef>
              <a:spcAft>
                <a:spcPts val="12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2. lack of strict compliance with all the PRA procedural requirements and exceptions; </a:t>
            </a:r>
          </a:p>
          <a:p>
            <a:pPr marL="231775" marR="0" indent="-231775">
              <a:lnSpc>
                <a:spcPct val="90000"/>
              </a:lnSpc>
              <a:spcBef>
                <a:spcPts val="0"/>
              </a:spcBef>
              <a:spcAft>
                <a:spcPts val="12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3. lack of proper training and supervision of personnel and response; </a:t>
            </a:r>
          </a:p>
          <a:p>
            <a:pPr marL="231775" marR="0" indent="-231775">
              <a:lnSpc>
                <a:spcPct val="90000"/>
              </a:lnSpc>
              <a:spcBef>
                <a:spcPts val="0"/>
              </a:spcBef>
              <a:spcAft>
                <a:spcPts val="12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4. unreasonableness of any explanation for noncompliance; </a:t>
            </a:r>
          </a:p>
          <a:p>
            <a:pPr marL="231775" marR="0" indent="-231775">
              <a:lnSpc>
                <a:spcPct val="90000"/>
              </a:lnSpc>
              <a:spcBef>
                <a:spcPts val="0"/>
              </a:spcBef>
              <a:spcAft>
                <a:spcPts val="12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5. negligent, reckless, wanton, bad faith, or intentional noncompliance with the PRA; </a:t>
            </a:r>
          </a:p>
          <a:p>
            <a:pPr marL="231775" marR="0" indent="-231775">
              <a:lnSpc>
                <a:spcPct val="90000"/>
              </a:lnSpc>
              <a:spcBef>
                <a:spcPts val="0"/>
              </a:spcBef>
              <a:spcAft>
                <a:spcPts val="12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6. dishonesty; </a:t>
            </a:r>
          </a:p>
          <a:p>
            <a:pPr marL="231775" marR="0" indent="-231775">
              <a:lnSpc>
                <a:spcPct val="90000"/>
              </a:lnSpc>
              <a:spcBef>
                <a:spcPts val="0"/>
              </a:spcBef>
              <a:spcAft>
                <a:spcPts val="12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7. potential for public harm, including economic loss or loss of governmental accountability; </a:t>
            </a:r>
          </a:p>
          <a:p>
            <a:pPr marL="231775" marR="0" indent="-231775">
              <a:lnSpc>
                <a:spcPct val="90000"/>
              </a:lnSpc>
              <a:spcBef>
                <a:spcPts val="0"/>
              </a:spcBef>
              <a:spcAft>
                <a:spcPts val="12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8. personal economic loss; and </a:t>
            </a:r>
          </a:p>
          <a:p>
            <a:pPr marL="231775" marR="0" indent="-231775">
              <a:lnSpc>
                <a:spcPct val="90000"/>
              </a:lnSpc>
              <a:spcBef>
                <a:spcPts val="0"/>
              </a:spcBef>
              <a:spcAft>
                <a:spcPts val="12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9. a penalty amount necessary to deter future misconduct considering the size of the agency and the facts of the case.</a:t>
            </a:r>
          </a:p>
          <a:p>
            <a:r>
              <a:rPr lang="en-US" sz="2000" dirty="0"/>
              <a:t>  </a:t>
            </a:r>
          </a:p>
        </p:txBody>
      </p:sp>
      <p:grpSp>
        <p:nvGrpSpPr>
          <p:cNvPr id="3" name="Group 2">
            <a:extLst>
              <a:ext uri="{FF2B5EF4-FFF2-40B4-BE49-F238E27FC236}">
                <a16:creationId xmlns:a16="http://schemas.microsoft.com/office/drawing/2014/main" id="{D5C2F894-30D9-4006-8A71-1443E9AE0DA3}"/>
              </a:ext>
            </a:extLst>
          </p:cNvPr>
          <p:cNvGrpSpPr>
            <a:grpSpLocks noChangeAspect="1"/>
          </p:cNvGrpSpPr>
          <p:nvPr/>
        </p:nvGrpSpPr>
        <p:grpSpPr>
          <a:xfrm>
            <a:off x="317633" y="207074"/>
            <a:ext cx="901567" cy="1884165"/>
            <a:chOff x="317633" y="207074"/>
            <a:chExt cx="901567" cy="1884165"/>
          </a:xfrm>
        </p:grpSpPr>
        <p:sp>
          <p:nvSpPr>
            <p:cNvPr id="4" name="TextBox 3">
              <a:extLst>
                <a:ext uri="{FF2B5EF4-FFF2-40B4-BE49-F238E27FC236}">
                  <a16:creationId xmlns:a16="http://schemas.microsoft.com/office/drawing/2014/main" id="{F8BA8644-8522-456E-B7DC-796D5A1484E2}"/>
                </a:ext>
              </a:extLst>
            </p:cNvPr>
            <p:cNvSpPr txBox="1"/>
            <p:nvPr/>
          </p:nvSpPr>
          <p:spPr>
            <a:xfrm>
              <a:off x="429928" y="207074"/>
              <a:ext cx="789272" cy="923330"/>
            </a:xfrm>
            <a:prstGeom prst="rect">
              <a:avLst/>
            </a:prstGeom>
            <a:noFill/>
          </p:spPr>
          <p:txBody>
            <a:bodyPr wrap="square" rtlCol="0">
              <a:spAutoFit/>
            </a:bodyPr>
            <a:lstStyle/>
            <a:p>
              <a:r>
                <a:rPr lang="en-US" sz="5400" dirty="0">
                  <a:solidFill>
                    <a:srgbClr val="C52539"/>
                  </a:solidFill>
                  <a:latin typeface="Algerian" panose="04020705040A02060702" pitchFamily="82" charset="0"/>
                </a:rPr>
                <a:t>9</a:t>
              </a:r>
              <a:endParaRPr lang="en-US" sz="2000" dirty="0">
                <a:solidFill>
                  <a:srgbClr val="C52539"/>
                </a:solidFill>
                <a:latin typeface="Algerian" panose="04020705040A02060702" pitchFamily="82" charset="0"/>
              </a:endParaRPr>
            </a:p>
          </p:txBody>
        </p:sp>
        <p:pic>
          <p:nvPicPr>
            <p:cNvPr id="6" name="Picture 5" descr="Shape&#10;&#10;Description automatically generated">
              <a:extLst>
                <a:ext uri="{FF2B5EF4-FFF2-40B4-BE49-F238E27FC236}">
                  <a16:creationId xmlns:a16="http://schemas.microsoft.com/office/drawing/2014/main" id="{CAFE58C9-03D7-479E-BCD2-1849367F11AB}"/>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ackgroundRemoval t="51212" b="94180" l="55098" r="92379">
                          <a14:foregroundMark x1="73738" y1="51503" x2="73018" y2="56159"/>
                          <a14:foregroundMark x1="92379" y1="72551" x2="85376" y2="72454"/>
                          <a14:foregroundMark x1="55098" y1="72551" x2="65499" y2="72648"/>
                          <a14:foregroundMark x1="73738" y1="94180" x2="74047" y2="87003"/>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54007" t="50000" r="5724" b="4754"/>
            <a:stretch/>
          </p:blipFill>
          <p:spPr>
            <a:xfrm>
              <a:off x="317633" y="1130404"/>
              <a:ext cx="805369" cy="960835"/>
            </a:xfrm>
            <a:prstGeom prst="rect">
              <a:avLst/>
            </a:prstGeom>
          </p:spPr>
        </p:pic>
      </p:grpSp>
      <p:grpSp>
        <p:nvGrpSpPr>
          <p:cNvPr id="7" name="Group 6">
            <a:extLst>
              <a:ext uri="{FF2B5EF4-FFF2-40B4-BE49-F238E27FC236}">
                <a16:creationId xmlns:a16="http://schemas.microsoft.com/office/drawing/2014/main" id="{617C5148-D99E-4E96-9C20-37611BB767E2}"/>
              </a:ext>
            </a:extLst>
          </p:cNvPr>
          <p:cNvGrpSpPr>
            <a:grpSpLocks noChangeAspect="1"/>
          </p:cNvGrpSpPr>
          <p:nvPr/>
        </p:nvGrpSpPr>
        <p:grpSpPr>
          <a:xfrm rot="10800000">
            <a:off x="10987715" y="4844847"/>
            <a:ext cx="901567" cy="1884165"/>
            <a:chOff x="317633" y="207074"/>
            <a:chExt cx="901567" cy="1884165"/>
          </a:xfrm>
        </p:grpSpPr>
        <p:sp>
          <p:nvSpPr>
            <p:cNvPr id="8" name="TextBox 7">
              <a:extLst>
                <a:ext uri="{FF2B5EF4-FFF2-40B4-BE49-F238E27FC236}">
                  <a16:creationId xmlns:a16="http://schemas.microsoft.com/office/drawing/2014/main" id="{7C98BA2A-F076-43D3-91D3-B2ACCFF834B6}"/>
                </a:ext>
              </a:extLst>
            </p:cNvPr>
            <p:cNvSpPr txBox="1"/>
            <p:nvPr/>
          </p:nvSpPr>
          <p:spPr>
            <a:xfrm>
              <a:off x="429928" y="207074"/>
              <a:ext cx="789272" cy="923330"/>
            </a:xfrm>
            <a:prstGeom prst="rect">
              <a:avLst/>
            </a:prstGeom>
            <a:noFill/>
          </p:spPr>
          <p:txBody>
            <a:bodyPr wrap="square" rtlCol="0">
              <a:spAutoFit/>
            </a:bodyPr>
            <a:lstStyle/>
            <a:p>
              <a:r>
                <a:rPr lang="en-US" sz="5400" dirty="0">
                  <a:solidFill>
                    <a:srgbClr val="C52539"/>
                  </a:solidFill>
                  <a:latin typeface="Algerian" panose="04020705040A02060702" pitchFamily="82" charset="0"/>
                </a:rPr>
                <a:t>9</a:t>
              </a:r>
              <a:endParaRPr lang="en-US" sz="2000" dirty="0">
                <a:solidFill>
                  <a:srgbClr val="C52539"/>
                </a:solidFill>
                <a:latin typeface="Algerian" panose="04020705040A02060702" pitchFamily="82" charset="0"/>
              </a:endParaRPr>
            </a:p>
          </p:txBody>
        </p:sp>
        <p:pic>
          <p:nvPicPr>
            <p:cNvPr id="9" name="Picture 8" descr="Shape&#10;&#10;Description automatically generated">
              <a:extLst>
                <a:ext uri="{FF2B5EF4-FFF2-40B4-BE49-F238E27FC236}">
                  <a16:creationId xmlns:a16="http://schemas.microsoft.com/office/drawing/2014/main" id="{ADB55132-AEAE-4EB5-84B6-DAD7F537884B}"/>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ackgroundRemoval t="51212" b="94180" l="55098" r="92379">
                          <a14:foregroundMark x1="73738" y1="51503" x2="73018" y2="56159"/>
                          <a14:foregroundMark x1="92379" y1="72551" x2="85376" y2="72454"/>
                          <a14:foregroundMark x1="55098" y1="72551" x2="65499" y2="72648"/>
                          <a14:foregroundMark x1="73738" y1="94180" x2="74047" y2="87003"/>
                        </a14:backgroundRemoval>
                      </a14:imgEffect>
                      <a14:imgEffect>
                        <a14:brightnessContrast bright="-20000" contrast="40000"/>
                      </a14:imgEffect>
                    </a14:imgLayer>
                  </a14:imgProps>
                </a:ext>
                <a:ext uri="{28A0092B-C50C-407E-A947-70E740481C1C}">
                  <a14:useLocalDpi xmlns:a14="http://schemas.microsoft.com/office/drawing/2010/main" val="0"/>
                </a:ext>
              </a:extLst>
            </a:blip>
            <a:srcRect l="54007" t="50000" r="5724" b="4754"/>
            <a:stretch/>
          </p:blipFill>
          <p:spPr>
            <a:xfrm>
              <a:off x="317633" y="1130404"/>
              <a:ext cx="805369" cy="960835"/>
            </a:xfrm>
            <a:prstGeom prst="rect">
              <a:avLst/>
            </a:prstGeom>
          </p:spPr>
        </p:pic>
      </p:grpSp>
      <p:sp>
        <p:nvSpPr>
          <p:cNvPr id="10" name="TextBox 9">
            <a:extLst>
              <a:ext uri="{FF2B5EF4-FFF2-40B4-BE49-F238E27FC236}">
                <a16:creationId xmlns:a16="http://schemas.microsoft.com/office/drawing/2014/main" id="{2054868A-6D59-429D-9EE6-9DB90510590C}"/>
              </a:ext>
            </a:extLst>
          </p:cNvPr>
          <p:cNvSpPr txBox="1"/>
          <p:nvPr/>
        </p:nvSpPr>
        <p:spPr>
          <a:xfrm>
            <a:off x="2419149" y="455887"/>
            <a:ext cx="7353701" cy="523220"/>
          </a:xfrm>
          <a:prstGeom prst="rect">
            <a:avLst/>
          </a:prstGeom>
          <a:solidFill>
            <a:schemeClr val="bg1">
              <a:alpha val="60000"/>
            </a:schemeClr>
          </a:solidFill>
        </p:spPr>
        <p:txBody>
          <a:bodyPr wrap="square" rtlCol="0">
            <a:spAutoFit/>
          </a:bodyPr>
          <a:lstStyle/>
          <a:p>
            <a:r>
              <a:rPr lang="en-US" sz="2800" u="sng" dirty="0">
                <a:latin typeface="Arial Black" panose="020B0A04020102020204" pitchFamily="34" charset="0"/>
              </a:rPr>
              <a:t>Overview of the </a:t>
            </a:r>
            <a:r>
              <a:rPr lang="en-US" sz="2800" i="1" u="sng" dirty="0">
                <a:latin typeface="Arial Black" panose="020B0A04020102020204" pitchFamily="34" charset="0"/>
              </a:rPr>
              <a:t>Yousoufian</a:t>
            </a:r>
            <a:r>
              <a:rPr lang="en-US" sz="2800" u="sng" dirty="0">
                <a:latin typeface="Arial Black" panose="020B0A04020102020204" pitchFamily="34" charset="0"/>
              </a:rPr>
              <a:t> Analysis </a:t>
            </a:r>
          </a:p>
        </p:txBody>
      </p:sp>
    </p:spTree>
    <p:extLst>
      <p:ext uri="{BB962C8B-B14F-4D97-AF65-F5344CB8AC3E}">
        <p14:creationId xmlns:p14="http://schemas.microsoft.com/office/powerpoint/2010/main" val="3496692343"/>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Effect transition="in" filter="fade">
                                      <p:cBhvr>
                                        <p:cTn id="49" dur="1000"/>
                                        <p:tgtEl>
                                          <p:spTgt spid="2">
                                            <p:txEl>
                                              <p:pRg st="6" end="6"/>
                                            </p:txEl>
                                          </p:spTgt>
                                        </p:tgtEl>
                                      </p:cBhvr>
                                    </p:animEffect>
                                    <p:anim calcmode="lin" valueType="num">
                                      <p:cBhvr>
                                        <p:cTn id="5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nodeType="clickEffect">
                                  <p:stCondLst>
                                    <p:cond delay="0"/>
                                  </p:stCondLst>
                                  <p:childTnLst>
                                    <p:set>
                                      <p:cBhvr>
                                        <p:cTn id="55" dur="1" fill="hold">
                                          <p:stCondLst>
                                            <p:cond delay="0"/>
                                          </p:stCondLst>
                                        </p:cTn>
                                        <p:tgtEl>
                                          <p:spTgt spid="2">
                                            <p:txEl>
                                              <p:pRg st="7" end="7"/>
                                            </p:txEl>
                                          </p:spTgt>
                                        </p:tgtEl>
                                        <p:attrNameLst>
                                          <p:attrName>style.visibility</p:attrName>
                                        </p:attrNameLst>
                                      </p:cBhvr>
                                      <p:to>
                                        <p:strVal val="visible"/>
                                      </p:to>
                                    </p:set>
                                    <p:animEffect transition="in" filter="fade">
                                      <p:cBhvr>
                                        <p:cTn id="56" dur="1000"/>
                                        <p:tgtEl>
                                          <p:spTgt spid="2">
                                            <p:txEl>
                                              <p:pRg st="7" end="7"/>
                                            </p:txEl>
                                          </p:spTgt>
                                        </p:tgtEl>
                                      </p:cBhvr>
                                    </p:animEffect>
                                    <p:anim calcmode="lin" valueType="num">
                                      <p:cBhvr>
                                        <p:cTn id="57"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nodeType="clickEffect">
                                  <p:stCondLst>
                                    <p:cond delay="0"/>
                                  </p:stCondLst>
                                  <p:childTnLst>
                                    <p:set>
                                      <p:cBhvr>
                                        <p:cTn id="62" dur="1" fill="hold">
                                          <p:stCondLst>
                                            <p:cond delay="0"/>
                                          </p:stCondLst>
                                        </p:cTn>
                                        <p:tgtEl>
                                          <p:spTgt spid="2">
                                            <p:txEl>
                                              <p:pRg st="8" end="8"/>
                                            </p:txEl>
                                          </p:spTgt>
                                        </p:tgtEl>
                                        <p:attrNameLst>
                                          <p:attrName>style.visibility</p:attrName>
                                        </p:attrNameLst>
                                      </p:cBhvr>
                                      <p:to>
                                        <p:strVal val="visible"/>
                                      </p:to>
                                    </p:set>
                                    <p:animEffect transition="in" filter="fade">
                                      <p:cBhvr>
                                        <p:cTn id="63" dur="1000"/>
                                        <p:tgtEl>
                                          <p:spTgt spid="2">
                                            <p:txEl>
                                              <p:pRg st="8" end="8"/>
                                            </p:txEl>
                                          </p:spTgt>
                                        </p:tgtEl>
                                      </p:cBhvr>
                                    </p:animEffect>
                                    <p:anim calcmode="lin" valueType="num">
                                      <p:cBhvr>
                                        <p:cTn id="64"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7" presetClass="entr" presetSubtype="0" fill="hold" nodeType="clickEffect">
                                  <p:stCondLst>
                                    <p:cond delay="0"/>
                                  </p:stCondLst>
                                  <p:childTnLst>
                                    <p:set>
                                      <p:cBhvr>
                                        <p:cTn id="69" dur="1" fill="hold">
                                          <p:stCondLst>
                                            <p:cond delay="0"/>
                                          </p:stCondLst>
                                        </p:cTn>
                                        <p:tgtEl>
                                          <p:spTgt spid="2">
                                            <p:txEl>
                                              <p:pRg st="9" end="9"/>
                                            </p:txEl>
                                          </p:spTgt>
                                        </p:tgtEl>
                                        <p:attrNameLst>
                                          <p:attrName>style.visibility</p:attrName>
                                        </p:attrNameLst>
                                      </p:cBhvr>
                                      <p:to>
                                        <p:strVal val="visible"/>
                                      </p:to>
                                    </p:set>
                                    <p:animEffect transition="in" filter="fade">
                                      <p:cBhvr>
                                        <p:cTn id="70" dur="1000"/>
                                        <p:tgtEl>
                                          <p:spTgt spid="2">
                                            <p:txEl>
                                              <p:pRg st="9" end="9"/>
                                            </p:txEl>
                                          </p:spTgt>
                                        </p:tgtEl>
                                      </p:cBhvr>
                                    </p:animEffect>
                                    <p:anim calcmode="lin" valueType="num">
                                      <p:cBhvr>
                                        <p:cTn id="71"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1F6833-0E7B-4FF0-8771-E50E96CFFB25}"/>
              </a:ext>
            </a:extLst>
          </p:cNvPr>
          <p:cNvSpPr txBox="1"/>
          <p:nvPr/>
        </p:nvSpPr>
        <p:spPr>
          <a:xfrm>
            <a:off x="1283434" y="1396254"/>
            <a:ext cx="9614303" cy="3031599"/>
          </a:xfrm>
          <a:prstGeom prst="rect">
            <a:avLst/>
          </a:prstGeom>
          <a:noFill/>
        </p:spPr>
        <p:txBody>
          <a:bodyPr wrap="square" rtlCol="0">
            <a:spAutoFit/>
          </a:bodyPr>
          <a:lstStyle/>
          <a:p>
            <a:pPr>
              <a:lnSpc>
                <a:spcPct val="80000"/>
              </a:lnSpc>
            </a:pPr>
            <a:r>
              <a:rPr lang="en-US" sz="2000" dirty="0"/>
              <a:t>“However, although an award of attorney fees to a prevailing party in a PRA action is mandatory, whether to award a penalty under RCW 42.56.550(4) is within the trial court's discretion.”</a:t>
            </a:r>
          </a:p>
          <a:p>
            <a:pPr algn="r">
              <a:lnSpc>
                <a:spcPct val="80000"/>
              </a:lnSpc>
            </a:pPr>
            <a:r>
              <a:rPr lang="en-US" sz="2000" dirty="0"/>
              <a:t> </a:t>
            </a:r>
            <a:r>
              <a:rPr lang="en-US" sz="2000" i="1" dirty="0"/>
              <a:t>West v. Port of Olympia</a:t>
            </a:r>
            <a:r>
              <a:rPr lang="en-US" sz="2000" dirty="0"/>
              <a:t>, 183 </a:t>
            </a:r>
            <a:r>
              <a:rPr lang="en-US" sz="2000" dirty="0" err="1"/>
              <a:t>Wn</a:t>
            </a:r>
            <a:r>
              <a:rPr lang="en-US" sz="2000" dirty="0"/>
              <a:t>. App. 306 (2014).</a:t>
            </a:r>
          </a:p>
          <a:p>
            <a:pPr>
              <a:lnSpc>
                <a:spcPct val="80000"/>
              </a:lnSpc>
              <a:spcBef>
                <a:spcPts val="1800"/>
              </a:spcBef>
            </a:pPr>
            <a:r>
              <a:rPr lang="en-US" sz="2000" dirty="0"/>
              <a:t>“The trial court on remand has discretion to impose a $0 penalty for the days when the City was diligently working on O'Dea’s request.”</a:t>
            </a:r>
          </a:p>
          <a:p>
            <a:pPr algn="r">
              <a:lnSpc>
                <a:spcPct val="80000"/>
              </a:lnSpc>
            </a:pPr>
            <a:r>
              <a:rPr lang="en-US" sz="2000" i="1" dirty="0"/>
              <a:t>O’Dea v. City of Tacoma </a:t>
            </a:r>
            <a:r>
              <a:rPr lang="en-US" sz="2000" dirty="0"/>
              <a:t>(2021)</a:t>
            </a:r>
          </a:p>
          <a:p>
            <a:pPr algn="r">
              <a:lnSpc>
                <a:spcPct val="80000"/>
              </a:lnSpc>
            </a:pPr>
            <a:r>
              <a:rPr lang="en-US" sz="2000" i="1" dirty="0"/>
              <a:t>Wade’s Eastside Gun Shop </a:t>
            </a:r>
            <a:r>
              <a:rPr lang="en-US" sz="2000" dirty="0"/>
              <a:t>as low as $0.01 per day </a:t>
            </a:r>
          </a:p>
          <a:p>
            <a:pPr algn="r">
              <a:lnSpc>
                <a:spcPct val="80000"/>
              </a:lnSpc>
            </a:pPr>
            <a:r>
              <a:rPr lang="en-US" sz="2000" i="1" dirty="0"/>
              <a:t>Zink</a:t>
            </a:r>
            <a:r>
              <a:rPr lang="en-US" sz="2000" dirty="0"/>
              <a:t> and </a:t>
            </a:r>
            <a:r>
              <a:rPr lang="en-US" sz="2000" i="1" dirty="0"/>
              <a:t>Hoffman</a:t>
            </a:r>
            <a:r>
              <a:rPr lang="en-US" sz="2000" dirty="0"/>
              <a:t> $0.50 per day </a:t>
            </a:r>
          </a:p>
          <a:p>
            <a:pPr algn="r">
              <a:lnSpc>
                <a:spcPct val="80000"/>
              </a:lnSpc>
            </a:pPr>
            <a:r>
              <a:rPr lang="en-US" sz="2000" i="1" dirty="0"/>
              <a:t>West v. Office of the Governor </a:t>
            </a:r>
            <a:r>
              <a:rPr lang="en-US" sz="2000" dirty="0"/>
              <a:t>– $1 per day</a:t>
            </a:r>
          </a:p>
          <a:p>
            <a:pPr algn="r">
              <a:lnSpc>
                <a:spcPct val="80000"/>
              </a:lnSpc>
            </a:pPr>
            <a:endParaRPr lang="en-US" sz="2000" dirty="0"/>
          </a:p>
        </p:txBody>
      </p:sp>
      <p:sp>
        <p:nvSpPr>
          <p:cNvPr id="4" name="TextBox 3">
            <a:extLst>
              <a:ext uri="{FF2B5EF4-FFF2-40B4-BE49-F238E27FC236}">
                <a16:creationId xmlns:a16="http://schemas.microsoft.com/office/drawing/2014/main" id="{F949802D-0563-46C9-8AE8-A5CE8D7BD801}"/>
              </a:ext>
            </a:extLst>
          </p:cNvPr>
          <p:cNvSpPr txBox="1"/>
          <p:nvPr/>
        </p:nvSpPr>
        <p:spPr>
          <a:xfrm>
            <a:off x="1964635" y="424131"/>
            <a:ext cx="7772400" cy="523220"/>
          </a:xfrm>
          <a:prstGeom prst="rect">
            <a:avLst/>
          </a:prstGeom>
          <a:solidFill>
            <a:schemeClr val="bg1">
              <a:alpha val="44000"/>
            </a:schemeClr>
          </a:solidFill>
        </p:spPr>
        <p:txBody>
          <a:bodyPr wrap="square" rtlCol="0">
            <a:spAutoFit/>
          </a:bodyPr>
          <a:lstStyle/>
          <a:p>
            <a:pPr algn="ctr"/>
            <a:r>
              <a:rPr lang="en-US" sz="2800" b="1" u="sng" dirty="0"/>
              <a:t>Lesson 10:  Penalties Really are Not Mandatory</a:t>
            </a:r>
          </a:p>
        </p:txBody>
      </p:sp>
      <p:sp>
        <p:nvSpPr>
          <p:cNvPr id="6" name="TextBox 5">
            <a:extLst>
              <a:ext uri="{FF2B5EF4-FFF2-40B4-BE49-F238E27FC236}">
                <a16:creationId xmlns:a16="http://schemas.microsoft.com/office/drawing/2014/main" id="{02ADBEFA-2971-47DA-98F7-33F4B57F661F}"/>
              </a:ext>
            </a:extLst>
          </p:cNvPr>
          <p:cNvSpPr txBox="1"/>
          <p:nvPr/>
        </p:nvSpPr>
        <p:spPr>
          <a:xfrm>
            <a:off x="181803" y="314325"/>
            <a:ext cx="1057275" cy="923330"/>
          </a:xfrm>
          <a:prstGeom prst="rect">
            <a:avLst/>
          </a:prstGeom>
          <a:noFill/>
        </p:spPr>
        <p:txBody>
          <a:bodyPr wrap="square" rtlCol="0">
            <a:spAutoFit/>
          </a:bodyPr>
          <a:lstStyle/>
          <a:p>
            <a:r>
              <a:rPr lang="en-US" sz="5400" dirty="0">
                <a:solidFill>
                  <a:srgbClr val="C52539"/>
                </a:solidFill>
                <a:latin typeface="Algerian" panose="04020705040A02060702" pitchFamily="82" charset="0"/>
              </a:rPr>
              <a:t>10</a:t>
            </a:r>
            <a:endParaRPr lang="en-US" dirty="0">
              <a:solidFill>
                <a:srgbClr val="C52539"/>
              </a:solidFill>
              <a:latin typeface="Algerian" panose="04020705040A02060702" pitchFamily="82" charset="0"/>
            </a:endParaRPr>
          </a:p>
        </p:txBody>
      </p:sp>
      <p:sp>
        <p:nvSpPr>
          <p:cNvPr id="7" name="TextBox 6">
            <a:extLst>
              <a:ext uri="{FF2B5EF4-FFF2-40B4-BE49-F238E27FC236}">
                <a16:creationId xmlns:a16="http://schemas.microsoft.com/office/drawing/2014/main" id="{0FAB50D9-5848-49FE-B139-D6AD51139BCC}"/>
              </a:ext>
            </a:extLst>
          </p:cNvPr>
          <p:cNvSpPr txBox="1"/>
          <p:nvPr/>
        </p:nvSpPr>
        <p:spPr>
          <a:xfrm rot="10800000">
            <a:off x="10992678" y="5717349"/>
            <a:ext cx="1057275" cy="923330"/>
          </a:xfrm>
          <a:prstGeom prst="rect">
            <a:avLst/>
          </a:prstGeom>
          <a:noFill/>
        </p:spPr>
        <p:txBody>
          <a:bodyPr wrap="square" rtlCol="0">
            <a:spAutoFit/>
          </a:bodyPr>
          <a:lstStyle/>
          <a:p>
            <a:r>
              <a:rPr lang="en-US" sz="5400" dirty="0">
                <a:solidFill>
                  <a:srgbClr val="C52539"/>
                </a:solidFill>
                <a:latin typeface="Algerian" panose="04020705040A02060702" pitchFamily="82" charset="0"/>
              </a:rPr>
              <a:t>10</a:t>
            </a:r>
            <a:endParaRPr lang="en-US" dirty="0">
              <a:solidFill>
                <a:srgbClr val="C52539"/>
              </a:solidFill>
              <a:latin typeface="Algerian" panose="04020705040A02060702" pitchFamily="82" charset="0"/>
            </a:endParaRPr>
          </a:p>
        </p:txBody>
      </p:sp>
      <p:sp>
        <p:nvSpPr>
          <p:cNvPr id="3" name="Rectangle 2"/>
          <p:cNvSpPr/>
          <p:nvPr/>
        </p:nvSpPr>
        <p:spPr>
          <a:xfrm>
            <a:off x="1794681" y="4372827"/>
            <a:ext cx="8693622" cy="1421928"/>
          </a:xfrm>
          <a:prstGeom prst="rect">
            <a:avLst/>
          </a:prstGeom>
        </p:spPr>
        <p:txBody>
          <a:bodyPr wrap="square">
            <a:spAutoFit/>
          </a:bodyPr>
          <a:lstStyle/>
          <a:p>
            <a:pPr>
              <a:lnSpc>
                <a:spcPct val="80000"/>
              </a:lnSpc>
            </a:pPr>
            <a:r>
              <a:rPr lang="en-US" dirty="0">
                <a:cs typeface="Times New Roman" panose="02020603050405020304" pitchFamily="18" charset="0"/>
              </a:rPr>
              <a:t>In explain the total penalty of $14,00, “[A]</a:t>
            </a:r>
            <a:r>
              <a:rPr lang="en-US" dirty="0" err="1">
                <a:cs typeface="Times New Roman" panose="02020603050405020304" pitchFamily="18" charset="0"/>
              </a:rPr>
              <a:t>lthough</a:t>
            </a:r>
            <a:r>
              <a:rPr lang="en-US" dirty="0">
                <a:cs typeface="Times New Roman" panose="02020603050405020304" pitchFamily="18" charset="0"/>
              </a:rPr>
              <a:t> this penalty is at the low-end of the range, [it] is appropriate given the factual circumstances of the violation, the fact that the violation in question was the result of an oversight, the fact that the agency otherwise responded reasonably and promptly to the request, and the fact that the agency promptly cured the oversight when it was caught.” </a:t>
            </a:r>
          </a:p>
          <a:p>
            <a:pPr algn="r">
              <a:lnSpc>
                <a:spcPct val="80000"/>
              </a:lnSpc>
            </a:pPr>
            <a:r>
              <a:rPr lang="en-US" i="1" dirty="0">
                <a:cs typeface="Times New Roman" panose="02020603050405020304" pitchFamily="18" charset="0"/>
              </a:rPr>
              <a:t>West v. Office of the Governor</a:t>
            </a:r>
          </a:p>
        </p:txBody>
      </p:sp>
    </p:spTree>
    <p:extLst>
      <p:ext uri="{BB962C8B-B14F-4D97-AF65-F5344CB8AC3E}">
        <p14:creationId xmlns:p14="http://schemas.microsoft.com/office/powerpoint/2010/main" val="3936274183"/>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anim calcmode="lin" valueType="num">
                                      <p:cBhvr>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fade">
                                      <p:cBhvr>
                                        <p:cTn id="24" dur="1000"/>
                                        <p:tgtEl>
                                          <p:spTgt spid="2">
                                            <p:txEl>
                                              <p:pRg st="3" end="3"/>
                                            </p:txEl>
                                          </p:spTgt>
                                        </p:tgtEl>
                                      </p:cBhvr>
                                    </p:animEffect>
                                    <p:anim calcmode="lin" valueType="num">
                                      <p:cBhvr>
                                        <p:cTn id="2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fade">
                                      <p:cBhvr>
                                        <p:cTn id="29" dur="1000"/>
                                        <p:tgtEl>
                                          <p:spTgt spid="2">
                                            <p:txEl>
                                              <p:pRg st="4" end="4"/>
                                            </p:txEl>
                                          </p:spTgt>
                                        </p:tgtEl>
                                      </p:cBhvr>
                                    </p:animEffect>
                                    <p:anim calcmode="lin" valueType="num">
                                      <p:cBhvr>
                                        <p:cTn id="3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0"/>
                                  </p:stCondLst>
                                  <p:childTnLst>
                                    <p:set>
                                      <p:cBhvr>
                                        <p:cTn id="33" dur="1" fill="hold">
                                          <p:stCondLst>
                                            <p:cond delay="0"/>
                                          </p:stCondLst>
                                        </p:cTn>
                                        <p:tgtEl>
                                          <p:spTgt spid="2">
                                            <p:txEl>
                                              <p:pRg st="5" end="5"/>
                                            </p:txEl>
                                          </p:spTgt>
                                        </p:tgtEl>
                                        <p:attrNameLst>
                                          <p:attrName>style.visibility</p:attrName>
                                        </p:attrNameLst>
                                      </p:cBhvr>
                                      <p:to>
                                        <p:strVal val="visible"/>
                                      </p:to>
                                    </p:set>
                                    <p:animEffect transition="in" filter="fade">
                                      <p:cBhvr>
                                        <p:cTn id="34" dur="1000"/>
                                        <p:tgtEl>
                                          <p:spTgt spid="2">
                                            <p:txEl>
                                              <p:pRg st="5" end="5"/>
                                            </p:txEl>
                                          </p:spTgt>
                                        </p:tgtEl>
                                      </p:cBhvr>
                                    </p:animEffect>
                                    <p:anim calcmode="lin" valueType="num">
                                      <p:cBhvr>
                                        <p:cTn id="35"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7" presetID="47" presetClass="entr" presetSubtype="0" fill="hold" nodeType="withEffect">
                                  <p:stCondLst>
                                    <p:cond delay="0"/>
                                  </p:stCondLst>
                                  <p:childTnLst>
                                    <p:set>
                                      <p:cBhvr>
                                        <p:cTn id="38" dur="1" fill="hold">
                                          <p:stCondLst>
                                            <p:cond delay="0"/>
                                          </p:stCondLst>
                                        </p:cTn>
                                        <p:tgtEl>
                                          <p:spTgt spid="2">
                                            <p:txEl>
                                              <p:pRg st="6" end="6"/>
                                            </p:txEl>
                                          </p:spTgt>
                                        </p:tgtEl>
                                        <p:attrNameLst>
                                          <p:attrName>style.visibility</p:attrName>
                                        </p:attrNameLst>
                                      </p:cBhvr>
                                      <p:to>
                                        <p:strVal val="visible"/>
                                      </p:to>
                                    </p:set>
                                    <p:animEffect transition="in" filter="fade">
                                      <p:cBhvr>
                                        <p:cTn id="39" dur="1000"/>
                                        <p:tgtEl>
                                          <p:spTgt spid="2">
                                            <p:txEl>
                                              <p:pRg st="6" end="6"/>
                                            </p:txEl>
                                          </p:spTgt>
                                        </p:tgtEl>
                                      </p:cBhvr>
                                    </p:animEffect>
                                    <p:anim calcmode="lin" valueType="num">
                                      <p:cBhvr>
                                        <p:cTn id="4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1000"/>
                                        <p:tgtEl>
                                          <p:spTgt spid="3"/>
                                        </p:tgtEl>
                                      </p:cBhvr>
                                    </p:animEffect>
                                    <p:anim calcmode="lin" valueType="num">
                                      <p:cBhvr>
                                        <p:cTn id="47" dur="1000" fill="hold"/>
                                        <p:tgtEl>
                                          <p:spTgt spid="3"/>
                                        </p:tgtEl>
                                        <p:attrNameLst>
                                          <p:attrName>ppt_x</p:attrName>
                                        </p:attrNameLst>
                                      </p:cBhvr>
                                      <p:tavLst>
                                        <p:tav tm="0">
                                          <p:val>
                                            <p:strVal val="#ppt_x"/>
                                          </p:val>
                                        </p:tav>
                                        <p:tav tm="100000">
                                          <p:val>
                                            <p:strVal val="#ppt_x"/>
                                          </p:val>
                                        </p:tav>
                                      </p:tavLst>
                                    </p:anim>
                                    <p:anim calcmode="lin" valueType="num">
                                      <p:cBhvr>
                                        <p:cTn id="4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60BE49-E249-4FB1-A115-6E576E361D30}"/>
              </a:ext>
            </a:extLst>
          </p:cNvPr>
          <p:cNvSpPr txBox="1"/>
          <p:nvPr/>
        </p:nvSpPr>
        <p:spPr>
          <a:xfrm>
            <a:off x="1228824" y="182033"/>
            <a:ext cx="9788892" cy="1077218"/>
          </a:xfrm>
          <a:prstGeom prst="rect">
            <a:avLst/>
          </a:prstGeom>
          <a:solidFill>
            <a:schemeClr val="bg1">
              <a:alpha val="48000"/>
            </a:schemeClr>
          </a:solidFill>
        </p:spPr>
        <p:txBody>
          <a:bodyPr wrap="square" rtlCol="0">
            <a:spAutoFit/>
          </a:bodyPr>
          <a:lstStyle/>
          <a:p>
            <a:r>
              <a:rPr lang="en-US" sz="3200" dirty="0">
                <a:solidFill>
                  <a:srgbClr val="231D17"/>
                </a:solidFill>
                <a:latin typeface="Algerian" panose="04020705040A02060702" pitchFamily="82" charset="0"/>
              </a:rPr>
              <a:t>Top 10 Lessons Learned about PRA Penalties </a:t>
            </a:r>
          </a:p>
          <a:p>
            <a:r>
              <a:rPr lang="en-US" sz="3200" dirty="0">
                <a:solidFill>
                  <a:srgbClr val="231D17"/>
                </a:solidFill>
                <a:latin typeface="Algerian" panose="04020705040A02060702" pitchFamily="82" charset="0"/>
              </a:rPr>
              <a:t>Since </a:t>
            </a:r>
            <a:r>
              <a:rPr lang="en-US" sz="3200" i="1" dirty="0">
                <a:solidFill>
                  <a:srgbClr val="231D17"/>
                </a:solidFill>
                <a:latin typeface="Algerian" panose="04020705040A02060702" pitchFamily="82" charset="0"/>
              </a:rPr>
              <a:t>Yousoufian </a:t>
            </a:r>
            <a:r>
              <a:rPr lang="en-US" i="1" dirty="0">
                <a:solidFill>
                  <a:srgbClr val="231D17"/>
                </a:solidFill>
                <a:latin typeface="Algerian" panose="04020705040A02060702" pitchFamily="82" charset="0"/>
              </a:rPr>
              <a:t>v</a:t>
            </a:r>
            <a:r>
              <a:rPr lang="en-US" sz="3200" i="1" dirty="0">
                <a:solidFill>
                  <a:srgbClr val="231D17"/>
                </a:solidFill>
                <a:latin typeface="Algerian" panose="04020705040A02060702" pitchFamily="82" charset="0"/>
              </a:rPr>
              <a:t>. Office of Ron Sims </a:t>
            </a:r>
            <a:r>
              <a:rPr lang="en-US" sz="3200" dirty="0">
                <a:solidFill>
                  <a:srgbClr val="231D17"/>
                </a:solidFill>
                <a:latin typeface="Algerian" panose="04020705040A02060702" pitchFamily="82" charset="0"/>
              </a:rPr>
              <a:t>(2009)</a:t>
            </a:r>
          </a:p>
        </p:txBody>
      </p:sp>
      <p:sp>
        <p:nvSpPr>
          <p:cNvPr id="2" name="TextBox 1">
            <a:extLst>
              <a:ext uri="{FF2B5EF4-FFF2-40B4-BE49-F238E27FC236}">
                <a16:creationId xmlns:a16="http://schemas.microsoft.com/office/drawing/2014/main" id="{E2E94872-E22C-4E94-9313-F88735A1B48B}"/>
              </a:ext>
            </a:extLst>
          </p:cNvPr>
          <p:cNvSpPr txBox="1"/>
          <p:nvPr/>
        </p:nvSpPr>
        <p:spPr>
          <a:xfrm>
            <a:off x="1260910" y="6163898"/>
            <a:ext cx="2191004" cy="369332"/>
          </a:xfrm>
          <a:prstGeom prst="rect">
            <a:avLst/>
          </a:prstGeom>
          <a:solidFill>
            <a:schemeClr val="bg1">
              <a:alpha val="36000"/>
            </a:schemeClr>
          </a:solidFill>
        </p:spPr>
        <p:txBody>
          <a:bodyPr wrap="square" rtlCol="0">
            <a:spAutoFit/>
          </a:bodyPr>
          <a:lstStyle/>
          <a:p>
            <a:r>
              <a:rPr lang="en-US" dirty="0">
                <a:solidFill>
                  <a:srgbClr val="231D17"/>
                </a:solidFill>
                <a:latin typeface="Algerian" panose="04020705040A02060702" pitchFamily="82" charset="0"/>
              </a:rPr>
              <a:t>WAPRO Fall 2021 </a:t>
            </a:r>
          </a:p>
        </p:txBody>
      </p:sp>
      <p:sp>
        <p:nvSpPr>
          <p:cNvPr id="7" name="TextBox 6">
            <a:extLst>
              <a:ext uri="{FF2B5EF4-FFF2-40B4-BE49-F238E27FC236}">
                <a16:creationId xmlns:a16="http://schemas.microsoft.com/office/drawing/2014/main" id="{064AE84B-6BF7-4286-84DD-4E28F3E6E557}"/>
              </a:ext>
            </a:extLst>
          </p:cNvPr>
          <p:cNvSpPr txBox="1"/>
          <p:nvPr/>
        </p:nvSpPr>
        <p:spPr>
          <a:xfrm>
            <a:off x="5387025" y="6094617"/>
            <a:ext cx="5544065" cy="369332"/>
          </a:xfrm>
          <a:prstGeom prst="rect">
            <a:avLst/>
          </a:prstGeom>
          <a:solidFill>
            <a:schemeClr val="bg1">
              <a:alpha val="36000"/>
            </a:schemeClr>
          </a:solidFill>
        </p:spPr>
        <p:txBody>
          <a:bodyPr wrap="square" rtlCol="0">
            <a:spAutoFit/>
          </a:bodyPr>
          <a:lstStyle/>
          <a:p>
            <a:pPr algn="r"/>
            <a:r>
              <a:rPr lang="en-US" dirty="0">
                <a:solidFill>
                  <a:srgbClr val="231D17"/>
                </a:solidFill>
                <a:latin typeface="Algerian" panose="04020705040A02060702" pitchFamily="82" charset="0"/>
              </a:rPr>
              <a:t>By Ramsey Ramerman and Morgan Damerow </a:t>
            </a:r>
          </a:p>
        </p:txBody>
      </p:sp>
      <p:grpSp>
        <p:nvGrpSpPr>
          <p:cNvPr id="13" name="Group 12">
            <a:extLst>
              <a:ext uri="{FF2B5EF4-FFF2-40B4-BE49-F238E27FC236}">
                <a16:creationId xmlns:a16="http://schemas.microsoft.com/office/drawing/2014/main" id="{D610562F-82EF-40A1-8A62-E7101FC5E725}"/>
              </a:ext>
            </a:extLst>
          </p:cNvPr>
          <p:cNvGrpSpPr>
            <a:grpSpLocks noChangeAspect="1"/>
          </p:cNvGrpSpPr>
          <p:nvPr/>
        </p:nvGrpSpPr>
        <p:grpSpPr>
          <a:xfrm>
            <a:off x="2056041" y="1290246"/>
            <a:ext cx="7863212" cy="4474672"/>
            <a:chOff x="702341" y="606409"/>
            <a:chExt cx="7143750" cy="4065252"/>
          </a:xfrm>
        </p:grpSpPr>
        <p:grpSp>
          <p:nvGrpSpPr>
            <p:cNvPr id="14" name="Group 13">
              <a:extLst>
                <a:ext uri="{FF2B5EF4-FFF2-40B4-BE49-F238E27FC236}">
                  <a16:creationId xmlns:a16="http://schemas.microsoft.com/office/drawing/2014/main" id="{2BA2DD4A-9DDE-45AC-8BC9-7DB49FA79043}"/>
                </a:ext>
              </a:extLst>
            </p:cNvPr>
            <p:cNvGrpSpPr>
              <a:grpSpLocks noChangeAspect="1"/>
            </p:cNvGrpSpPr>
            <p:nvPr/>
          </p:nvGrpSpPr>
          <p:grpSpPr>
            <a:xfrm rot="989454">
              <a:off x="702341" y="606409"/>
              <a:ext cx="7143750" cy="4065252"/>
              <a:chOff x="437409" y="636406"/>
              <a:chExt cx="7143750" cy="4065252"/>
            </a:xfrm>
          </p:grpSpPr>
          <p:pic>
            <p:nvPicPr>
              <p:cNvPr id="16" name="Picture 15" descr="A close-up of a dollar bill&#10;&#10;Description automatically generated with low confidence">
                <a:extLst>
                  <a:ext uri="{FF2B5EF4-FFF2-40B4-BE49-F238E27FC236}">
                    <a16:creationId xmlns:a16="http://schemas.microsoft.com/office/drawing/2014/main" id="{3151FD23-F0B7-4A4D-A99D-038A02F08B4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881" b="69697" l="1956" r="98489">
                            <a14:foregroundMark x1="6489" y1="5434" x2="66756" y2="10031"/>
                            <a14:foregroundMark x1="66756" y1="10031" x2="82133" y2="8673"/>
                            <a14:foregroundMark x1="82133" y1="8673" x2="87733" y2="14734"/>
                            <a14:foregroundMark x1="87733" y1="14734" x2="86667" y2="35528"/>
                            <a14:foregroundMark x1="86667" y1="35528" x2="82844" y2="43051"/>
                            <a14:foregroundMark x1="82844" y1="43051" x2="22667" y2="44932"/>
                            <a14:foregroundMark x1="22667" y1="44932" x2="13156" y2="37095"/>
                            <a14:foregroundMark x1="13156" y1="37095" x2="6311" y2="34587"/>
                            <a14:foregroundMark x1="6311" y1="34587" x2="3022" y2="26750"/>
                            <a14:foregroundMark x1="3022" y1="26750" x2="4533" y2="16405"/>
                            <a14:foregroundMark x1="5689" y1="52351" x2="75822" y2="59561"/>
                            <a14:foregroundMark x1="89422" y1="63950" x2="84000" y2="54650"/>
                            <a14:foregroundMark x1="84000" y1="54650" x2="72000" y2="45141"/>
                            <a14:foregroundMark x1="72000" y1="45141" x2="73689" y2="37200"/>
                            <a14:foregroundMark x1="73689" y1="37200" x2="79378" y2="30825"/>
                            <a14:foregroundMark x1="79378" y1="30825" x2="82667" y2="23406"/>
                            <a14:foregroundMark x1="82667" y1="23406" x2="88889" y2="17555"/>
                            <a14:foregroundMark x1="88889" y1="17555" x2="90667" y2="11181"/>
                            <a14:foregroundMark x1="94578" y1="9404" x2="95556" y2="55486"/>
                            <a14:foregroundMark x1="95556" y1="55486" x2="94933" y2="58098"/>
                            <a14:foregroundMark x1="97156" y1="13271" x2="97511" y2="59561"/>
                            <a14:foregroundMark x1="96444" y1="64681" x2="5689" y2="64995"/>
                            <a14:foregroundMark x1="3022" y1="66144" x2="37422" y2="68339"/>
                            <a14:foregroundMark x1="37422" y1="68339" x2="52622" y2="65935"/>
                            <a14:foregroundMark x1="52622" y1="65935" x2="60533" y2="66562"/>
                            <a14:foregroundMark x1="46578" y1="67503" x2="59378" y2="67816"/>
                            <a14:foregroundMark x1="68444" y1="66562" x2="77511" y2="68025"/>
                            <a14:foregroundMark x1="81422" y1="67712" x2="96267" y2="67816"/>
                            <a14:foregroundMark x1="96267" y1="67816" x2="96533" y2="65622"/>
                            <a14:foregroundMark x1="97511" y1="67607" x2="98489" y2="67085"/>
                            <a14:foregroundMark x1="3556" y1="37931" x2="4711" y2="67398"/>
                            <a14:foregroundMark x1="3644" y1="64263" x2="2044" y2="69697"/>
                            <a14:foregroundMark x1="7289" y1="3971" x2="15289" y2="3971"/>
                            <a14:foregroundMark x1="15289" y1="3971" x2="45244" y2="1881"/>
                            <a14:foregroundMark x1="45244" y1="1881" x2="86667" y2="5120"/>
                            <a14:backgroundMark x1="1067" y1="3448" x2="2311" y2="2299"/>
                            <a14:backgroundMark x1="98044" y1="1881" x2="99733" y2="4284"/>
                          </a14:backgroundRemoval>
                        </a14:imgEffect>
                      </a14:imgLayer>
                    </a14:imgProps>
                  </a:ext>
                  <a:ext uri="{28A0092B-C50C-407E-A947-70E740481C1C}">
                    <a14:useLocalDpi xmlns:a14="http://schemas.microsoft.com/office/drawing/2010/main" val="0"/>
                  </a:ext>
                </a:extLst>
              </a:blip>
              <a:srcRect t="1114" b="31989"/>
              <a:stretch/>
            </p:blipFill>
            <p:spPr>
              <a:xfrm rot="20604642">
                <a:off x="437409" y="636406"/>
                <a:ext cx="7143750" cy="4065252"/>
              </a:xfrm>
              <a:prstGeom prst="rect">
                <a:avLst/>
              </a:prstGeom>
            </p:spPr>
          </p:pic>
          <p:pic>
            <p:nvPicPr>
              <p:cNvPr id="17" name="Picture 16">
                <a:extLst>
                  <a:ext uri="{FF2B5EF4-FFF2-40B4-BE49-F238E27FC236}">
                    <a16:creationId xmlns:a16="http://schemas.microsoft.com/office/drawing/2014/main" id="{080891F6-9AD3-4EB3-B79A-3C18DD4C66FC}"/>
                  </a:ext>
                </a:extLst>
              </p:cNvPr>
              <p:cNvPicPr>
                <a:picLocks noChangeAspect="1"/>
              </p:cNvPicPr>
              <p:nvPr/>
            </p:nvPicPr>
            <p:blipFill>
              <a:blip r:embed="rId4"/>
              <a:stretch>
                <a:fillRect/>
              </a:stretch>
            </p:blipFill>
            <p:spPr>
              <a:xfrm rot="1181257">
                <a:off x="5143914" y="1247982"/>
                <a:ext cx="552450" cy="485775"/>
              </a:xfrm>
              <a:prstGeom prst="rect">
                <a:avLst/>
              </a:prstGeom>
            </p:spPr>
          </p:pic>
          <p:pic>
            <p:nvPicPr>
              <p:cNvPr id="18" name="Picture 17">
                <a:extLst>
                  <a:ext uri="{FF2B5EF4-FFF2-40B4-BE49-F238E27FC236}">
                    <a16:creationId xmlns:a16="http://schemas.microsoft.com/office/drawing/2014/main" id="{AADF571E-70B4-48F6-AFB7-F022C0620C44}"/>
                  </a:ext>
                </a:extLst>
              </p:cNvPr>
              <p:cNvPicPr>
                <a:picLocks noChangeAspect="1"/>
              </p:cNvPicPr>
              <p:nvPr/>
            </p:nvPicPr>
            <p:blipFill>
              <a:blip r:embed="rId4"/>
              <a:stretch>
                <a:fillRect/>
              </a:stretch>
            </p:blipFill>
            <p:spPr>
              <a:xfrm rot="20393886">
                <a:off x="612023" y="2031955"/>
                <a:ext cx="552450" cy="485775"/>
              </a:xfrm>
              <a:prstGeom prst="rect">
                <a:avLst/>
              </a:prstGeom>
            </p:spPr>
          </p:pic>
        </p:grpSp>
        <p:pic>
          <p:nvPicPr>
            <p:cNvPr id="15" name="Picture 14">
              <a:extLst>
                <a:ext uri="{FF2B5EF4-FFF2-40B4-BE49-F238E27FC236}">
                  <a16:creationId xmlns:a16="http://schemas.microsoft.com/office/drawing/2014/main" id="{83C9A914-1F10-46EB-A7A6-80FFB0DFD788}"/>
                </a:ext>
              </a:extLst>
            </p:cNvPr>
            <p:cNvPicPr>
              <a:picLocks noChangeAspect="1"/>
            </p:cNvPicPr>
            <p:nvPr/>
          </p:nvPicPr>
          <p:blipFill>
            <a:blip r:embed="rId5"/>
            <a:stretch>
              <a:fillRect/>
            </a:stretch>
          </p:blipFill>
          <p:spPr>
            <a:xfrm>
              <a:off x="6827975" y="1303676"/>
              <a:ext cx="523875" cy="142875"/>
            </a:xfrm>
            <a:prstGeom prst="rect">
              <a:avLst/>
            </a:prstGeom>
          </p:spPr>
        </p:pic>
      </p:grpSp>
      <p:pic>
        <p:nvPicPr>
          <p:cNvPr id="5" name="Picture 4">
            <a:extLst>
              <a:ext uri="{FF2B5EF4-FFF2-40B4-BE49-F238E27FC236}">
                <a16:creationId xmlns:a16="http://schemas.microsoft.com/office/drawing/2014/main" id="{7E421E28-8A12-49F8-81A0-D85924AFF932}"/>
              </a:ext>
            </a:extLst>
          </p:cNvPr>
          <p:cNvPicPr>
            <a:picLocks noChangeAspect="1"/>
          </p:cNvPicPr>
          <p:nvPr/>
        </p:nvPicPr>
        <p:blipFill rotWithShape="1">
          <a:blip r:embed="rId6"/>
          <a:srcRect l="9886"/>
          <a:stretch/>
        </p:blipFill>
        <p:spPr>
          <a:xfrm rot="358667">
            <a:off x="3965259" y="1725966"/>
            <a:ext cx="527846" cy="2288146"/>
          </a:xfrm>
          <a:prstGeom prst="rect">
            <a:avLst/>
          </a:prstGeom>
        </p:spPr>
      </p:pic>
      <p:sp>
        <p:nvSpPr>
          <p:cNvPr id="3" name="TextBox 2"/>
          <p:cNvSpPr txBox="1"/>
          <p:nvPr/>
        </p:nvSpPr>
        <p:spPr>
          <a:xfrm>
            <a:off x="3557723" y="2377665"/>
            <a:ext cx="4238661" cy="2215991"/>
          </a:xfrm>
          <a:prstGeom prst="rect">
            <a:avLst/>
          </a:prstGeom>
          <a:solidFill>
            <a:srgbClr val="E8DAC2">
              <a:alpha val="77000"/>
            </a:srgbClr>
          </a:solidFill>
        </p:spPr>
        <p:style>
          <a:lnRef idx="1">
            <a:schemeClr val="accent3"/>
          </a:lnRef>
          <a:fillRef idx="2">
            <a:schemeClr val="accent3"/>
          </a:fillRef>
          <a:effectRef idx="1">
            <a:schemeClr val="accent3"/>
          </a:effectRef>
          <a:fontRef idx="minor">
            <a:schemeClr val="dk1"/>
          </a:fontRef>
        </p:style>
        <p:txBody>
          <a:bodyPr wrap="none" rtlCol="0">
            <a:spAutoFit/>
          </a:bodyPr>
          <a:lstStyle/>
          <a:p>
            <a:r>
              <a:rPr lang="en-US" sz="13800" i="1" dirty="0">
                <a:latin typeface="Goudy Old Style" panose="02020502050305020303" pitchFamily="18" charset="0"/>
              </a:rPr>
              <a:t>FINIS</a:t>
            </a:r>
          </a:p>
        </p:txBody>
      </p:sp>
    </p:spTree>
    <p:extLst>
      <p:ext uri="{BB962C8B-B14F-4D97-AF65-F5344CB8AC3E}">
        <p14:creationId xmlns:p14="http://schemas.microsoft.com/office/powerpoint/2010/main" val="1629346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1F6833-0E7B-4FF0-8771-E50E96CFFB25}"/>
              </a:ext>
            </a:extLst>
          </p:cNvPr>
          <p:cNvSpPr txBox="1"/>
          <p:nvPr/>
        </p:nvSpPr>
        <p:spPr>
          <a:xfrm>
            <a:off x="1328373" y="1223275"/>
            <a:ext cx="9731054" cy="4267194"/>
          </a:xfrm>
          <a:prstGeom prst="rect">
            <a:avLst/>
          </a:prstGeom>
          <a:noFill/>
        </p:spPr>
        <p:txBody>
          <a:bodyPr wrap="square" rtlCol="0">
            <a:spAutoFit/>
          </a:bodyPr>
          <a:lstStyle/>
          <a:p>
            <a:r>
              <a:rPr lang="en-US" sz="2200" u="sng" dirty="0"/>
              <a:t>Mitigating Factors </a:t>
            </a:r>
          </a:p>
          <a:p>
            <a:endParaRPr lang="en-US" sz="2200" dirty="0"/>
          </a:p>
          <a:p>
            <a:pPr marL="0" marR="0">
              <a:lnSpc>
                <a:spcPct val="90000"/>
              </a:lnSpc>
              <a:spcBef>
                <a:spcPts val="0"/>
              </a:spcBef>
              <a:spcAft>
                <a:spcPts val="12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1. the lack of clarity of the PRA request; </a:t>
            </a:r>
          </a:p>
          <a:p>
            <a:pPr marL="0" marR="0">
              <a:lnSpc>
                <a:spcPct val="90000"/>
              </a:lnSpc>
              <a:spcBef>
                <a:spcPts val="0"/>
              </a:spcBef>
              <a:spcAft>
                <a:spcPts val="12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2. an agency’s prompt response or legitimate follow-up inquiry for clarification; </a:t>
            </a:r>
          </a:p>
          <a:p>
            <a:pPr marL="287338" marR="0" indent="-287338">
              <a:lnSpc>
                <a:spcPct val="90000"/>
              </a:lnSpc>
              <a:spcBef>
                <a:spcPts val="0"/>
              </a:spcBef>
              <a:spcAft>
                <a:spcPts val="12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3. good faith, honest, timely, and strict compliance with all the PRA procedural requirements and exceptions; </a:t>
            </a:r>
          </a:p>
          <a:p>
            <a:pPr marL="0" marR="0">
              <a:lnSpc>
                <a:spcPct val="90000"/>
              </a:lnSpc>
              <a:spcBef>
                <a:spcPts val="0"/>
              </a:spcBef>
              <a:spcAft>
                <a:spcPts val="12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4. proper training and supervision of personnel; </a:t>
            </a:r>
          </a:p>
          <a:p>
            <a:pPr marL="0" marR="0">
              <a:lnSpc>
                <a:spcPct val="90000"/>
              </a:lnSpc>
              <a:spcBef>
                <a:spcPts val="0"/>
              </a:spcBef>
              <a:spcAft>
                <a:spcPts val="12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5. reasonableness of any explanation for noncompliance; </a:t>
            </a:r>
          </a:p>
          <a:p>
            <a:pPr marL="0" marR="0">
              <a:lnSpc>
                <a:spcPct val="90000"/>
              </a:lnSpc>
              <a:spcBef>
                <a:spcPts val="0"/>
              </a:spcBef>
              <a:spcAft>
                <a:spcPts val="12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6. helpfulness of the agency to the requestor; and </a:t>
            </a:r>
          </a:p>
          <a:p>
            <a:pPr marL="0" marR="0">
              <a:lnSpc>
                <a:spcPct val="90000"/>
              </a:lnSpc>
              <a:spcBef>
                <a:spcPts val="0"/>
              </a:spcBef>
              <a:spcAft>
                <a:spcPts val="1200"/>
              </a:spcAft>
            </a:pPr>
            <a:r>
              <a:rPr lang="en-US" sz="2200" dirty="0">
                <a:effectLst/>
                <a:latin typeface="Calibri" panose="020F0502020204030204" pitchFamily="34" charset="0"/>
                <a:ea typeface="Calibri" panose="020F0502020204030204" pitchFamily="34" charset="0"/>
                <a:cs typeface="Times New Roman" panose="02020603050405020304" pitchFamily="18" charset="0"/>
              </a:rPr>
              <a:t>7. the existence of systems to track and retrieve public records. </a:t>
            </a:r>
            <a:endParaRPr lang="en-US" sz="2200" dirty="0"/>
          </a:p>
        </p:txBody>
      </p:sp>
      <p:sp>
        <p:nvSpPr>
          <p:cNvPr id="4" name="TextBox 3">
            <a:extLst>
              <a:ext uri="{FF2B5EF4-FFF2-40B4-BE49-F238E27FC236}">
                <a16:creationId xmlns:a16="http://schemas.microsoft.com/office/drawing/2014/main" id="{8DFDABA6-4770-413D-9AF6-99D5C72B7D1C}"/>
              </a:ext>
            </a:extLst>
          </p:cNvPr>
          <p:cNvSpPr txBox="1"/>
          <p:nvPr/>
        </p:nvSpPr>
        <p:spPr>
          <a:xfrm>
            <a:off x="2419149" y="455887"/>
            <a:ext cx="7353701" cy="523220"/>
          </a:xfrm>
          <a:prstGeom prst="rect">
            <a:avLst/>
          </a:prstGeom>
          <a:solidFill>
            <a:schemeClr val="bg1">
              <a:alpha val="60000"/>
            </a:schemeClr>
          </a:solidFill>
        </p:spPr>
        <p:txBody>
          <a:bodyPr wrap="square" rtlCol="0">
            <a:spAutoFit/>
          </a:bodyPr>
          <a:lstStyle/>
          <a:p>
            <a:r>
              <a:rPr lang="en-US" sz="2800" u="sng" dirty="0">
                <a:latin typeface="Arial Black" panose="020B0A04020102020204" pitchFamily="34" charset="0"/>
              </a:rPr>
              <a:t>Overview of the </a:t>
            </a:r>
            <a:r>
              <a:rPr lang="en-US" sz="2800" i="1" u="sng" dirty="0">
                <a:latin typeface="Arial Black" panose="020B0A04020102020204" pitchFamily="34" charset="0"/>
              </a:rPr>
              <a:t>Yousoufian</a:t>
            </a:r>
            <a:r>
              <a:rPr lang="en-US" sz="2800" u="sng" dirty="0">
                <a:latin typeface="Arial Black" panose="020B0A04020102020204" pitchFamily="34" charset="0"/>
              </a:rPr>
              <a:t> Analysis </a:t>
            </a:r>
          </a:p>
        </p:txBody>
      </p:sp>
      <p:grpSp>
        <p:nvGrpSpPr>
          <p:cNvPr id="3" name="Group 2">
            <a:extLst>
              <a:ext uri="{FF2B5EF4-FFF2-40B4-BE49-F238E27FC236}">
                <a16:creationId xmlns:a16="http://schemas.microsoft.com/office/drawing/2014/main" id="{78FE0135-78F5-4581-8CD7-64B54B04E82E}"/>
              </a:ext>
            </a:extLst>
          </p:cNvPr>
          <p:cNvGrpSpPr>
            <a:grpSpLocks noChangeAspect="1"/>
          </p:cNvGrpSpPr>
          <p:nvPr/>
        </p:nvGrpSpPr>
        <p:grpSpPr>
          <a:xfrm>
            <a:off x="11112547" y="4820091"/>
            <a:ext cx="901422" cy="1764855"/>
            <a:chOff x="11112547" y="4820091"/>
            <a:chExt cx="901422" cy="1764855"/>
          </a:xfrm>
        </p:grpSpPr>
        <p:sp>
          <p:nvSpPr>
            <p:cNvPr id="6" name="TextBox 5">
              <a:extLst>
                <a:ext uri="{FF2B5EF4-FFF2-40B4-BE49-F238E27FC236}">
                  <a16:creationId xmlns:a16="http://schemas.microsoft.com/office/drawing/2014/main" id="{A040688E-9E7A-45AD-A0A4-67917335B7DD}"/>
                </a:ext>
              </a:extLst>
            </p:cNvPr>
            <p:cNvSpPr txBox="1"/>
            <p:nvPr/>
          </p:nvSpPr>
          <p:spPr>
            <a:xfrm rot="10800000">
              <a:off x="11309685" y="5661616"/>
              <a:ext cx="548640" cy="923330"/>
            </a:xfrm>
            <a:prstGeom prst="rect">
              <a:avLst/>
            </a:prstGeom>
            <a:noFill/>
          </p:spPr>
          <p:txBody>
            <a:bodyPr wrap="square" rtlCol="0">
              <a:spAutoFit/>
            </a:bodyPr>
            <a:lstStyle/>
            <a:p>
              <a:r>
                <a:rPr lang="en-US" sz="5400" dirty="0">
                  <a:solidFill>
                    <a:srgbClr val="231D17"/>
                  </a:solidFill>
                  <a:latin typeface="Algerian" panose="04020705040A02060702" pitchFamily="82" charset="0"/>
                </a:rPr>
                <a:t>7</a:t>
              </a:r>
              <a:endParaRPr lang="en-US" sz="2000" dirty="0">
                <a:solidFill>
                  <a:srgbClr val="231D17"/>
                </a:solidFill>
                <a:latin typeface="Algerian" panose="04020705040A02060702" pitchFamily="82" charset="0"/>
              </a:endParaRPr>
            </a:p>
          </p:txBody>
        </p:sp>
        <p:pic>
          <p:nvPicPr>
            <p:cNvPr id="7" name="Picture 6" descr="A picture containing text, clipart&#10;&#10;Description automatically generated">
              <a:extLst>
                <a:ext uri="{FF2B5EF4-FFF2-40B4-BE49-F238E27FC236}">
                  <a16:creationId xmlns:a16="http://schemas.microsoft.com/office/drawing/2014/main" id="{52192908-2F2F-46E0-98DE-06FFF765DFC1}"/>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27444" b="50376" l="10822" r="22244">
                          <a14:foregroundMark x1="16834" y1="27444" x2="16633" y2="39850"/>
                          <a14:foregroundMark x1="16633" y1="39850" x2="16834" y2="40226"/>
                          <a14:foregroundMark x1="16032" y1="49624" x2="17435" y2="50376"/>
                          <a14:foregroundMark x1="22244" y1="40226" x2="21443" y2="43233"/>
                          <a14:foregroundMark x1="21443" y1="43233" x2="21443" y2="43233"/>
                        </a14:backgroundRemoval>
                      </a14:imgEffect>
                    </a14:imgLayer>
                  </a14:imgProps>
                </a:ext>
                <a:ext uri="{28A0092B-C50C-407E-A947-70E740481C1C}">
                  <a14:useLocalDpi xmlns:a14="http://schemas.microsoft.com/office/drawing/2010/main" val="0"/>
                </a:ext>
              </a:extLst>
            </a:blip>
            <a:srcRect l="10057" t="26238" r="76456" b="47524"/>
            <a:stretch/>
          </p:blipFill>
          <p:spPr>
            <a:xfrm rot="10800000">
              <a:off x="11112547" y="4820091"/>
              <a:ext cx="901422" cy="934807"/>
            </a:xfrm>
            <a:prstGeom prst="rect">
              <a:avLst/>
            </a:prstGeom>
          </p:spPr>
        </p:pic>
      </p:grpSp>
      <p:grpSp>
        <p:nvGrpSpPr>
          <p:cNvPr id="8" name="Group 7">
            <a:extLst>
              <a:ext uri="{FF2B5EF4-FFF2-40B4-BE49-F238E27FC236}">
                <a16:creationId xmlns:a16="http://schemas.microsoft.com/office/drawing/2014/main" id="{88AD26D1-AA8A-45FF-9939-F088F42B39B7}"/>
              </a:ext>
            </a:extLst>
          </p:cNvPr>
          <p:cNvGrpSpPr>
            <a:grpSpLocks noChangeAspect="1"/>
          </p:cNvGrpSpPr>
          <p:nvPr/>
        </p:nvGrpSpPr>
        <p:grpSpPr>
          <a:xfrm rot="10800000">
            <a:off x="231151" y="265738"/>
            <a:ext cx="901422" cy="1764855"/>
            <a:chOff x="11112547" y="4820091"/>
            <a:chExt cx="901422" cy="1764855"/>
          </a:xfrm>
        </p:grpSpPr>
        <p:sp>
          <p:nvSpPr>
            <p:cNvPr id="9" name="TextBox 8">
              <a:extLst>
                <a:ext uri="{FF2B5EF4-FFF2-40B4-BE49-F238E27FC236}">
                  <a16:creationId xmlns:a16="http://schemas.microsoft.com/office/drawing/2014/main" id="{846B76CC-2000-4617-A0EC-87CDC4BCBD08}"/>
                </a:ext>
              </a:extLst>
            </p:cNvPr>
            <p:cNvSpPr txBox="1"/>
            <p:nvPr/>
          </p:nvSpPr>
          <p:spPr>
            <a:xfrm rot="10800000">
              <a:off x="11309685" y="5661616"/>
              <a:ext cx="548640" cy="923330"/>
            </a:xfrm>
            <a:prstGeom prst="rect">
              <a:avLst/>
            </a:prstGeom>
            <a:noFill/>
          </p:spPr>
          <p:txBody>
            <a:bodyPr wrap="square" rtlCol="0">
              <a:spAutoFit/>
            </a:bodyPr>
            <a:lstStyle/>
            <a:p>
              <a:r>
                <a:rPr lang="en-US" sz="5400" dirty="0">
                  <a:solidFill>
                    <a:srgbClr val="231D17"/>
                  </a:solidFill>
                  <a:latin typeface="Algerian" panose="04020705040A02060702" pitchFamily="82" charset="0"/>
                </a:rPr>
                <a:t>7</a:t>
              </a:r>
              <a:endParaRPr lang="en-US" sz="2000" dirty="0">
                <a:solidFill>
                  <a:srgbClr val="231D17"/>
                </a:solidFill>
                <a:latin typeface="Algerian" panose="04020705040A02060702" pitchFamily="82" charset="0"/>
              </a:endParaRPr>
            </a:p>
          </p:txBody>
        </p:sp>
        <p:pic>
          <p:nvPicPr>
            <p:cNvPr id="10" name="Picture 9" descr="A picture containing text, clipart&#10;&#10;Description automatically generated">
              <a:extLst>
                <a:ext uri="{FF2B5EF4-FFF2-40B4-BE49-F238E27FC236}">
                  <a16:creationId xmlns:a16="http://schemas.microsoft.com/office/drawing/2014/main" id="{B73AA6EB-EB77-40FC-A25D-06D72AE9C585}"/>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27444" b="50376" l="10822" r="22244">
                          <a14:foregroundMark x1="16834" y1="27444" x2="16633" y2="39850"/>
                          <a14:foregroundMark x1="16633" y1="39850" x2="16834" y2="40226"/>
                          <a14:foregroundMark x1="16032" y1="49624" x2="17435" y2="50376"/>
                          <a14:foregroundMark x1="22244" y1="40226" x2="21443" y2="43233"/>
                          <a14:foregroundMark x1="21443" y1="43233" x2="21443" y2="43233"/>
                        </a14:backgroundRemoval>
                      </a14:imgEffect>
                    </a14:imgLayer>
                  </a14:imgProps>
                </a:ext>
                <a:ext uri="{28A0092B-C50C-407E-A947-70E740481C1C}">
                  <a14:useLocalDpi xmlns:a14="http://schemas.microsoft.com/office/drawing/2010/main" val="0"/>
                </a:ext>
              </a:extLst>
            </a:blip>
            <a:srcRect l="10057" t="26238" r="76456" b="47524"/>
            <a:stretch/>
          </p:blipFill>
          <p:spPr>
            <a:xfrm rot="10800000">
              <a:off x="11112547" y="4820091"/>
              <a:ext cx="901422" cy="934807"/>
            </a:xfrm>
            <a:prstGeom prst="rect">
              <a:avLst/>
            </a:prstGeom>
          </p:spPr>
        </p:pic>
      </p:grpSp>
    </p:spTree>
    <p:extLst>
      <p:ext uri="{BB962C8B-B14F-4D97-AF65-F5344CB8AC3E}">
        <p14:creationId xmlns:p14="http://schemas.microsoft.com/office/powerpoint/2010/main" val="3743177038"/>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500"/>
                                        <p:tgtEl>
                                          <p:spTgt spid="2">
                                            <p:txEl>
                                              <p:pRg st="2" end="2"/>
                                            </p:txEl>
                                          </p:spTgt>
                                        </p:tgtEl>
                                      </p:cBhvr>
                                    </p:animEffect>
                                    <p:anim calcmode="lin" valueType="num">
                                      <p:cBhvr>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500"/>
                                        <p:tgtEl>
                                          <p:spTgt spid="2">
                                            <p:txEl>
                                              <p:pRg st="3" end="3"/>
                                            </p:txEl>
                                          </p:spTgt>
                                        </p:tgtEl>
                                      </p:cBhvr>
                                    </p:animEffect>
                                    <p:anim calcmode="lin" valueType="num">
                                      <p:cBhvr>
                                        <p:cTn id="22"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500"/>
                                        <p:tgtEl>
                                          <p:spTgt spid="2">
                                            <p:txEl>
                                              <p:pRg st="4" end="4"/>
                                            </p:txEl>
                                          </p:spTgt>
                                        </p:tgtEl>
                                      </p:cBhvr>
                                    </p:animEffect>
                                    <p:anim calcmode="lin" valueType="num">
                                      <p:cBhvr>
                                        <p:cTn id="2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fade">
                                      <p:cBhvr>
                                        <p:cTn id="35" dur="500"/>
                                        <p:tgtEl>
                                          <p:spTgt spid="2">
                                            <p:txEl>
                                              <p:pRg st="5" end="5"/>
                                            </p:txEl>
                                          </p:spTgt>
                                        </p:tgtEl>
                                      </p:cBhvr>
                                    </p:animEffect>
                                    <p:anim calcmode="lin" valueType="num">
                                      <p:cBhvr>
                                        <p:cTn id="36"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7" dur="5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fade">
                                      <p:cBhvr>
                                        <p:cTn id="42" dur="500"/>
                                        <p:tgtEl>
                                          <p:spTgt spid="2">
                                            <p:txEl>
                                              <p:pRg st="6" end="6"/>
                                            </p:txEl>
                                          </p:spTgt>
                                        </p:tgtEl>
                                      </p:cBhvr>
                                    </p:animEffect>
                                    <p:anim calcmode="lin" valueType="num">
                                      <p:cBhvr>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4" dur="5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Effect transition="in" filter="fade">
                                      <p:cBhvr>
                                        <p:cTn id="49" dur="500"/>
                                        <p:tgtEl>
                                          <p:spTgt spid="2">
                                            <p:txEl>
                                              <p:pRg st="7" end="7"/>
                                            </p:txEl>
                                          </p:spTgt>
                                        </p:tgtEl>
                                      </p:cBhvr>
                                    </p:animEffect>
                                    <p:anim calcmode="lin" valueType="num">
                                      <p:cBhvr>
                                        <p:cTn id="50"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1" dur="5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nodeType="clickEffect">
                                  <p:stCondLst>
                                    <p:cond delay="0"/>
                                  </p:stCondLst>
                                  <p:childTnLst>
                                    <p:set>
                                      <p:cBhvr>
                                        <p:cTn id="55" dur="1" fill="hold">
                                          <p:stCondLst>
                                            <p:cond delay="0"/>
                                          </p:stCondLst>
                                        </p:cTn>
                                        <p:tgtEl>
                                          <p:spTgt spid="2">
                                            <p:txEl>
                                              <p:pRg st="8" end="8"/>
                                            </p:txEl>
                                          </p:spTgt>
                                        </p:tgtEl>
                                        <p:attrNameLst>
                                          <p:attrName>style.visibility</p:attrName>
                                        </p:attrNameLst>
                                      </p:cBhvr>
                                      <p:to>
                                        <p:strVal val="visible"/>
                                      </p:to>
                                    </p:set>
                                    <p:animEffect transition="in" filter="fade">
                                      <p:cBhvr>
                                        <p:cTn id="56" dur="500"/>
                                        <p:tgtEl>
                                          <p:spTgt spid="2">
                                            <p:txEl>
                                              <p:pRg st="8" end="8"/>
                                            </p:txEl>
                                          </p:spTgt>
                                        </p:tgtEl>
                                      </p:cBhvr>
                                    </p:animEffect>
                                    <p:anim calcmode="lin" valueType="num">
                                      <p:cBhvr>
                                        <p:cTn id="57"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58" dur="5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60BE49-E249-4FB1-A115-6E576E361D30}"/>
              </a:ext>
            </a:extLst>
          </p:cNvPr>
          <p:cNvSpPr txBox="1"/>
          <p:nvPr/>
        </p:nvSpPr>
        <p:spPr>
          <a:xfrm>
            <a:off x="1631701" y="428367"/>
            <a:ext cx="8778240" cy="584775"/>
          </a:xfrm>
          <a:prstGeom prst="rect">
            <a:avLst/>
          </a:prstGeom>
          <a:solidFill>
            <a:schemeClr val="bg1">
              <a:alpha val="40000"/>
            </a:schemeClr>
          </a:solidFill>
        </p:spPr>
        <p:txBody>
          <a:bodyPr wrap="square" rtlCol="0">
            <a:spAutoFit/>
          </a:bodyPr>
          <a:lstStyle/>
          <a:p>
            <a:r>
              <a:rPr lang="en-US" sz="3200" b="1" u="sng" dirty="0"/>
              <a:t>Lesson 1:  As a PRO, Your Action Often Will Matter </a:t>
            </a:r>
          </a:p>
        </p:txBody>
      </p:sp>
      <p:sp>
        <p:nvSpPr>
          <p:cNvPr id="2" name="TextBox 1">
            <a:extLst>
              <a:ext uri="{FF2B5EF4-FFF2-40B4-BE49-F238E27FC236}">
                <a16:creationId xmlns:a16="http://schemas.microsoft.com/office/drawing/2014/main" id="{AB1F6833-0E7B-4FF0-8771-E50E96CFFB25}"/>
              </a:ext>
            </a:extLst>
          </p:cNvPr>
          <p:cNvSpPr txBox="1"/>
          <p:nvPr/>
        </p:nvSpPr>
        <p:spPr>
          <a:xfrm>
            <a:off x="1227440" y="1198148"/>
            <a:ext cx="9726110" cy="4599208"/>
          </a:xfrm>
          <a:prstGeom prst="rect">
            <a:avLst/>
          </a:prstGeom>
          <a:noFill/>
        </p:spPr>
        <p:txBody>
          <a:bodyPr wrap="square" rtlCol="0">
            <a:spAutoFit/>
          </a:bodyPr>
          <a:lstStyle/>
          <a:p>
            <a:r>
              <a:rPr lang="en-US" sz="2000" dirty="0"/>
              <a:t>Many of the </a:t>
            </a:r>
            <a:r>
              <a:rPr lang="en-US" sz="2000" i="1" dirty="0"/>
              <a:t>Yousoufian</a:t>
            </a:r>
            <a:r>
              <a:rPr lang="en-US" sz="2000" dirty="0"/>
              <a:t> Factors will analyze how the agency processes PRA requests </a:t>
            </a:r>
          </a:p>
          <a:p>
            <a:pPr>
              <a:spcBef>
                <a:spcPts val="600"/>
              </a:spcBef>
            </a:pPr>
            <a:r>
              <a:rPr lang="en-US" sz="2000" u="sng" dirty="0"/>
              <a:t>Aggravators</a:t>
            </a:r>
            <a:r>
              <a:rPr lang="en-US" sz="2000" dirty="0"/>
              <a:t> </a:t>
            </a:r>
          </a:p>
          <a:p>
            <a:pPr marL="0" marR="0">
              <a:lnSpc>
                <a:spcPct val="107000"/>
              </a:lnSpc>
              <a:spcBef>
                <a:spcPts val="600"/>
              </a:spcBef>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1. a delayed response, especially in circumstances making time of the essence; </a:t>
            </a:r>
          </a:p>
          <a:p>
            <a:pPr marL="0" marR="0">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2. lack of strict compliance with all the PRA procedural requirements and exceptions; </a:t>
            </a:r>
          </a:p>
          <a:p>
            <a:pPr marL="0" marR="0">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3. lack of proper training and supervision of personnel and response; </a:t>
            </a:r>
          </a:p>
          <a:p>
            <a:r>
              <a:rPr lang="en-US" sz="2000" u="sng" dirty="0" err="1"/>
              <a:t>Mitigators</a:t>
            </a:r>
            <a:r>
              <a:rPr lang="en-US" sz="2000" dirty="0"/>
              <a:t> </a:t>
            </a:r>
          </a:p>
          <a:p>
            <a:pPr marR="0">
              <a:lnSpc>
                <a:spcPct val="107000"/>
              </a:lnSpc>
              <a:spcBef>
                <a:spcPts val="600"/>
              </a:spcBef>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2. an agency’s prompt response or legitimate follow-up inquiry for clarification; </a:t>
            </a:r>
          </a:p>
          <a:p>
            <a:pPr marR="0">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3. … strict compliance with all the PRA procedural requirements and exceptions; </a:t>
            </a:r>
          </a:p>
          <a:p>
            <a:pPr marR="0">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4. proper training and supervision of personnel; </a:t>
            </a:r>
          </a:p>
          <a:p>
            <a:pPr marR="0">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6. helpfulness of the agency to the requestor; and </a:t>
            </a:r>
          </a:p>
          <a:p>
            <a:pPr marR="0">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7. the existence of systems to track and retrieve public records. </a:t>
            </a:r>
            <a:endParaRPr lang="en-US" sz="2000" dirty="0"/>
          </a:p>
        </p:txBody>
      </p:sp>
      <p:sp>
        <p:nvSpPr>
          <p:cNvPr id="6" name="TextBox 5">
            <a:extLst>
              <a:ext uri="{FF2B5EF4-FFF2-40B4-BE49-F238E27FC236}">
                <a16:creationId xmlns:a16="http://schemas.microsoft.com/office/drawing/2014/main" id="{30BB12A3-6953-4517-AF4B-A790D4EF0C4A}"/>
              </a:ext>
            </a:extLst>
          </p:cNvPr>
          <p:cNvSpPr txBox="1"/>
          <p:nvPr/>
        </p:nvSpPr>
        <p:spPr>
          <a:xfrm>
            <a:off x="358651" y="172637"/>
            <a:ext cx="789271" cy="923330"/>
          </a:xfrm>
          <a:prstGeom prst="rect">
            <a:avLst/>
          </a:prstGeom>
          <a:noFill/>
        </p:spPr>
        <p:txBody>
          <a:bodyPr wrap="square" rtlCol="0">
            <a:spAutoFit/>
          </a:bodyPr>
          <a:lstStyle/>
          <a:p>
            <a:r>
              <a:rPr lang="en-US" sz="5400" dirty="0">
                <a:solidFill>
                  <a:srgbClr val="C52539"/>
                </a:solidFill>
                <a:latin typeface="Algerian" panose="04020705040A02060702" pitchFamily="82" charset="0"/>
              </a:rPr>
              <a:t>A</a:t>
            </a:r>
            <a:endParaRPr lang="en-US" dirty="0">
              <a:solidFill>
                <a:srgbClr val="C52539"/>
              </a:solidFill>
              <a:latin typeface="Algerian" panose="04020705040A02060702" pitchFamily="82" charset="0"/>
            </a:endParaRPr>
          </a:p>
        </p:txBody>
      </p:sp>
      <p:sp>
        <p:nvSpPr>
          <p:cNvPr id="7" name="TextBox 6">
            <a:extLst>
              <a:ext uri="{FF2B5EF4-FFF2-40B4-BE49-F238E27FC236}">
                <a16:creationId xmlns:a16="http://schemas.microsoft.com/office/drawing/2014/main" id="{0905EA63-353F-4285-83EC-156F86D5C88F}"/>
              </a:ext>
            </a:extLst>
          </p:cNvPr>
          <p:cNvSpPr txBox="1"/>
          <p:nvPr/>
        </p:nvSpPr>
        <p:spPr>
          <a:xfrm rot="10800000">
            <a:off x="11127716" y="5757500"/>
            <a:ext cx="789271" cy="923330"/>
          </a:xfrm>
          <a:prstGeom prst="rect">
            <a:avLst/>
          </a:prstGeom>
          <a:noFill/>
        </p:spPr>
        <p:txBody>
          <a:bodyPr wrap="square" rtlCol="0">
            <a:spAutoFit/>
          </a:bodyPr>
          <a:lstStyle/>
          <a:p>
            <a:r>
              <a:rPr lang="en-US" sz="5400" dirty="0">
                <a:solidFill>
                  <a:srgbClr val="C52539"/>
                </a:solidFill>
                <a:latin typeface="Algerian" panose="04020705040A02060702" pitchFamily="82" charset="0"/>
              </a:rPr>
              <a:t>A</a:t>
            </a:r>
            <a:endParaRPr lang="en-US" dirty="0">
              <a:solidFill>
                <a:srgbClr val="C52539"/>
              </a:solidFill>
              <a:latin typeface="Algerian" panose="04020705040A02060702" pitchFamily="82" charset="0"/>
            </a:endParaRPr>
          </a:p>
        </p:txBody>
      </p:sp>
    </p:spTree>
    <p:extLst>
      <p:ext uri="{BB962C8B-B14F-4D97-AF65-F5344CB8AC3E}">
        <p14:creationId xmlns:p14="http://schemas.microsoft.com/office/powerpoint/2010/main" val="2490868532"/>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7" presetID="47" presetClass="entr" presetSubtype="0"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fade">
                                      <p:cBhvr>
                                        <p:cTn id="24" dur="1000"/>
                                        <p:tgtEl>
                                          <p:spTgt spid="2">
                                            <p:txEl>
                                              <p:pRg st="3" end="3"/>
                                            </p:txEl>
                                          </p:spTgt>
                                        </p:tgtEl>
                                      </p:cBhvr>
                                    </p:animEffect>
                                    <p:anim calcmode="lin" valueType="num">
                                      <p:cBhvr>
                                        <p:cTn id="2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fade">
                                      <p:cBhvr>
                                        <p:cTn id="29" dur="1000"/>
                                        <p:tgtEl>
                                          <p:spTgt spid="2">
                                            <p:txEl>
                                              <p:pRg st="4" end="4"/>
                                            </p:txEl>
                                          </p:spTgt>
                                        </p:tgtEl>
                                      </p:cBhvr>
                                    </p:animEffect>
                                    <p:anim calcmode="lin" valueType="num">
                                      <p:cBhvr>
                                        <p:cTn id="3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
                                            <p:txEl>
                                              <p:pRg st="5" end="5"/>
                                            </p:txEl>
                                          </p:spTgt>
                                        </p:tgtEl>
                                        <p:attrNameLst>
                                          <p:attrName>style.visibility</p:attrName>
                                        </p:attrNameLst>
                                      </p:cBhvr>
                                      <p:to>
                                        <p:strVal val="visible"/>
                                      </p:to>
                                    </p:set>
                                    <p:animEffect transition="in" filter="fade">
                                      <p:cBhvr>
                                        <p:cTn id="36" dur="1000"/>
                                        <p:tgtEl>
                                          <p:spTgt spid="2">
                                            <p:txEl>
                                              <p:pRg st="5" end="5"/>
                                            </p:txEl>
                                          </p:spTgt>
                                        </p:tgtEl>
                                      </p:cBhvr>
                                    </p:animEffect>
                                    <p:anim calcmode="lin" valueType="num">
                                      <p:cBhvr>
                                        <p:cTn id="37"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animEffect transition="in" filter="fade">
                                      <p:cBhvr>
                                        <p:cTn id="41" dur="1000"/>
                                        <p:tgtEl>
                                          <p:spTgt spid="2">
                                            <p:txEl>
                                              <p:pRg st="6" end="6"/>
                                            </p:txEl>
                                          </p:spTgt>
                                        </p:tgtEl>
                                      </p:cBhvr>
                                    </p:animEffect>
                                    <p:anim calcmode="lin" valueType="num">
                                      <p:cBhvr>
                                        <p:cTn id="42"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2">
                                            <p:txEl>
                                              <p:pRg st="6" end="6"/>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2">
                                            <p:txEl>
                                              <p:pRg st="7" end="7"/>
                                            </p:txEl>
                                          </p:spTgt>
                                        </p:tgtEl>
                                        <p:attrNameLst>
                                          <p:attrName>style.visibility</p:attrName>
                                        </p:attrNameLst>
                                      </p:cBhvr>
                                      <p:to>
                                        <p:strVal val="visible"/>
                                      </p:to>
                                    </p:set>
                                    <p:animEffect transition="in" filter="fade">
                                      <p:cBhvr>
                                        <p:cTn id="46" dur="1000"/>
                                        <p:tgtEl>
                                          <p:spTgt spid="2">
                                            <p:txEl>
                                              <p:pRg st="7" end="7"/>
                                            </p:txEl>
                                          </p:spTgt>
                                        </p:tgtEl>
                                      </p:cBhvr>
                                    </p:animEffect>
                                    <p:anim calcmode="lin" valueType="num">
                                      <p:cBhvr>
                                        <p:cTn id="47"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2">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2">
                                            <p:txEl>
                                              <p:pRg st="8" end="8"/>
                                            </p:txEl>
                                          </p:spTgt>
                                        </p:tgtEl>
                                        <p:attrNameLst>
                                          <p:attrName>style.visibility</p:attrName>
                                        </p:attrNameLst>
                                      </p:cBhvr>
                                      <p:to>
                                        <p:strVal val="visible"/>
                                      </p:to>
                                    </p:set>
                                    <p:animEffect transition="in" filter="fade">
                                      <p:cBhvr>
                                        <p:cTn id="51" dur="1000"/>
                                        <p:tgtEl>
                                          <p:spTgt spid="2">
                                            <p:txEl>
                                              <p:pRg st="8" end="8"/>
                                            </p:txEl>
                                          </p:spTgt>
                                        </p:tgtEl>
                                      </p:cBhvr>
                                    </p:animEffect>
                                    <p:anim calcmode="lin" valueType="num">
                                      <p:cBhvr>
                                        <p:cTn id="52"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2">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2">
                                            <p:txEl>
                                              <p:pRg st="9" end="9"/>
                                            </p:txEl>
                                          </p:spTgt>
                                        </p:tgtEl>
                                        <p:attrNameLst>
                                          <p:attrName>style.visibility</p:attrName>
                                        </p:attrNameLst>
                                      </p:cBhvr>
                                      <p:to>
                                        <p:strVal val="visible"/>
                                      </p:to>
                                    </p:set>
                                    <p:animEffect transition="in" filter="fade">
                                      <p:cBhvr>
                                        <p:cTn id="56" dur="1000"/>
                                        <p:tgtEl>
                                          <p:spTgt spid="2">
                                            <p:txEl>
                                              <p:pRg st="9" end="9"/>
                                            </p:txEl>
                                          </p:spTgt>
                                        </p:tgtEl>
                                      </p:cBhvr>
                                    </p:animEffect>
                                    <p:anim calcmode="lin" valueType="num">
                                      <p:cBhvr>
                                        <p:cTn id="57"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9" end="9"/>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2">
                                            <p:txEl>
                                              <p:pRg st="10" end="10"/>
                                            </p:txEl>
                                          </p:spTgt>
                                        </p:tgtEl>
                                        <p:attrNameLst>
                                          <p:attrName>style.visibility</p:attrName>
                                        </p:attrNameLst>
                                      </p:cBhvr>
                                      <p:to>
                                        <p:strVal val="visible"/>
                                      </p:to>
                                    </p:set>
                                    <p:animEffect transition="in" filter="fade">
                                      <p:cBhvr>
                                        <p:cTn id="61" dur="1000"/>
                                        <p:tgtEl>
                                          <p:spTgt spid="2">
                                            <p:txEl>
                                              <p:pRg st="10" end="10"/>
                                            </p:txEl>
                                          </p:spTgt>
                                        </p:tgtEl>
                                      </p:cBhvr>
                                    </p:animEffect>
                                    <p:anim calcmode="lin" valueType="num">
                                      <p:cBhvr>
                                        <p:cTn id="62"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63"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1F6833-0E7B-4FF0-8771-E50E96CFFB25}"/>
              </a:ext>
            </a:extLst>
          </p:cNvPr>
          <p:cNvSpPr txBox="1"/>
          <p:nvPr/>
        </p:nvSpPr>
        <p:spPr>
          <a:xfrm>
            <a:off x="1299948" y="1308973"/>
            <a:ext cx="9697345" cy="4268861"/>
          </a:xfrm>
          <a:prstGeom prst="rect">
            <a:avLst/>
          </a:prstGeom>
          <a:noFill/>
        </p:spPr>
        <p:txBody>
          <a:bodyPr wrap="square" rtlCol="0">
            <a:spAutoFit/>
          </a:bodyPr>
          <a:lstStyle/>
          <a:p>
            <a:r>
              <a:rPr lang="en-US" sz="2200" dirty="0"/>
              <a:t>Many of the </a:t>
            </a:r>
            <a:r>
              <a:rPr lang="en-US" sz="2200" i="1" dirty="0"/>
              <a:t>Yousoufian</a:t>
            </a:r>
            <a:r>
              <a:rPr lang="en-US" sz="2200" dirty="0"/>
              <a:t> Factors will analyze how the agency processes PRA requests in general </a:t>
            </a:r>
          </a:p>
          <a:p>
            <a:endParaRPr lang="en-US" sz="2200" dirty="0"/>
          </a:p>
          <a:p>
            <a:r>
              <a:rPr lang="en-US" sz="2200" dirty="0"/>
              <a:t>Focus on </a:t>
            </a:r>
          </a:p>
          <a:p>
            <a:pPr marL="342900" indent="-342900">
              <a:lnSpc>
                <a:spcPct val="80000"/>
              </a:lnSpc>
              <a:spcBef>
                <a:spcPts val="600"/>
              </a:spcBef>
              <a:buFont typeface="Arial" panose="020B0604020202020204" pitchFamily="34" charset="0"/>
              <a:buChar char="•"/>
            </a:pPr>
            <a:r>
              <a:rPr lang="en-US" sz="2200" dirty="0"/>
              <a:t>Whether the violation at issue resulted from issues with the agency’s PRA compliance program; and  </a:t>
            </a:r>
          </a:p>
          <a:p>
            <a:pPr marL="342900" indent="-342900">
              <a:lnSpc>
                <a:spcPct val="80000"/>
              </a:lnSpc>
              <a:spcBef>
                <a:spcPts val="600"/>
              </a:spcBef>
              <a:buFont typeface="Arial" panose="020B0604020202020204" pitchFamily="34" charset="0"/>
              <a:buChar char="•"/>
            </a:pPr>
            <a:r>
              <a:rPr lang="en-US" sz="2200" dirty="0"/>
              <a:t>What changes the agency has implemented in its procedures after the mistake was revealed</a:t>
            </a:r>
          </a:p>
          <a:p>
            <a:pPr>
              <a:lnSpc>
                <a:spcPct val="80000"/>
              </a:lnSpc>
            </a:pPr>
            <a:endParaRPr lang="en-US" sz="2200" dirty="0"/>
          </a:p>
          <a:p>
            <a:pPr>
              <a:lnSpc>
                <a:spcPct val="80000"/>
              </a:lnSpc>
              <a:spcBef>
                <a:spcPts val="600"/>
              </a:spcBef>
            </a:pPr>
            <a:r>
              <a:rPr lang="en-US" sz="2200" dirty="0"/>
              <a:t>You will have the best chance of receiving a low penalty if you can show your agency is “wearing the white hat” </a:t>
            </a:r>
          </a:p>
          <a:p>
            <a:pPr>
              <a:lnSpc>
                <a:spcPct val="80000"/>
              </a:lnSpc>
              <a:spcBef>
                <a:spcPts val="1200"/>
              </a:spcBef>
            </a:pPr>
            <a:r>
              <a:rPr lang="en-US" sz="2200" dirty="0"/>
              <a:t>Often the best way to show you are wearing the white hat is to demonstrate that your agencies have take the tests to prevent the mistake from occurring again </a:t>
            </a:r>
          </a:p>
        </p:txBody>
      </p:sp>
      <p:sp>
        <p:nvSpPr>
          <p:cNvPr id="5" name="TextBox 4">
            <a:extLst>
              <a:ext uri="{FF2B5EF4-FFF2-40B4-BE49-F238E27FC236}">
                <a16:creationId xmlns:a16="http://schemas.microsoft.com/office/drawing/2014/main" id="{6203841F-A824-4556-9E4B-C76D72026E96}"/>
              </a:ext>
            </a:extLst>
          </p:cNvPr>
          <p:cNvSpPr txBox="1"/>
          <p:nvPr/>
        </p:nvSpPr>
        <p:spPr>
          <a:xfrm>
            <a:off x="1584960" y="300025"/>
            <a:ext cx="8778240" cy="584775"/>
          </a:xfrm>
          <a:prstGeom prst="rect">
            <a:avLst/>
          </a:prstGeom>
          <a:solidFill>
            <a:schemeClr val="bg1">
              <a:alpha val="40000"/>
            </a:schemeClr>
          </a:solidFill>
        </p:spPr>
        <p:txBody>
          <a:bodyPr wrap="square" rtlCol="0">
            <a:spAutoFit/>
          </a:bodyPr>
          <a:lstStyle/>
          <a:p>
            <a:r>
              <a:rPr lang="en-US" sz="3200" b="1" u="sng" dirty="0"/>
              <a:t>Lesson 1:  As a PRO, Your Action Often Will Matter </a:t>
            </a:r>
          </a:p>
        </p:txBody>
      </p:sp>
      <p:sp>
        <p:nvSpPr>
          <p:cNvPr id="6" name="TextBox 5">
            <a:extLst>
              <a:ext uri="{FF2B5EF4-FFF2-40B4-BE49-F238E27FC236}">
                <a16:creationId xmlns:a16="http://schemas.microsoft.com/office/drawing/2014/main" id="{53EAFB8B-CC62-4972-92D9-36B71CCF5DAE}"/>
              </a:ext>
            </a:extLst>
          </p:cNvPr>
          <p:cNvSpPr txBox="1"/>
          <p:nvPr/>
        </p:nvSpPr>
        <p:spPr>
          <a:xfrm>
            <a:off x="358651" y="172637"/>
            <a:ext cx="789271" cy="923330"/>
          </a:xfrm>
          <a:prstGeom prst="rect">
            <a:avLst/>
          </a:prstGeom>
          <a:noFill/>
        </p:spPr>
        <p:txBody>
          <a:bodyPr wrap="square" rtlCol="0">
            <a:spAutoFit/>
          </a:bodyPr>
          <a:lstStyle/>
          <a:p>
            <a:r>
              <a:rPr lang="en-US" sz="5400" dirty="0">
                <a:solidFill>
                  <a:srgbClr val="D21923"/>
                </a:solidFill>
                <a:latin typeface="Algerian" panose="04020705040A02060702" pitchFamily="82" charset="0"/>
              </a:rPr>
              <a:t>A</a:t>
            </a:r>
            <a:endParaRPr lang="en-US" dirty="0">
              <a:solidFill>
                <a:srgbClr val="D21923"/>
              </a:solidFill>
              <a:latin typeface="Algerian" panose="04020705040A02060702" pitchFamily="82" charset="0"/>
            </a:endParaRPr>
          </a:p>
        </p:txBody>
      </p:sp>
      <p:sp>
        <p:nvSpPr>
          <p:cNvPr id="7" name="TextBox 6">
            <a:extLst>
              <a:ext uri="{FF2B5EF4-FFF2-40B4-BE49-F238E27FC236}">
                <a16:creationId xmlns:a16="http://schemas.microsoft.com/office/drawing/2014/main" id="{B52C50C1-6AAE-46EB-8841-A0000F296C00}"/>
              </a:ext>
            </a:extLst>
          </p:cNvPr>
          <p:cNvSpPr txBox="1"/>
          <p:nvPr/>
        </p:nvSpPr>
        <p:spPr>
          <a:xfrm rot="10800000">
            <a:off x="11127716" y="5757500"/>
            <a:ext cx="789271" cy="923330"/>
          </a:xfrm>
          <a:prstGeom prst="rect">
            <a:avLst/>
          </a:prstGeom>
          <a:noFill/>
        </p:spPr>
        <p:txBody>
          <a:bodyPr wrap="square" rtlCol="0">
            <a:spAutoFit/>
          </a:bodyPr>
          <a:lstStyle/>
          <a:p>
            <a:r>
              <a:rPr lang="en-US" sz="5400" dirty="0">
                <a:solidFill>
                  <a:srgbClr val="D21923"/>
                </a:solidFill>
                <a:latin typeface="Algerian" panose="04020705040A02060702" pitchFamily="82" charset="0"/>
              </a:rPr>
              <a:t>A</a:t>
            </a:r>
            <a:endParaRPr lang="en-US" dirty="0">
              <a:solidFill>
                <a:srgbClr val="D21923"/>
              </a:solidFill>
              <a:latin typeface="Algerian" panose="04020705040A02060702" pitchFamily="82" charset="0"/>
            </a:endParaRPr>
          </a:p>
        </p:txBody>
      </p:sp>
    </p:spTree>
    <p:extLst>
      <p:ext uri="{BB962C8B-B14F-4D97-AF65-F5344CB8AC3E}">
        <p14:creationId xmlns:p14="http://schemas.microsoft.com/office/powerpoint/2010/main" val="3549577724"/>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7" presetID="47" presetClass="entr" presetSubtype="0"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1000"/>
                                        <p:tgtEl>
                                          <p:spTgt spid="2">
                                            <p:txEl>
                                              <p:pRg st="3" end="3"/>
                                            </p:txEl>
                                          </p:spTgt>
                                        </p:tgtEl>
                                      </p:cBhvr>
                                    </p:animEffect>
                                    <p:anim calcmode="lin" valueType="num">
                                      <p:cBhvr>
                                        <p:cTn id="20"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fade">
                                      <p:cBhvr>
                                        <p:cTn id="24" dur="1000"/>
                                        <p:tgtEl>
                                          <p:spTgt spid="2">
                                            <p:txEl>
                                              <p:pRg st="4" end="4"/>
                                            </p:txEl>
                                          </p:spTgt>
                                        </p:tgtEl>
                                      </p:cBhvr>
                                    </p:animEffect>
                                    <p:anim calcmode="lin" valueType="num">
                                      <p:cBhvr>
                                        <p:cTn id="2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fade">
                                      <p:cBhvr>
                                        <p:cTn id="31" dur="1000"/>
                                        <p:tgtEl>
                                          <p:spTgt spid="2">
                                            <p:txEl>
                                              <p:pRg st="6" end="6"/>
                                            </p:txEl>
                                          </p:spTgt>
                                        </p:tgtEl>
                                      </p:cBhvr>
                                    </p:animEffect>
                                    <p:anim calcmode="lin" valueType="num">
                                      <p:cBhvr>
                                        <p:cTn id="32"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6" end="6"/>
                                            </p:txEl>
                                          </p:spTgt>
                                        </p:tgtEl>
                                        <p:attrNameLst>
                                          <p:attrName>ppt_y</p:attrName>
                                        </p:attrNameLst>
                                      </p:cBhvr>
                                      <p:tavLst>
                                        <p:tav tm="0">
                                          <p:val>
                                            <p:strVal val="#ppt_y-.1"/>
                                          </p:val>
                                        </p:tav>
                                        <p:tav tm="100000">
                                          <p:val>
                                            <p:strVal val="#ppt_y"/>
                                          </p:val>
                                        </p:tav>
                                      </p:tavLst>
                                    </p:anim>
                                  </p:childTnLst>
                                </p:cTn>
                              </p:par>
                              <p:par>
                                <p:cTn id="34" presetID="47" presetClass="entr" presetSubtype="0" fill="hold" nodeType="withEffect">
                                  <p:stCondLst>
                                    <p:cond delay="0"/>
                                  </p:stCondLst>
                                  <p:childTnLst>
                                    <p:set>
                                      <p:cBhvr>
                                        <p:cTn id="35" dur="1" fill="hold">
                                          <p:stCondLst>
                                            <p:cond delay="0"/>
                                          </p:stCondLst>
                                        </p:cTn>
                                        <p:tgtEl>
                                          <p:spTgt spid="2">
                                            <p:txEl>
                                              <p:pRg st="7" end="7"/>
                                            </p:txEl>
                                          </p:spTgt>
                                        </p:tgtEl>
                                        <p:attrNameLst>
                                          <p:attrName>style.visibility</p:attrName>
                                        </p:attrNameLst>
                                      </p:cBhvr>
                                      <p:to>
                                        <p:strVal val="visible"/>
                                      </p:to>
                                    </p:set>
                                    <p:animEffect transition="in" filter="fade">
                                      <p:cBhvr>
                                        <p:cTn id="36" dur="1000"/>
                                        <p:tgtEl>
                                          <p:spTgt spid="2">
                                            <p:txEl>
                                              <p:pRg st="7" end="7"/>
                                            </p:txEl>
                                          </p:spTgt>
                                        </p:tgtEl>
                                      </p:cBhvr>
                                    </p:animEffect>
                                    <p:anim calcmode="lin" valueType="num">
                                      <p:cBhvr>
                                        <p:cTn id="37"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1F6833-0E7B-4FF0-8771-E50E96CFFB25}"/>
              </a:ext>
            </a:extLst>
          </p:cNvPr>
          <p:cNvSpPr txBox="1"/>
          <p:nvPr/>
        </p:nvSpPr>
        <p:spPr>
          <a:xfrm>
            <a:off x="1296862" y="1368762"/>
            <a:ext cx="9692640" cy="3416320"/>
          </a:xfrm>
          <a:prstGeom prst="rect">
            <a:avLst/>
          </a:prstGeom>
          <a:noFill/>
        </p:spPr>
        <p:txBody>
          <a:bodyPr wrap="square" rtlCol="0">
            <a:spAutoFit/>
          </a:bodyPr>
          <a:lstStyle/>
          <a:p>
            <a:endParaRPr lang="en-US" sz="2400" dirty="0"/>
          </a:p>
          <a:p>
            <a:pPr>
              <a:lnSpc>
                <a:spcPct val="80000"/>
              </a:lnSpc>
            </a:pPr>
            <a:r>
              <a:rPr lang="en-US" sz="2400" i="1" dirty="0"/>
              <a:t>Hoffman v. Kittitas County</a:t>
            </a:r>
            <a:r>
              <a:rPr lang="en-US" sz="2400" dirty="0"/>
              <a:t>, 194 </a:t>
            </a:r>
            <a:r>
              <a:rPr lang="en-US" sz="2400" dirty="0" err="1"/>
              <a:t>Wn.2d</a:t>
            </a:r>
            <a:r>
              <a:rPr lang="en-US" sz="2400" dirty="0"/>
              <a:t> 217 (2019) </a:t>
            </a:r>
          </a:p>
          <a:p>
            <a:pPr>
              <a:lnSpc>
                <a:spcPct val="80000"/>
              </a:lnSpc>
            </a:pPr>
            <a:endParaRPr lang="en-US" sz="2400" dirty="0"/>
          </a:p>
          <a:p>
            <a:pPr>
              <a:lnSpc>
                <a:spcPct val="80000"/>
              </a:lnSpc>
            </a:pPr>
            <a:r>
              <a:rPr lang="en-US" sz="2400" dirty="0"/>
              <a:t>Violation because the former PRO treated RCW 42.56.050 as if it was a free-standing privacy exemption </a:t>
            </a:r>
          </a:p>
          <a:p>
            <a:pPr>
              <a:lnSpc>
                <a:spcPct val="80000"/>
              </a:lnSpc>
            </a:pPr>
            <a:endParaRPr lang="en-US" sz="2400" dirty="0"/>
          </a:p>
          <a:p>
            <a:pPr>
              <a:lnSpc>
                <a:spcPct val="80000"/>
              </a:lnSpc>
            </a:pPr>
            <a:r>
              <a:rPr lang="en-US" sz="2400" dirty="0"/>
              <a:t>BUT violation uncovered because that PRO retired and the new PRO identified the error and corrected it, even though this exposed the county to liability.  </a:t>
            </a:r>
          </a:p>
          <a:p>
            <a:pPr>
              <a:lnSpc>
                <a:spcPct val="80000"/>
              </a:lnSpc>
            </a:pPr>
            <a:endParaRPr lang="en-US" sz="2400" dirty="0"/>
          </a:p>
          <a:p>
            <a:pPr>
              <a:lnSpc>
                <a:spcPct val="80000"/>
              </a:lnSpc>
            </a:pPr>
            <a:r>
              <a:rPr lang="en-US" sz="2400" dirty="0"/>
              <a:t>Affirmed a relatively low penalty award of $15,498.  </a:t>
            </a:r>
          </a:p>
        </p:txBody>
      </p:sp>
      <p:sp>
        <p:nvSpPr>
          <p:cNvPr id="5" name="TextBox 4">
            <a:extLst>
              <a:ext uri="{FF2B5EF4-FFF2-40B4-BE49-F238E27FC236}">
                <a16:creationId xmlns:a16="http://schemas.microsoft.com/office/drawing/2014/main" id="{EF543304-1D9D-452A-BEC6-9FDD2FA3676E}"/>
              </a:ext>
            </a:extLst>
          </p:cNvPr>
          <p:cNvSpPr txBox="1"/>
          <p:nvPr/>
        </p:nvSpPr>
        <p:spPr>
          <a:xfrm>
            <a:off x="358651" y="172637"/>
            <a:ext cx="789271" cy="923330"/>
          </a:xfrm>
          <a:prstGeom prst="rect">
            <a:avLst/>
          </a:prstGeom>
          <a:noFill/>
        </p:spPr>
        <p:txBody>
          <a:bodyPr wrap="square" rtlCol="0">
            <a:spAutoFit/>
          </a:bodyPr>
          <a:lstStyle/>
          <a:p>
            <a:r>
              <a:rPr lang="en-US" sz="5400" dirty="0">
                <a:solidFill>
                  <a:srgbClr val="D21923"/>
                </a:solidFill>
                <a:latin typeface="Algerian" panose="04020705040A02060702" pitchFamily="82" charset="0"/>
              </a:rPr>
              <a:t>A</a:t>
            </a:r>
            <a:endParaRPr lang="en-US" dirty="0">
              <a:solidFill>
                <a:srgbClr val="D21923"/>
              </a:solidFill>
              <a:latin typeface="Algerian" panose="04020705040A02060702" pitchFamily="82" charset="0"/>
            </a:endParaRPr>
          </a:p>
        </p:txBody>
      </p:sp>
      <p:sp>
        <p:nvSpPr>
          <p:cNvPr id="6" name="TextBox 5">
            <a:extLst>
              <a:ext uri="{FF2B5EF4-FFF2-40B4-BE49-F238E27FC236}">
                <a16:creationId xmlns:a16="http://schemas.microsoft.com/office/drawing/2014/main" id="{0D96A0A0-1DEB-416D-BF34-E31EDE869700}"/>
              </a:ext>
            </a:extLst>
          </p:cNvPr>
          <p:cNvSpPr txBox="1"/>
          <p:nvPr/>
        </p:nvSpPr>
        <p:spPr>
          <a:xfrm rot="10800000">
            <a:off x="11127716" y="5757500"/>
            <a:ext cx="789271" cy="923330"/>
          </a:xfrm>
          <a:prstGeom prst="rect">
            <a:avLst/>
          </a:prstGeom>
          <a:noFill/>
        </p:spPr>
        <p:txBody>
          <a:bodyPr wrap="square" rtlCol="0">
            <a:spAutoFit/>
          </a:bodyPr>
          <a:lstStyle/>
          <a:p>
            <a:r>
              <a:rPr lang="en-US" sz="5400" dirty="0">
                <a:solidFill>
                  <a:srgbClr val="D21923"/>
                </a:solidFill>
                <a:latin typeface="Algerian" panose="04020705040A02060702" pitchFamily="82" charset="0"/>
              </a:rPr>
              <a:t>A</a:t>
            </a:r>
            <a:endParaRPr lang="en-US" dirty="0">
              <a:solidFill>
                <a:srgbClr val="D21923"/>
              </a:solidFill>
              <a:latin typeface="Algerian" panose="04020705040A02060702" pitchFamily="82" charset="0"/>
            </a:endParaRPr>
          </a:p>
        </p:txBody>
      </p:sp>
      <p:sp>
        <p:nvSpPr>
          <p:cNvPr id="7" name="TextBox 6">
            <a:extLst>
              <a:ext uri="{FF2B5EF4-FFF2-40B4-BE49-F238E27FC236}">
                <a16:creationId xmlns:a16="http://schemas.microsoft.com/office/drawing/2014/main" id="{E96B9C7D-8CDE-4082-AD30-65F4270B10EA}"/>
              </a:ext>
            </a:extLst>
          </p:cNvPr>
          <p:cNvSpPr txBox="1"/>
          <p:nvPr/>
        </p:nvSpPr>
        <p:spPr>
          <a:xfrm>
            <a:off x="1584960" y="300025"/>
            <a:ext cx="8778240" cy="584775"/>
          </a:xfrm>
          <a:prstGeom prst="rect">
            <a:avLst/>
          </a:prstGeom>
          <a:solidFill>
            <a:schemeClr val="bg1">
              <a:alpha val="40000"/>
            </a:schemeClr>
          </a:solidFill>
        </p:spPr>
        <p:txBody>
          <a:bodyPr wrap="square" rtlCol="0">
            <a:spAutoFit/>
          </a:bodyPr>
          <a:lstStyle/>
          <a:p>
            <a:r>
              <a:rPr lang="en-US" sz="3200" b="1" u="sng" dirty="0"/>
              <a:t>Lesson 1:  As a PRO, Your Action Often Will Matter </a:t>
            </a:r>
          </a:p>
        </p:txBody>
      </p:sp>
    </p:spTree>
    <p:extLst>
      <p:ext uri="{BB962C8B-B14F-4D97-AF65-F5344CB8AC3E}">
        <p14:creationId xmlns:p14="http://schemas.microsoft.com/office/powerpoint/2010/main" val="2436129299"/>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anim calcmode="lin" valueType="num">
                                      <p:cBhvr>
                                        <p:cTn id="8"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
                                            <p:txEl>
                                              <p:pRg st="3" end="3"/>
                                            </p:txEl>
                                          </p:spTgt>
                                        </p:tgtEl>
                                        <p:attrNameLst>
                                          <p:attrName>style.visibility</p:attrName>
                                        </p:attrNameLst>
                                      </p:cBhvr>
                                      <p:to>
                                        <p:strVal val="visible"/>
                                      </p:to>
                                    </p:set>
                                    <p:animEffect transition="in" filter="fade">
                                      <p:cBhvr>
                                        <p:cTn id="14" dur="500"/>
                                        <p:tgtEl>
                                          <p:spTgt spid="2">
                                            <p:txEl>
                                              <p:pRg st="3" end="3"/>
                                            </p:txEl>
                                          </p:spTgt>
                                        </p:tgtEl>
                                      </p:cBhvr>
                                    </p:animEffect>
                                    <p:anim calcmode="lin" valueType="num">
                                      <p:cBhvr>
                                        <p:cTn id="1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6"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anim calcmode="lin" valueType="num">
                                      <p:cBhvr>
                                        <p:cTn id="22"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3" dur="5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fade">
                                      <p:cBhvr>
                                        <p:cTn id="28" dur="500"/>
                                        <p:tgtEl>
                                          <p:spTgt spid="2">
                                            <p:txEl>
                                              <p:pRg st="7" end="7"/>
                                            </p:txEl>
                                          </p:spTgt>
                                        </p:tgtEl>
                                      </p:cBhvr>
                                    </p:animEffect>
                                    <p:anim calcmode="lin" valueType="num">
                                      <p:cBhvr>
                                        <p:cTn id="2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30" dur="5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1F6833-0E7B-4FF0-8771-E50E96CFFB25}"/>
              </a:ext>
            </a:extLst>
          </p:cNvPr>
          <p:cNvSpPr txBox="1"/>
          <p:nvPr/>
        </p:nvSpPr>
        <p:spPr>
          <a:xfrm>
            <a:off x="1248156" y="1992296"/>
            <a:ext cx="9679459" cy="2868478"/>
          </a:xfrm>
          <a:prstGeom prst="rect">
            <a:avLst/>
          </a:prstGeom>
          <a:noFill/>
        </p:spPr>
        <p:txBody>
          <a:bodyPr wrap="square" rtlCol="0">
            <a:spAutoFit/>
          </a:bodyPr>
          <a:lstStyle/>
          <a:p>
            <a:pPr>
              <a:lnSpc>
                <a:spcPct val="90000"/>
              </a:lnSpc>
            </a:pPr>
            <a:r>
              <a:rPr lang="en-US" sz="2200" dirty="0"/>
              <a:t>“[T]he trial court appropriately observed that the problems leading up to the County’s PRA violation were attributable solely to [the retired PRO] …. [and] her idiosyncratic understanding of a particular PRA provision rather than to systemic lapses in training, supervision, or work flow. Indeed, the record shows every indication that her successor, Knudson, is a model PRA responder. It also reveals ongoing internal and external training, the availability of legal counsel when needed, and a system to help employees track their PRA request responses and to remind them of upcoming deadlines.”</a:t>
            </a:r>
          </a:p>
          <a:p>
            <a:pPr algn="r"/>
            <a:r>
              <a:rPr lang="en-US" sz="2200" i="1" dirty="0"/>
              <a:t>Hoffman</a:t>
            </a:r>
            <a:r>
              <a:rPr lang="en-US" sz="2200" dirty="0"/>
              <a:t>, 194 </a:t>
            </a:r>
            <a:r>
              <a:rPr lang="en-US" sz="2200" dirty="0" err="1"/>
              <a:t>Wn.2d</a:t>
            </a:r>
            <a:r>
              <a:rPr lang="en-US" sz="2200" dirty="0"/>
              <a:t> at 232-33.</a:t>
            </a:r>
          </a:p>
        </p:txBody>
      </p:sp>
      <p:sp>
        <p:nvSpPr>
          <p:cNvPr id="5" name="TextBox 4">
            <a:extLst>
              <a:ext uri="{FF2B5EF4-FFF2-40B4-BE49-F238E27FC236}">
                <a16:creationId xmlns:a16="http://schemas.microsoft.com/office/drawing/2014/main" id="{71FF8BA0-27E6-462B-A1B1-B9F688EF97BC}"/>
              </a:ext>
            </a:extLst>
          </p:cNvPr>
          <p:cNvSpPr txBox="1"/>
          <p:nvPr/>
        </p:nvSpPr>
        <p:spPr>
          <a:xfrm>
            <a:off x="358651" y="172637"/>
            <a:ext cx="789271" cy="923330"/>
          </a:xfrm>
          <a:prstGeom prst="rect">
            <a:avLst/>
          </a:prstGeom>
          <a:noFill/>
        </p:spPr>
        <p:txBody>
          <a:bodyPr wrap="square" rtlCol="0">
            <a:spAutoFit/>
          </a:bodyPr>
          <a:lstStyle/>
          <a:p>
            <a:r>
              <a:rPr lang="en-US" sz="5400" dirty="0">
                <a:solidFill>
                  <a:srgbClr val="D21923"/>
                </a:solidFill>
                <a:latin typeface="Algerian" panose="04020705040A02060702" pitchFamily="82" charset="0"/>
              </a:rPr>
              <a:t>A</a:t>
            </a:r>
            <a:endParaRPr lang="en-US" dirty="0">
              <a:solidFill>
                <a:srgbClr val="D21923"/>
              </a:solidFill>
              <a:latin typeface="Algerian" panose="04020705040A02060702" pitchFamily="82" charset="0"/>
            </a:endParaRPr>
          </a:p>
        </p:txBody>
      </p:sp>
      <p:sp>
        <p:nvSpPr>
          <p:cNvPr id="6" name="TextBox 5">
            <a:extLst>
              <a:ext uri="{FF2B5EF4-FFF2-40B4-BE49-F238E27FC236}">
                <a16:creationId xmlns:a16="http://schemas.microsoft.com/office/drawing/2014/main" id="{624AA09D-0A37-4F3F-96D0-F4D1DFBFF9D5}"/>
              </a:ext>
            </a:extLst>
          </p:cNvPr>
          <p:cNvSpPr txBox="1"/>
          <p:nvPr/>
        </p:nvSpPr>
        <p:spPr>
          <a:xfrm rot="10800000">
            <a:off x="11127716" y="5757500"/>
            <a:ext cx="789271" cy="923330"/>
          </a:xfrm>
          <a:prstGeom prst="rect">
            <a:avLst/>
          </a:prstGeom>
          <a:noFill/>
        </p:spPr>
        <p:txBody>
          <a:bodyPr wrap="square" rtlCol="0">
            <a:spAutoFit/>
          </a:bodyPr>
          <a:lstStyle/>
          <a:p>
            <a:r>
              <a:rPr lang="en-US" sz="5400" dirty="0">
                <a:solidFill>
                  <a:srgbClr val="D21923"/>
                </a:solidFill>
                <a:latin typeface="Algerian" panose="04020705040A02060702" pitchFamily="82" charset="0"/>
              </a:rPr>
              <a:t>A</a:t>
            </a:r>
            <a:endParaRPr lang="en-US" dirty="0">
              <a:solidFill>
                <a:srgbClr val="D21923"/>
              </a:solidFill>
              <a:latin typeface="Algerian" panose="04020705040A02060702" pitchFamily="82" charset="0"/>
            </a:endParaRPr>
          </a:p>
        </p:txBody>
      </p:sp>
      <p:sp>
        <p:nvSpPr>
          <p:cNvPr id="7" name="TextBox 6">
            <a:extLst>
              <a:ext uri="{FF2B5EF4-FFF2-40B4-BE49-F238E27FC236}">
                <a16:creationId xmlns:a16="http://schemas.microsoft.com/office/drawing/2014/main" id="{8791106F-970B-405E-9973-591BDF95AC87}"/>
              </a:ext>
            </a:extLst>
          </p:cNvPr>
          <p:cNvSpPr txBox="1"/>
          <p:nvPr/>
        </p:nvSpPr>
        <p:spPr>
          <a:xfrm>
            <a:off x="1584960" y="300025"/>
            <a:ext cx="8778240" cy="584775"/>
          </a:xfrm>
          <a:prstGeom prst="rect">
            <a:avLst/>
          </a:prstGeom>
          <a:solidFill>
            <a:schemeClr val="bg1">
              <a:alpha val="40000"/>
            </a:schemeClr>
          </a:solidFill>
        </p:spPr>
        <p:txBody>
          <a:bodyPr wrap="square" rtlCol="0">
            <a:spAutoFit/>
          </a:bodyPr>
          <a:lstStyle/>
          <a:p>
            <a:r>
              <a:rPr lang="en-US" sz="3200" b="1" u="sng" dirty="0"/>
              <a:t>Lesson 1:  As a PRO, Your Action Often Will Matter </a:t>
            </a:r>
          </a:p>
        </p:txBody>
      </p:sp>
    </p:spTree>
    <p:extLst>
      <p:ext uri="{BB962C8B-B14F-4D97-AF65-F5344CB8AC3E}">
        <p14:creationId xmlns:p14="http://schemas.microsoft.com/office/powerpoint/2010/main" val="531817568"/>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60BE49-E249-4FB1-A115-6E576E361D30}"/>
              </a:ext>
            </a:extLst>
          </p:cNvPr>
          <p:cNvSpPr txBox="1"/>
          <p:nvPr/>
        </p:nvSpPr>
        <p:spPr>
          <a:xfrm>
            <a:off x="1915297" y="402017"/>
            <a:ext cx="8361405" cy="584775"/>
          </a:xfrm>
          <a:prstGeom prst="rect">
            <a:avLst/>
          </a:prstGeom>
          <a:solidFill>
            <a:schemeClr val="bg1">
              <a:alpha val="34000"/>
            </a:schemeClr>
          </a:solidFill>
        </p:spPr>
        <p:txBody>
          <a:bodyPr wrap="square" rtlCol="0">
            <a:spAutoFit/>
          </a:bodyPr>
          <a:lstStyle/>
          <a:p>
            <a:pPr algn="ctr"/>
            <a:r>
              <a:rPr lang="en-US" sz="3200" b="1" u="sng" dirty="0"/>
              <a:t>Lesson 2:  Figure Out Why the Requestor Sued </a:t>
            </a:r>
          </a:p>
        </p:txBody>
      </p:sp>
      <p:sp>
        <p:nvSpPr>
          <p:cNvPr id="2" name="TextBox 1">
            <a:extLst>
              <a:ext uri="{FF2B5EF4-FFF2-40B4-BE49-F238E27FC236}">
                <a16:creationId xmlns:a16="http://schemas.microsoft.com/office/drawing/2014/main" id="{AB1F6833-0E7B-4FF0-8771-E50E96CFFB25}"/>
              </a:ext>
            </a:extLst>
          </p:cNvPr>
          <p:cNvSpPr txBox="1"/>
          <p:nvPr/>
        </p:nvSpPr>
        <p:spPr>
          <a:xfrm>
            <a:off x="1289784" y="1183907"/>
            <a:ext cx="9634889" cy="4758226"/>
          </a:xfrm>
          <a:prstGeom prst="rect">
            <a:avLst/>
          </a:prstGeom>
          <a:noFill/>
        </p:spPr>
        <p:txBody>
          <a:bodyPr wrap="square" rtlCol="0">
            <a:spAutoFit/>
          </a:bodyPr>
          <a:lstStyle/>
          <a:p>
            <a:pPr>
              <a:lnSpc>
                <a:spcPct val="90000"/>
              </a:lnSpc>
            </a:pPr>
            <a:r>
              <a:rPr lang="en-US" sz="2400" dirty="0"/>
              <a:t>Once you learned your agency has been sued, the first thing you should do is try to figure out why the requestor sued. Look both at:</a:t>
            </a:r>
          </a:p>
          <a:p>
            <a:pPr marL="342900" indent="-342900">
              <a:lnSpc>
                <a:spcPct val="90000"/>
              </a:lnSpc>
              <a:spcBef>
                <a:spcPts val="600"/>
              </a:spcBef>
              <a:buFont typeface="Arial" panose="020B0604020202020204" pitchFamily="34" charset="0"/>
              <a:buChar char="•"/>
            </a:pPr>
            <a:r>
              <a:rPr lang="en-US" sz="2400" dirty="0"/>
              <a:t>What the agency actually did or didn’t do; and </a:t>
            </a:r>
          </a:p>
          <a:p>
            <a:pPr marL="342900" indent="-342900">
              <a:lnSpc>
                <a:spcPct val="90000"/>
              </a:lnSpc>
              <a:buFont typeface="Arial" panose="020B0604020202020204" pitchFamily="34" charset="0"/>
              <a:buChar char="•"/>
            </a:pPr>
            <a:r>
              <a:rPr lang="en-US" sz="2400" dirty="0"/>
              <a:t>What is the best argument to support what the requestor thinks the agency did – “steelman” the requestor’s argument. </a:t>
            </a:r>
          </a:p>
          <a:p>
            <a:pPr>
              <a:lnSpc>
                <a:spcPct val="90000"/>
              </a:lnSpc>
            </a:pPr>
            <a:endParaRPr lang="en-US" sz="2400" dirty="0"/>
          </a:p>
          <a:p>
            <a:pPr>
              <a:lnSpc>
                <a:spcPct val="90000"/>
              </a:lnSpc>
            </a:pPr>
            <a:r>
              <a:rPr lang="en-US" sz="2400" u="sng" dirty="0"/>
              <a:t>The biggest factor for penalties will be agency culpability</a:t>
            </a:r>
            <a:r>
              <a:rPr lang="en-US" sz="2400" dirty="0"/>
              <a:t> </a:t>
            </a:r>
          </a:p>
          <a:p>
            <a:pPr marL="342900" indent="-342900">
              <a:lnSpc>
                <a:spcPct val="90000"/>
              </a:lnSpc>
              <a:spcBef>
                <a:spcPts val="600"/>
              </a:spcBef>
              <a:buFont typeface="Arial" panose="020B0604020202020204" pitchFamily="34" charset="0"/>
              <a:buChar char="•"/>
            </a:pPr>
            <a:r>
              <a:rPr lang="en-US" sz="2400" dirty="0"/>
              <a:t>What type of mistake? </a:t>
            </a:r>
          </a:p>
          <a:p>
            <a:pPr marL="342900" indent="-342900">
              <a:lnSpc>
                <a:spcPct val="90000"/>
              </a:lnSpc>
              <a:buFont typeface="Arial" panose="020B0604020202020204" pitchFamily="34" charset="0"/>
              <a:buChar char="•"/>
            </a:pPr>
            <a:r>
              <a:rPr lang="en-US" sz="2400" dirty="0"/>
              <a:t>Why did you make the mistake?</a:t>
            </a:r>
          </a:p>
          <a:p>
            <a:pPr marL="342900" indent="-342900">
              <a:lnSpc>
                <a:spcPct val="90000"/>
              </a:lnSpc>
              <a:buFont typeface="Arial" panose="020B0604020202020204" pitchFamily="34" charset="0"/>
              <a:buChar char="•"/>
            </a:pPr>
            <a:r>
              <a:rPr lang="en-US" sz="2400" dirty="0"/>
              <a:t>How bad was the mistake?</a:t>
            </a:r>
          </a:p>
          <a:p>
            <a:pPr>
              <a:lnSpc>
                <a:spcPct val="90000"/>
              </a:lnSpc>
              <a:spcBef>
                <a:spcPts val="1200"/>
              </a:spcBef>
            </a:pPr>
            <a:r>
              <a:rPr lang="en-US" sz="2400" dirty="0"/>
              <a:t>Goal:  determine what you can do so the mistake does not happen again </a:t>
            </a:r>
          </a:p>
          <a:p>
            <a:pPr>
              <a:lnSpc>
                <a:spcPct val="90000"/>
              </a:lnSpc>
            </a:pPr>
            <a:r>
              <a:rPr lang="en-US" sz="2400" dirty="0"/>
              <a:t>Bonus:  confessing error early helps </a:t>
            </a:r>
          </a:p>
          <a:p>
            <a:endParaRPr lang="en-US" sz="2400" dirty="0"/>
          </a:p>
        </p:txBody>
      </p:sp>
      <p:sp>
        <p:nvSpPr>
          <p:cNvPr id="8" name="TextBox 7">
            <a:extLst>
              <a:ext uri="{FF2B5EF4-FFF2-40B4-BE49-F238E27FC236}">
                <a16:creationId xmlns:a16="http://schemas.microsoft.com/office/drawing/2014/main" id="{41EB3686-EBEA-4960-A386-143D56C4ACBA}"/>
              </a:ext>
            </a:extLst>
          </p:cNvPr>
          <p:cNvSpPr txBox="1"/>
          <p:nvPr/>
        </p:nvSpPr>
        <p:spPr>
          <a:xfrm>
            <a:off x="364974" y="259604"/>
            <a:ext cx="765110" cy="1015663"/>
          </a:xfrm>
          <a:prstGeom prst="rect">
            <a:avLst/>
          </a:prstGeom>
          <a:noFill/>
        </p:spPr>
        <p:txBody>
          <a:bodyPr wrap="square" rtlCol="0">
            <a:spAutoFit/>
          </a:bodyPr>
          <a:lstStyle/>
          <a:p>
            <a:r>
              <a:rPr lang="en-US" sz="6000" dirty="0">
                <a:solidFill>
                  <a:srgbClr val="770E10"/>
                </a:solidFill>
                <a:latin typeface="Algerian" panose="04020705040A02060702" pitchFamily="82" charset="0"/>
              </a:rPr>
              <a:t>2</a:t>
            </a:r>
            <a:endParaRPr lang="en-US" sz="2400" dirty="0">
              <a:solidFill>
                <a:srgbClr val="770E10"/>
              </a:solidFill>
              <a:latin typeface="Algerian" panose="04020705040A02060702" pitchFamily="82" charset="0"/>
            </a:endParaRPr>
          </a:p>
        </p:txBody>
      </p:sp>
      <p:sp>
        <p:nvSpPr>
          <p:cNvPr id="9" name="TextBox 8">
            <a:extLst>
              <a:ext uri="{FF2B5EF4-FFF2-40B4-BE49-F238E27FC236}">
                <a16:creationId xmlns:a16="http://schemas.microsoft.com/office/drawing/2014/main" id="{D69D6BC4-7583-4E03-9A50-9C3828405BC8}"/>
              </a:ext>
            </a:extLst>
          </p:cNvPr>
          <p:cNvSpPr txBox="1"/>
          <p:nvPr/>
        </p:nvSpPr>
        <p:spPr>
          <a:xfrm rot="10800000">
            <a:off x="11084373" y="5671296"/>
            <a:ext cx="765110" cy="1015663"/>
          </a:xfrm>
          <a:prstGeom prst="rect">
            <a:avLst/>
          </a:prstGeom>
          <a:noFill/>
        </p:spPr>
        <p:txBody>
          <a:bodyPr wrap="square" rtlCol="0">
            <a:spAutoFit/>
          </a:bodyPr>
          <a:lstStyle/>
          <a:p>
            <a:r>
              <a:rPr lang="en-US" sz="6000" dirty="0">
                <a:solidFill>
                  <a:srgbClr val="770E10"/>
                </a:solidFill>
                <a:latin typeface="Algerian" panose="04020705040A02060702" pitchFamily="82" charset="0"/>
              </a:rPr>
              <a:t>2</a:t>
            </a:r>
            <a:endParaRPr lang="en-US" sz="2400" dirty="0">
              <a:solidFill>
                <a:srgbClr val="770E10"/>
              </a:solidFill>
              <a:latin typeface="Algerian" panose="04020705040A02060702" pitchFamily="82" charset="0"/>
            </a:endParaRPr>
          </a:p>
        </p:txBody>
      </p:sp>
    </p:spTree>
    <p:extLst>
      <p:ext uri="{BB962C8B-B14F-4D97-AF65-F5344CB8AC3E}">
        <p14:creationId xmlns:p14="http://schemas.microsoft.com/office/powerpoint/2010/main" val="3824759012"/>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fade">
                                      <p:cBhvr>
                                        <p:cTn id="24" dur="1000"/>
                                        <p:tgtEl>
                                          <p:spTgt spid="2">
                                            <p:txEl>
                                              <p:pRg st="4" end="4"/>
                                            </p:txEl>
                                          </p:spTgt>
                                        </p:tgtEl>
                                      </p:cBhvr>
                                    </p:animEffect>
                                    <p:anim calcmode="lin" valueType="num">
                                      <p:cBhvr>
                                        <p:cTn id="2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4" end="4"/>
                                            </p:txEl>
                                          </p:spTgt>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Effect transition="in" filter="fade">
                                      <p:cBhvr>
                                        <p:cTn id="29" dur="1000"/>
                                        <p:tgtEl>
                                          <p:spTgt spid="2">
                                            <p:txEl>
                                              <p:pRg st="5" end="5"/>
                                            </p:txEl>
                                          </p:spTgt>
                                        </p:tgtEl>
                                      </p:cBhvr>
                                    </p:animEffect>
                                    <p:anim calcmode="lin" valueType="num">
                                      <p:cBhvr>
                                        <p:cTn id="30"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0"/>
                                  </p:stCondLst>
                                  <p:childTnLst>
                                    <p:set>
                                      <p:cBhvr>
                                        <p:cTn id="33" dur="1" fill="hold">
                                          <p:stCondLst>
                                            <p:cond delay="0"/>
                                          </p:stCondLst>
                                        </p:cTn>
                                        <p:tgtEl>
                                          <p:spTgt spid="2">
                                            <p:txEl>
                                              <p:pRg st="6" end="6"/>
                                            </p:txEl>
                                          </p:spTgt>
                                        </p:tgtEl>
                                        <p:attrNameLst>
                                          <p:attrName>style.visibility</p:attrName>
                                        </p:attrNameLst>
                                      </p:cBhvr>
                                      <p:to>
                                        <p:strVal val="visible"/>
                                      </p:to>
                                    </p:set>
                                    <p:animEffect transition="in" filter="fade">
                                      <p:cBhvr>
                                        <p:cTn id="34" dur="1000"/>
                                        <p:tgtEl>
                                          <p:spTgt spid="2">
                                            <p:txEl>
                                              <p:pRg st="6" end="6"/>
                                            </p:txEl>
                                          </p:spTgt>
                                        </p:tgtEl>
                                      </p:cBhvr>
                                    </p:animEffect>
                                    <p:anim calcmode="lin" valueType="num">
                                      <p:cBhvr>
                                        <p:cTn id="35"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2">
                                            <p:txEl>
                                              <p:pRg st="6" end="6"/>
                                            </p:txEl>
                                          </p:spTgt>
                                        </p:tgtEl>
                                        <p:attrNameLst>
                                          <p:attrName>ppt_y</p:attrName>
                                        </p:attrNameLst>
                                      </p:cBhvr>
                                      <p:tavLst>
                                        <p:tav tm="0">
                                          <p:val>
                                            <p:strVal val="#ppt_y-.1"/>
                                          </p:val>
                                        </p:tav>
                                        <p:tav tm="100000">
                                          <p:val>
                                            <p:strVal val="#ppt_y"/>
                                          </p:val>
                                        </p:tav>
                                      </p:tavLst>
                                    </p:anim>
                                  </p:childTnLst>
                                </p:cTn>
                              </p:par>
                              <p:par>
                                <p:cTn id="37" presetID="47" presetClass="entr" presetSubtype="0" fill="hold" nodeType="with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animEffect transition="in" filter="fade">
                                      <p:cBhvr>
                                        <p:cTn id="39" dur="1000"/>
                                        <p:tgtEl>
                                          <p:spTgt spid="2">
                                            <p:txEl>
                                              <p:pRg st="7" end="7"/>
                                            </p:txEl>
                                          </p:spTgt>
                                        </p:tgtEl>
                                      </p:cBhvr>
                                    </p:animEffect>
                                    <p:anim calcmode="lin" valueType="num">
                                      <p:cBhvr>
                                        <p:cTn id="40"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2">
                                            <p:txEl>
                                              <p:pRg st="8" end="8"/>
                                            </p:txEl>
                                          </p:spTgt>
                                        </p:tgtEl>
                                        <p:attrNameLst>
                                          <p:attrName>style.visibility</p:attrName>
                                        </p:attrNameLst>
                                      </p:cBhvr>
                                      <p:to>
                                        <p:strVal val="visible"/>
                                      </p:to>
                                    </p:set>
                                    <p:animEffect transition="in" filter="fade">
                                      <p:cBhvr>
                                        <p:cTn id="46" dur="1000"/>
                                        <p:tgtEl>
                                          <p:spTgt spid="2">
                                            <p:txEl>
                                              <p:pRg st="8" end="8"/>
                                            </p:txEl>
                                          </p:spTgt>
                                        </p:tgtEl>
                                      </p:cBhvr>
                                    </p:animEffect>
                                    <p:anim calcmode="lin" valueType="num">
                                      <p:cBhvr>
                                        <p:cTn id="47"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48" dur="1000" fill="hold"/>
                                        <p:tgtEl>
                                          <p:spTgt spid="2">
                                            <p:txEl>
                                              <p:pRg st="8" end="8"/>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2">
                                            <p:txEl>
                                              <p:pRg st="9" end="9"/>
                                            </p:txEl>
                                          </p:spTgt>
                                        </p:tgtEl>
                                        <p:attrNameLst>
                                          <p:attrName>style.visibility</p:attrName>
                                        </p:attrNameLst>
                                      </p:cBhvr>
                                      <p:to>
                                        <p:strVal val="visible"/>
                                      </p:to>
                                    </p:set>
                                    <p:animEffect transition="in" filter="fade">
                                      <p:cBhvr>
                                        <p:cTn id="51" dur="1000"/>
                                        <p:tgtEl>
                                          <p:spTgt spid="2">
                                            <p:txEl>
                                              <p:pRg st="9" end="9"/>
                                            </p:txEl>
                                          </p:spTgt>
                                        </p:tgtEl>
                                      </p:cBhvr>
                                    </p:animEffect>
                                    <p:anim calcmode="lin" valueType="num">
                                      <p:cBhvr>
                                        <p:cTn id="52"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53"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6014</TotalTime>
  <Words>4065</Words>
  <Application>Microsoft Office PowerPoint</Application>
  <PresentationFormat>Widescreen</PresentationFormat>
  <Paragraphs>320</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Algerian</vt:lpstr>
      <vt:lpstr>Arial</vt:lpstr>
      <vt:lpstr>Arial Black</vt:lpstr>
      <vt:lpstr>Calibri</vt:lpstr>
      <vt:lpstr>Calibri Light</vt:lpstr>
      <vt:lpstr>Goudy Old Style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Ramsey Ramerman</dc:creator>
  <cp:lastModifiedBy>Megan Schoenfelder</cp:lastModifiedBy>
  <cp:revision>111</cp:revision>
  <dcterms:created xsi:type="dcterms:W3CDTF">2021-10-13T21:57:49Z</dcterms:created>
  <dcterms:modified xsi:type="dcterms:W3CDTF">2021-10-20T17:38:22Z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b300b08-e13f-4192-ac63-9612b18f8caa_Enabled">
    <vt:lpwstr>True</vt:lpwstr>
  </property>
  <property fmtid="{D5CDD505-2E9C-101B-9397-08002B2CF9AE}" pid="3" name="MSIP_Label_9b300b08-e13f-4192-ac63-9612b18f8caa_SiteId">
    <vt:lpwstr>7ac422a9-fc2d-41b8-9bff-064aaf2eb0c4</vt:lpwstr>
  </property>
  <property fmtid="{D5CDD505-2E9C-101B-9397-08002B2CF9AE}" pid="4" name="MSIP_Label_9b300b08-e13f-4192-ac63-9612b18f8caa_Owner">
    <vt:lpwstr>RRamerma@everettwa.gov</vt:lpwstr>
  </property>
  <property fmtid="{D5CDD505-2E9C-101B-9397-08002B2CF9AE}" pid="5" name="MSIP_Label_9b300b08-e13f-4192-ac63-9612b18f8caa_SetDate">
    <vt:lpwstr>2021-10-13T23:58:46.2160076Z</vt:lpwstr>
  </property>
  <property fmtid="{D5CDD505-2E9C-101B-9397-08002B2CF9AE}" pid="6" name="MSIP_Label_9b300b08-e13f-4192-ac63-9612b18f8caa_Name">
    <vt:lpwstr>Public</vt:lpwstr>
  </property>
  <property fmtid="{D5CDD505-2E9C-101B-9397-08002B2CF9AE}" pid="7" name="MSIP_Label_9b300b08-e13f-4192-ac63-9612b18f8caa_Application">
    <vt:lpwstr>Microsoft Azure Information Protection</vt:lpwstr>
  </property>
  <property fmtid="{D5CDD505-2E9C-101B-9397-08002B2CF9AE}" pid="8" name="MSIP_Label_9b300b08-e13f-4192-ac63-9612b18f8caa_ActionId">
    <vt:lpwstr>4ccb8a44-9207-4bf5-a386-90fd3c363032</vt:lpwstr>
  </property>
  <property fmtid="{D5CDD505-2E9C-101B-9397-08002B2CF9AE}" pid="9" name="MSIP_Label_9b300b08-e13f-4192-ac63-9612b18f8caa_Extended_MSFT_Method">
    <vt:lpwstr>Automatic</vt:lpwstr>
  </property>
  <property fmtid="{D5CDD505-2E9C-101B-9397-08002B2CF9AE}" pid="10" name="Sensitivity">
    <vt:lpwstr>Public</vt:lpwstr>
  </property>
  <property fmtid="{D5CDD505-2E9C-101B-9397-08002B2CF9AE}" pid="12" name="_NewReviewCycle">
    <vt:lpwstr/>
  </property>
</Properties>
</file>