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2" r:id="rId4"/>
  </p:sldMasterIdLst>
  <p:notesMasterIdLst>
    <p:notesMasterId r:id="rId32"/>
  </p:notesMasterIdLst>
  <p:handoutMasterIdLst>
    <p:handoutMasterId r:id="rId33"/>
  </p:handoutMasterIdLst>
  <p:sldIdLst>
    <p:sldId id="731" r:id="rId5"/>
    <p:sldId id="673" r:id="rId6"/>
    <p:sldId id="733" r:id="rId7"/>
    <p:sldId id="834" r:id="rId8"/>
    <p:sldId id="856" r:id="rId9"/>
    <p:sldId id="857" r:id="rId10"/>
    <p:sldId id="858" r:id="rId11"/>
    <p:sldId id="859" r:id="rId12"/>
    <p:sldId id="860" r:id="rId13"/>
    <p:sldId id="861" r:id="rId14"/>
    <p:sldId id="833" r:id="rId15"/>
    <p:sldId id="845" r:id="rId16"/>
    <p:sldId id="846" r:id="rId17"/>
    <p:sldId id="819" r:id="rId18"/>
    <p:sldId id="839" r:id="rId19"/>
    <p:sldId id="835" r:id="rId20"/>
    <p:sldId id="836" r:id="rId21"/>
    <p:sldId id="840" r:id="rId22"/>
    <p:sldId id="855" r:id="rId23"/>
    <p:sldId id="837" r:id="rId24"/>
    <p:sldId id="847" r:id="rId25"/>
    <p:sldId id="849" r:id="rId26"/>
    <p:sldId id="844" r:id="rId27"/>
    <p:sldId id="853" r:id="rId28"/>
    <p:sldId id="854" r:id="rId29"/>
    <p:sldId id="811" r:id="rId30"/>
    <p:sldId id="721" r:id="rId3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AAF2"/>
    <a:srgbClr val="0F6FC6"/>
    <a:srgbClr val="93D07D"/>
    <a:srgbClr val="549E39"/>
    <a:srgbClr val="E5E5E5"/>
    <a:srgbClr val="009900"/>
    <a:srgbClr val="E9EAF1"/>
    <a:srgbClr val="E9E0DD"/>
    <a:srgbClr val="44250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53" autoAdjust="0"/>
    <p:restoredTop sz="93333" autoAdjust="0"/>
  </p:normalViewPr>
  <p:slideViewPr>
    <p:cSldViewPr snapToGrid="0">
      <p:cViewPr>
        <p:scale>
          <a:sx n="73" d="100"/>
          <a:sy n="73" d="100"/>
        </p:scale>
        <p:origin x="-766" y="22"/>
      </p:cViewPr>
      <p:guideLst>
        <p:guide orient="horz" pos="2160"/>
        <p:guide pos="3840"/>
      </p:guideLst>
    </p:cSldViewPr>
  </p:slideViewPr>
  <p:notesTextViewPr>
    <p:cViewPr>
      <p:scale>
        <a:sx n="3" d="2"/>
        <a:sy n="3" d="2"/>
      </p:scale>
      <p:origin x="0" y="-24"/>
    </p:cViewPr>
  </p:notesTextViewPr>
  <p:sorterViewPr>
    <p:cViewPr>
      <p:scale>
        <a:sx n="100" d="100"/>
        <a:sy n="100" d="100"/>
      </p:scale>
      <p:origin x="0" y="-3276"/>
    </p:cViewPr>
  </p:sorterViewPr>
  <p:notesViewPr>
    <p:cSldViewPr snapToGrid="0">
      <p:cViewPr varScale="1">
        <p:scale>
          <a:sx n="70" d="100"/>
          <a:sy n="70" d="100"/>
        </p:scale>
        <p:origin x="-2760"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bwMode="auto">
          <a:xfrm>
            <a:off x="0"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eaLnBrk="1" hangingPunct="1">
              <a:defRPr sz="1200" smtClean="0"/>
            </a:lvl1pPr>
          </a:lstStyle>
          <a:p>
            <a:pPr>
              <a:defRPr/>
            </a:pPr>
            <a:endParaRPr lang="en-US" dirty="0">
              <a:latin typeface="Garamond" panose="02020404030301010803" pitchFamily="18" charset="0"/>
            </a:endParaRPr>
          </a:p>
        </p:txBody>
      </p:sp>
      <p:sp>
        <p:nvSpPr>
          <p:cNvPr id="98307" name="Rectangle 3"/>
          <p:cNvSpPr>
            <a:spLocks noGrp="1" noChangeArrowheads="1"/>
          </p:cNvSpPr>
          <p:nvPr>
            <p:ph type="dt" sz="quarter" idx="1"/>
          </p:nvPr>
        </p:nvSpPr>
        <p:spPr bwMode="auto">
          <a:xfrm>
            <a:off x="3970938"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algn="r" eaLnBrk="1" hangingPunct="1">
              <a:defRPr sz="1200" smtClean="0"/>
            </a:lvl1pPr>
          </a:lstStyle>
          <a:p>
            <a:pPr>
              <a:defRPr/>
            </a:pPr>
            <a:endParaRPr lang="en-US" dirty="0">
              <a:latin typeface="Garamond" panose="02020404030301010803" pitchFamily="18" charset="0"/>
            </a:endParaRPr>
          </a:p>
        </p:txBody>
      </p:sp>
      <p:sp>
        <p:nvSpPr>
          <p:cNvPr id="98308"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eaLnBrk="1" hangingPunct="1">
              <a:defRPr sz="1200" smtClean="0"/>
            </a:lvl1pPr>
          </a:lstStyle>
          <a:p>
            <a:pPr>
              <a:defRPr/>
            </a:pPr>
            <a:endParaRPr lang="en-US" dirty="0">
              <a:latin typeface="Garamond" panose="02020404030301010803" pitchFamily="18" charset="0"/>
            </a:endParaRPr>
          </a:p>
        </p:txBody>
      </p:sp>
      <p:sp>
        <p:nvSpPr>
          <p:cNvPr id="98309"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algn="r" eaLnBrk="1" hangingPunct="1">
              <a:defRPr sz="1200" smtClean="0"/>
            </a:lvl1pPr>
          </a:lstStyle>
          <a:p>
            <a:pPr>
              <a:defRPr/>
            </a:pPr>
            <a:fld id="{B7A0FFB1-0B74-42CF-8A23-B9A6E3AD330B}" type="slidenum">
              <a:rPr lang="en-US">
                <a:latin typeface="Garamond" panose="02020404030301010803" pitchFamily="18" charset="0"/>
              </a:rPr>
              <a:pPr>
                <a:defRPr/>
              </a:pPr>
              <a:t>‹#›</a:t>
            </a:fld>
            <a:endParaRPr lang="en-US" dirty="0">
              <a:latin typeface="Garamond" panose="02020404030301010803" pitchFamily="18" charset="0"/>
            </a:endParaRPr>
          </a:p>
        </p:txBody>
      </p:sp>
    </p:spTree>
    <p:extLst>
      <p:ext uri="{BB962C8B-B14F-4D97-AF65-F5344CB8AC3E}">
        <p14:creationId xmlns:p14="http://schemas.microsoft.com/office/powerpoint/2010/main" val="3442169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eaLnBrk="1" hangingPunct="1">
              <a:defRPr sz="1200" smtClean="0">
                <a:latin typeface="Garamond" panose="02020404030301010803" pitchFamily="18" charset="0"/>
              </a:defRPr>
            </a:lvl1pPr>
          </a:lstStyle>
          <a:p>
            <a:pPr>
              <a:defRPr/>
            </a:pPr>
            <a:endParaRPr lang="en-US" dirty="0"/>
          </a:p>
        </p:txBody>
      </p:sp>
      <p:sp>
        <p:nvSpPr>
          <p:cNvPr id="101379" name="Rectangle 3"/>
          <p:cNvSpPr>
            <a:spLocks noGrp="1" noChangeArrowheads="1"/>
          </p:cNvSpPr>
          <p:nvPr>
            <p:ph type="dt" idx="1"/>
          </p:nvPr>
        </p:nvSpPr>
        <p:spPr bwMode="auto">
          <a:xfrm>
            <a:off x="3970938"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algn="r" eaLnBrk="1" hangingPunct="1">
              <a:defRPr sz="1200" smtClean="0">
                <a:latin typeface="Garamond" panose="02020404030301010803" pitchFamily="18" charset="0"/>
              </a:defRPr>
            </a:lvl1pPr>
          </a:lstStyle>
          <a:p>
            <a:pPr>
              <a:defRPr/>
            </a:pPr>
            <a:endParaRPr lang="en-US" dirty="0"/>
          </a:p>
        </p:txBody>
      </p:sp>
      <p:sp>
        <p:nvSpPr>
          <p:cNvPr id="34820" name="Rectangle 4"/>
          <p:cNvSpPr>
            <a:spLocks noGrp="1" noRot="1" noChangeAspect="1" noChangeArrowheads="1" noTextEdit="1"/>
          </p:cNvSpPr>
          <p:nvPr>
            <p:ph type="sldImg" idx="2"/>
          </p:nvPr>
        </p:nvSpPr>
        <p:spPr bwMode="auto">
          <a:xfrm>
            <a:off x="406400" y="696913"/>
            <a:ext cx="6197600" cy="3487737"/>
          </a:xfrm>
          <a:prstGeom prst="rect">
            <a:avLst/>
          </a:prstGeom>
          <a:noFill/>
          <a:ln w="9525">
            <a:solidFill>
              <a:srgbClr val="000000"/>
            </a:solidFill>
            <a:miter lim="800000"/>
            <a:headEnd/>
            <a:tailEnd/>
          </a:ln>
        </p:spPr>
      </p:sp>
      <p:sp>
        <p:nvSpPr>
          <p:cNvPr id="101381" name="Rectangle 5"/>
          <p:cNvSpPr>
            <a:spLocks noGrp="1" noChangeArrowheads="1"/>
          </p:cNvSpPr>
          <p:nvPr>
            <p:ph type="body" sz="quarter" idx="3"/>
          </p:nvPr>
        </p:nvSpPr>
        <p:spPr bwMode="auto">
          <a:xfrm>
            <a:off x="701040" y="4415793"/>
            <a:ext cx="5608320" cy="418338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138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eaLnBrk="1" hangingPunct="1">
              <a:defRPr sz="1200" smtClean="0">
                <a:latin typeface="Garamond" panose="02020404030301010803" pitchFamily="18" charset="0"/>
              </a:defRPr>
            </a:lvl1pPr>
          </a:lstStyle>
          <a:p>
            <a:pPr>
              <a:defRPr/>
            </a:pPr>
            <a:endParaRPr lang="en-US" dirty="0"/>
          </a:p>
        </p:txBody>
      </p:sp>
      <p:sp>
        <p:nvSpPr>
          <p:cNvPr id="10138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algn="r" eaLnBrk="1" hangingPunct="1">
              <a:defRPr sz="1200" smtClean="0">
                <a:latin typeface="Garamond" panose="02020404030301010803" pitchFamily="18" charset="0"/>
              </a:defRPr>
            </a:lvl1pPr>
          </a:lstStyle>
          <a:p>
            <a:pPr>
              <a:defRPr/>
            </a:pPr>
            <a:fld id="{43EFD10E-805B-4C53-9FD0-0AD9AC4C8A79}" type="slidenum">
              <a:rPr lang="en-US" smtClean="0"/>
              <a:pPr>
                <a:defRPr/>
              </a:pPr>
              <a:t>‹#›</a:t>
            </a:fld>
            <a:endParaRPr lang="en-US" dirty="0"/>
          </a:p>
        </p:txBody>
      </p:sp>
    </p:spTree>
    <p:extLst>
      <p:ext uri="{BB962C8B-B14F-4D97-AF65-F5344CB8AC3E}">
        <p14:creationId xmlns:p14="http://schemas.microsoft.com/office/powerpoint/2010/main" val="3696915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a:t>
            </a:fld>
            <a:endParaRPr lang="en-US" dirty="0"/>
          </a:p>
        </p:txBody>
      </p:sp>
    </p:spTree>
    <p:extLst>
      <p:ext uri="{BB962C8B-B14F-4D97-AF65-F5344CB8AC3E}">
        <p14:creationId xmlns:p14="http://schemas.microsoft.com/office/powerpoint/2010/main" val="3446933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10</a:t>
            </a:fld>
            <a:endParaRPr lang="en-US" dirty="0"/>
          </a:p>
        </p:txBody>
      </p:sp>
    </p:spTree>
    <p:extLst>
      <p:ext uri="{BB962C8B-B14F-4D97-AF65-F5344CB8AC3E}">
        <p14:creationId xmlns:p14="http://schemas.microsoft.com/office/powerpoint/2010/main" val="1871101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11</a:t>
            </a:fld>
            <a:endParaRPr lang="en-US" dirty="0"/>
          </a:p>
        </p:txBody>
      </p:sp>
    </p:spTree>
    <p:extLst>
      <p:ext uri="{BB962C8B-B14F-4D97-AF65-F5344CB8AC3E}">
        <p14:creationId xmlns:p14="http://schemas.microsoft.com/office/powerpoint/2010/main" val="3832458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12</a:t>
            </a:fld>
            <a:endParaRPr lang="en-US" dirty="0"/>
          </a:p>
        </p:txBody>
      </p:sp>
    </p:spTree>
    <p:extLst>
      <p:ext uri="{BB962C8B-B14F-4D97-AF65-F5344CB8AC3E}">
        <p14:creationId xmlns:p14="http://schemas.microsoft.com/office/powerpoint/2010/main" val="3400629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13</a:t>
            </a:fld>
            <a:endParaRPr lang="en-US" dirty="0"/>
          </a:p>
        </p:txBody>
      </p:sp>
    </p:spTree>
    <p:extLst>
      <p:ext uri="{BB962C8B-B14F-4D97-AF65-F5344CB8AC3E}">
        <p14:creationId xmlns:p14="http://schemas.microsoft.com/office/powerpoint/2010/main" val="4177874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14</a:t>
            </a:fld>
            <a:endParaRPr lang="en-US" dirty="0"/>
          </a:p>
        </p:txBody>
      </p:sp>
    </p:spTree>
    <p:extLst>
      <p:ext uri="{BB962C8B-B14F-4D97-AF65-F5344CB8AC3E}">
        <p14:creationId xmlns:p14="http://schemas.microsoft.com/office/powerpoint/2010/main" val="596191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15</a:t>
            </a:fld>
            <a:endParaRPr lang="en-US" dirty="0"/>
          </a:p>
        </p:txBody>
      </p:sp>
    </p:spTree>
    <p:extLst>
      <p:ext uri="{BB962C8B-B14F-4D97-AF65-F5344CB8AC3E}">
        <p14:creationId xmlns:p14="http://schemas.microsoft.com/office/powerpoint/2010/main" val="2893562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16</a:t>
            </a:fld>
            <a:endParaRPr lang="en-US" dirty="0"/>
          </a:p>
        </p:txBody>
      </p:sp>
    </p:spTree>
    <p:extLst>
      <p:ext uri="{BB962C8B-B14F-4D97-AF65-F5344CB8AC3E}">
        <p14:creationId xmlns:p14="http://schemas.microsoft.com/office/powerpoint/2010/main" val="964799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17</a:t>
            </a:fld>
            <a:endParaRPr lang="en-US" dirty="0"/>
          </a:p>
        </p:txBody>
      </p:sp>
    </p:spTree>
    <p:extLst>
      <p:ext uri="{BB962C8B-B14F-4D97-AF65-F5344CB8AC3E}">
        <p14:creationId xmlns:p14="http://schemas.microsoft.com/office/powerpoint/2010/main" val="3852943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18</a:t>
            </a:fld>
            <a:endParaRPr lang="en-US" dirty="0"/>
          </a:p>
        </p:txBody>
      </p:sp>
    </p:spTree>
    <p:extLst>
      <p:ext uri="{BB962C8B-B14F-4D97-AF65-F5344CB8AC3E}">
        <p14:creationId xmlns:p14="http://schemas.microsoft.com/office/powerpoint/2010/main" val="1366597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19</a:t>
            </a:fld>
            <a:endParaRPr lang="en-US" dirty="0"/>
          </a:p>
        </p:txBody>
      </p:sp>
    </p:spTree>
    <p:extLst>
      <p:ext uri="{BB962C8B-B14F-4D97-AF65-F5344CB8AC3E}">
        <p14:creationId xmlns:p14="http://schemas.microsoft.com/office/powerpoint/2010/main" val="8317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a:t>
            </a:fld>
            <a:endParaRPr lang="en-US" dirty="0"/>
          </a:p>
        </p:txBody>
      </p:sp>
    </p:spTree>
    <p:extLst>
      <p:ext uri="{BB962C8B-B14F-4D97-AF65-F5344CB8AC3E}">
        <p14:creationId xmlns:p14="http://schemas.microsoft.com/office/powerpoint/2010/main" val="325463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20</a:t>
            </a:fld>
            <a:endParaRPr lang="en-US" dirty="0"/>
          </a:p>
        </p:txBody>
      </p:sp>
    </p:spTree>
    <p:extLst>
      <p:ext uri="{BB962C8B-B14F-4D97-AF65-F5344CB8AC3E}">
        <p14:creationId xmlns:p14="http://schemas.microsoft.com/office/powerpoint/2010/main" val="3806424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21</a:t>
            </a:fld>
            <a:endParaRPr lang="en-US" dirty="0"/>
          </a:p>
        </p:txBody>
      </p:sp>
    </p:spTree>
    <p:extLst>
      <p:ext uri="{BB962C8B-B14F-4D97-AF65-F5344CB8AC3E}">
        <p14:creationId xmlns:p14="http://schemas.microsoft.com/office/powerpoint/2010/main" val="3352500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22</a:t>
            </a:fld>
            <a:endParaRPr lang="en-US" dirty="0"/>
          </a:p>
        </p:txBody>
      </p:sp>
    </p:spTree>
    <p:extLst>
      <p:ext uri="{BB962C8B-B14F-4D97-AF65-F5344CB8AC3E}">
        <p14:creationId xmlns:p14="http://schemas.microsoft.com/office/powerpoint/2010/main" val="2753533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23</a:t>
            </a:fld>
            <a:endParaRPr lang="en-US" dirty="0"/>
          </a:p>
        </p:txBody>
      </p:sp>
    </p:spTree>
    <p:extLst>
      <p:ext uri="{BB962C8B-B14F-4D97-AF65-F5344CB8AC3E}">
        <p14:creationId xmlns:p14="http://schemas.microsoft.com/office/powerpoint/2010/main" val="3944425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24</a:t>
            </a:fld>
            <a:endParaRPr lang="en-US" dirty="0"/>
          </a:p>
        </p:txBody>
      </p:sp>
    </p:spTree>
    <p:extLst>
      <p:ext uri="{BB962C8B-B14F-4D97-AF65-F5344CB8AC3E}">
        <p14:creationId xmlns:p14="http://schemas.microsoft.com/office/powerpoint/2010/main" val="34376863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25</a:t>
            </a:fld>
            <a:endParaRPr lang="en-US" dirty="0"/>
          </a:p>
        </p:txBody>
      </p:sp>
    </p:spTree>
    <p:extLst>
      <p:ext uri="{BB962C8B-B14F-4D97-AF65-F5344CB8AC3E}">
        <p14:creationId xmlns:p14="http://schemas.microsoft.com/office/powerpoint/2010/main" val="3621653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26</a:t>
            </a:fld>
            <a:endParaRPr lang="en-US" dirty="0"/>
          </a:p>
        </p:txBody>
      </p:sp>
    </p:spTree>
    <p:extLst>
      <p:ext uri="{BB962C8B-B14F-4D97-AF65-F5344CB8AC3E}">
        <p14:creationId xmlns:p14="http://schemas.microsoft.com/office/powerpoint/2010/main" val="3890050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27</a:t>
            </a:fld>
            <a:endParaRPr lang="en-US" dirty="0"/>
          </a:p>
        </p:txBody>
      </p:sp>
    </p:spTree>
    <p:extLst>
      <p:ext uri="{BB962C8B-B14F-4D97-AF65-F5344CB8AC3E}">
        <p14:creationId xmlns:p14="http://schemas.microsoft.com/office/powerpoint/2010/main" val="3005387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3</a:t>
            </a:fld>
            <a:endParaRPr lang="en-US" dirty="0"/>
          </a:p>
        </p:txBody>
      </p:sp>
    </p:spTree>
    <p:extLst>
      <p:ext uri="{BB962C8B-B14F-4D97-AF65-F5344CB8AC3E}">
        <p14:creationId xmlns:p14="http://schemas.microsoft.com/office/powerpoint/2010/main" val="207221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4</a:t>
            </a:fld>
            <a:endParaRPr lang="en-US" dirty="0"/>
          </a:p>
        </p:txBody>
      </p:sp>
    </p:spTree>
    <p:extLst>
      <p:ext uri="{BB962C8B-B14F-4D97-AF65-F5344CB8AC3E}">
        <p14:creationId xmlns:p14="http://schemas.microsoft.com/office/powerpoint/2010/main" val="3632745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5</a:t>
            </a:fld>
            <a:endParaRPr lang="en-US" dirty="0"/>
          </a:p>
        </p:txBody>
      </p:sp>
    </p:spTree>
    <p:extLst>
      <p:ext uri="{BB962C8B-B14F-4D97-AF65-F5344CB8AC3E}">
        <p14:creationId xmlns:p14="http://schemas.microsoft.com/office/powerpoint/2010/main" val="853835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6</a:t>
            </a:fld>
            <a:endParaRPr lang="en-US" dirty="0"/>
          </a:p>
        </p:txBody>
      </p:sp>
    </p:spTree>
    <p:extLst>
      <p:ext uri="{BB962C8B-B14F-4D97-AF65-F5344CB8AC3E}">
        <p14:creationId xmlns:p14="http://schemas.microsoft.com/office/powerpoint/2010/main" val="3786164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7</a:t>
            </a:fld>
            <a:endParaRPr lang="en-US" dirty="0"/>
          </a:p>
        </p:txBody>
      </p:sp>
    </p:spTree>
    <p:extLst>
      <p:ext uri="{BB962C8B-B14F-4D97-AF65-F5344CB8AC3E}">
        <p14:creationId xmlns:p14="http://schemas.microsoft.com/office/powerpoint/2010/main" val="221103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8</a:t>
            </a:fld>
            <a:endParaRPr lang="en-US" dirty="0"/>
          </a:p>
        </p:txBody>
      </p:sp>
    </p:spTree>
    <p:extLst>
      <p:ext uri="{BB962C8B-B14F-4D97-AF65-F5344CB8AC3E}">
        <p14:creationId xmlns:p14="http://schemas.microsoft.com/office/powerpoint/2010/main" val="4176047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9</a:t>
            </a:fld>
            <a:endParaRPr lang="en-US" dirty="0"/>
          </a:p>
        </p:txBody>
      </p:sp>
    </p:spTree>
    <p:extLst>
      <p:ext uri="{BB962C8B-B14F-4D97-AF65-F5344CB8AC3E}">
        <p14:creationId xmlns:p14="http://schemas.microsoft.com/office/powerpoint/2010/main" val="2321402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F6FC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66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000" baseline="0">
                <a:solidFill>
                  <a:schemeClr val="tx1">
                    <a:lumMod val="8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rgbClr val="59AAF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lvl1pPr>
              <a:defRPr>
                <a:solidFill>
                  <a:schemeClr val="bg2">
                    <a:lumMod val="20000"/>
                    <a:lumOff val="80000"/>
                  </a:schemeClr>
                </a:solidFill>
              </a:defRPr>
            </a:lvl1pPr>
          </a:lstStyle>
          <a:p>
            <a:pPr>
              <a:defRPr/>
            </a:pPr>
            <a:endParaRPr lang="en-US" dirty="0"/>
          </a:p>
        </p:txBody>
      </p:sp>
      <p:sp>
        <p:nvSpPr>
          <p:cNvPr id="9" name="Footer Placeholder 8"/>
          <p:cNvSpPr>
            <a:spLocks noGrp="1"/>
          </p:cNvSpPr>
          <p:nvPr>
            <p:ph type="ftr" sz="quarter" idx="11"/>
          </p:nvPr>
        </p:nvSpPr>
        <p:spPr/>
        <p:txBody>
          <a:bodyPr/>
          <a:lstStyle>
            <a:lvl1pPr>
              <a:defRPr>
                <a:solidFill>
                  <a:schemeClr val="bg2">
                    <a:lumMod val="20000"/>
                    <a:lumOff val="80000"/>
                  </a:schemeClr>
                </a:solidFill>
              </a:defRPr>
            </a:lvl1pPr>
          </a:lstStyle>
          <a:p>
            <a:pPr>
              <a:defRPr/>
            </a:pPr>
            <a:endParaRPr lang="en-US"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a:defRPr/>
            </a:pPr>
            <a:fld id="{9DAA3FD8-6553-4A31-BA60-73D3F137124F}" type="slidenum">
              <a:rPr lang="en-US" smtClean="0"/>
              <a:pPr>
                <a:defRPr/>
              </a:pPr>
              <a:t>‹#›</a:t>
            </a:fld>
            <a:endParaRPr lang="en-US" dirty="0"/>
          </a:p>
        </p:txBody>
      </p:sp>
    </p:spTree>
    <p:extLst>
      <p:ext uri="{BB962C8B-B14F-4D97-AF65-F5344CB8AC3E}">
        <p14:creationId xmlns:p14="http://schemas.microsoft.com/office/powerpoint/2010/main" val="25695588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8"/>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97"/>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EEFDEEA-21CB-4B6C-9067-71FCB8853A41}" type="slidenum">
              <a:rPr lang="en-US" smtClean="0"/>
              <a:pPr>
                <a:defRPr/>
              </a:pPr>
              <a:t>‹#›</a:t>
            </a:fld>
            <a:endParaRPr lang="en-US" dirty="0"/>
          </a:p>
        </p:txBody>
      </p:sp>
    </p:spTree>
    <p:extLst>
      <p:ext uri="{BB962C8B-B14F-4D97-AF65-F5344CB8AC3E}">
        <p14:creationId xmlns:p14="http://schemas.microsoft.com/office/powerpoint/2010/main" val="151489028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DB36A8B-DE24-4199-9E0F-63C7156EF276}" type="slidenum">
              <a:rPr lang="en-US" smtClean="0"/>
              <a:pPr>
                <a:defRPr/>
              </a:pPr>
              <a:t>‹#›</a:t>
            </a:fld>
            <a:endParaRPr lang="en-US" dirty="0"/>
          </a:p>
        </p:txBody>
      </p:sp>
    </p:spTree>
    <p:extLst>
      <p:ext uri="{BB962C8B-B14F-4D97-AF65-F5344CB8AC3E}">
        <p14:creationId xmlns:p14="http://schemas.microsoft.com/office/powerpoint/2010/main" val="2658386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3"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3" y="381000"/>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186D62D-5E03-44DF-A771-5611B4EE8A77}" type="slidenum">
              <a:rPr lang="en-US" smtClean="0"/>
              <a:pPr>
                <a:defRPr/>
              </a:pPr>
              <a:t>‹#›</a:t>
            </a:fld>
            <a:endParaRPr lang="en-US" dirty="0"/>
          </a:p>
        </p:txBody>
      </p:sp>
    </p:spTree>
    <p:extLst>
      <p:ext uri="{BB962C8B-B14F-4D97-AF65-F5344CB8AC3E}">
        <p14:creationId xmlns:p14="http://schemas.microsoft.com/office/powerpoint/2010/main" val="2360191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Option 2b">
    <p:spTree>
      <p:nvGrpSpPr>
        <p:cNvPr id="1" name=""/>
        <p:cNvGrpSpPr/>
        <p:nvPr/>
      </p:nvGrpSpPr>
      <p:grpSpPr>
        <a:xfrm>
          <a:off x="0" y="0"/>
          <a:ext cx="0" cy="0"/>
          <a:chOff x="0" y="0"/>
          <a:chExt cx="0" cy="0"/>
        </a:xfrm>
      </p:grpSpPr>
      <p:sp>
        <p:nvSpPr>
          <p:cNvPr id="4" name="Subtitle 2"/>
          <p:cNvSpPr>
            <a:spLocks noGrp="1"/>
          </p:cNvSpPr>
          <p:nvPr>
            <p:ph type="subTitle" idx="1" hasCustomPrompt="1"/>
          </p:nvPr>
        </p:nvSpPr>
        <p:spPr>
          <a:xfrm>
            <a:off x="475993" y="1662722"/>
            <a:ext cx="11551889" cy="942605"/>
          </a:xfrm>
        </p:spPr>
        <p:txBody>
          <a:bodyPr>
            <a:normAutofit/>
          </a:bodyPr>
          <a:lstStyle>
            <a:lvl1pPr marL="0" indent="0" algn="l">
              <a:spcBef>
                <a:spcPts val="0"/>
              </a:spcBef>
              <a:spcAft>
                <a:spcPts val="0"/>
              </a:spcAft>
              <a:buNone/>
              <a:defRPr sz="1950" b="1" cap="all" spc="9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Enter Subhead</a:t>
            </a:r>
          </a:p>
        </p:txBody>
      </p:sp>
      <p:sp>
        <p:nvSpPr>
          <p:cNvPr id="5" name="Text Placeholder 11"/>
          <p:cNvSpPr>
            <a:spLocks noGrp="1"/>
          </p:cNvSpPr>
          <p:nvPr>
            <p:ph type="body" sz="quarter" idx="10" hasCustomPrompt="1"/>
          </p:nvPr>
        </p:nvSpPr>
        <p:spPr>
          <a:xfrm>
            <a:off x="475994" y="2830284"/>
            <a:ext cx="5590983" cy="3936276"/>
          </a:xfrm>
        </p:spPr>
        <p:txBody>
          <a:bodyPr>
            <a:noAutofit/>
          </a:bodyPr>
          <a:lstStyle>
            <a:lvl1pPr marL="0" indent="0">
              <a:spcBef>
                <a:spcPts val="0"/>
              </a:spcBef>
              <a:spcAft>
                <a:spcPts val="1350"/>
              </a:spcAft>
              <a:buNone/>
              <a:defRPr sz="1950" b="0">
                <a:solidFill>
                  <a:schemeClr val="bg1"/>
                </a:solidFill>
              </a:defRPr>
            </a:lvl1pPr>
          </a:lstStyle>
          <a:p>
            <a:pPr lvl="0"/>
            <a:r>
              <a:rPr lang="en-US" dirty="0"/>
              <a:t>Add details</a:t>
            </a:r>
          </a:p>
        </p:txBody>
      </p:sp>
      <p:sp>
        <p:nvSpPr>
          <p:cNvPr id="6" name="Text Placeholder 11"/>
          <p:cNvSpPr>
            <a:spLocks noGrp="1"/>
          </p:cNvSpPr>
          <p:nvPr>
            <p:ph type="body" sz="quarter" idx="11" hasCustomPrompt="1"/>
          </p:nvPr>
        </p:nvSpPr>
        <p:spPr>
          <a:xfrm>
            <a:off x="6281706" y="2830284"/>
            <a:ext cx="5590983" cy="3936276"/>
          </a:xfrm>
        </p:spPr>
        <p:txBody>
          <a:bodyPr>
            <a:noAutofit/>
          </a:bodyPr>
          <a:lstStyle>
            <a:lvl1pPr marL="0" indent="0">
              <a:spcBef>
                <a:spcPts val="0"/>
              </a:spcBef>
              <a:spcAft>
                <a:spcPts val="1350"/>
              </a:spcAft>
              <a:buNone/>
              <a:defRPr sz="1950" b="0">
                <a:solidFill>
                  <a:schemeClr val="bg1"/>
                </a:solidFill>
              </a:defRPr>
            </a:lvl1pPr>
          </a:lstStyle>
          <a:p>
            <a:pPr lvl="0"/>
            <a:r>
              <a:rPr lang="en-US" dirty="0"/>
              <a:t>Add details</a:t>
            </a:r>
          </a:p>
        </p:txBody>
      </p:sp>
      <p:sp>
        <p:nvSpPr>
          <p:cNvPr id="7"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1400566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ext and Picture 1b">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6311269" y="1654953"/>
            <a:ext cx="5327723" cy="3752536"/>
          </a:xfrm>
        </p:spPr>
        <p:txBody>
          <a:bodyPr/>
          <a:lstStyle>
            <a:lvl1pPr marL="0" indent="0">
              <a:buFontTx/>
              <a:buNone/>
              <a:defRPr>
                <a:solidFill>
                  <a:schemeClr val="bg1"/>
                </a:solidFill>
              </a:defRPr>
            </a:lvl1pPr>
          </a:lstStyle>
          <a:p>
            <a:r>
              <a:rPr lang="en-US"/>
              <a:t>Click icon to add picture</a:t>
            </a:r>
            <a:endParaRPr lang="en-US" dirty="0"/>
          </a:p>
        </p:txBody>
      </p:sp>
      <p:sp>
        <p:nvSpPr>
          <p:cNvPr id="5" name="Text Placeholder 3"/>
          <p:cNvSpPr>
            <a:spLocks noGrp="1"/>
          </p:cNvSpPr>
          <p:nvPr>
            <p:ph type="body" sz="quarter" idx="13" hasCustomPrompt="1"/>
          </p:nvPr>
        </p:nvSpPr>
        <p:spPr>
          <a:xfrm>
            <a:off x="6221117" y="5637256"/>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 or delete</a:t>
            </a:r>
          </a:p>
        </p:txBody>
      </p:sp>
      <p:sp>
        <p:nvSpPr>
          <p:cNvPr id="6" name="Text Placeholder 4"/>
          <p:cNvSpPr>
            <a:spLocks noGrp="1"/>
          </p:cNvSpPr>
          <p:nvPr>
            <p:ph type="body" sz="quarter" idx="10" hasCustomPrompt="1"/>
          </p:nvPr>
        </p:nvSpPr>
        <p:spPr>
          <a:xfrm>
            <a:off x="481018" y="1654965"/>
            <a:ext cx="5522385" cy="5060160"/>
          </a:xfrm>
        </p:spPr>
        <p:txBody>
          <a:bodyPr/>
          <a:lstStyle>
            <a:lvl1pPr marL="0" indent="0">
              <a:spcBef>
                <a:spcPts val="0"/>
              </a:spcBef>
              <a:spcAft>
                <a:spcPts val="1350"/>
              </a:spcAft>
              <a:buFontTx/>
              <a:buNone/>
              <a:defRPr lang="en-US" sz="2175" b="0" dirty="0" smtClean="0"/>
            </a:lvl1pPr>
            <a:lvl2pPr marL="342900" indent="0">
              <a:spcBef>
                <a:spcPts val="0"/>
              </a:spcBef>
              <a:spcAft>
                <a:spcPts val="1350"/>
              </a:spcAft>
              <a:buFontTx/>
              <a:buNone/>
              <a:defRPr lang="en-US" dirty="0" smtClean="0"/>
            </a:lvl2pPr>
            <a:lvl3pPr marL="685800" indent="0">
              <a:buFontTx/>
              <a:buNone/>
              <a:defRPr>
                <a:solidFill>
                  <a:srgbClr val="0067B1"/>
                </a:solidFill>
              </a:defRPr>
            </a:lvl3pPr>
            <a:lvl4pPr marL="1028700" indent="0">
              <a:buFontTx/>
              <a:buNone/>
              <a:defRPr>
                <a:solidFill>
                  <a:srgbClr val="0067B1"/>
                </a:solidFill>
              </a:defRPr>
            </a:lvl4pPr>
            <a:lvl5pPr marL="1371600" indent="0">
              <a:buFontTx/>
              <a:buNone/>
              <a:defRPr>
                <a:solidFill>
                  <a:srgbClr val="0067B1"/>
                </a:solidFill>
              </a:defRPr>
            </a:lvl5pPr>
          </a:lstStyle>
          <a:p>
            <a:pPr lvl="0"/>
            <a:r>
              <a:rPr lang="en-US" dirty="0"/>
              <a:t>Enter Text</a:t>
            </a:r>
          </a:p>
          <a:p>
            <a:pPr lvl="1"/>
            <a:r>
              <a:rPr lang="en-US" dirty="0"/>
              <a:t>Second level</a:t>
            </a:r>
          </a:p>
        </p:txBody>
      </p:sp>
      <p:sp>
        <p:nvSpPr>
          <p:cNvPr id="7"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2127892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ext Option 1b">
    <p:spTree>
      <p:nvGrpSpPr>
        <p:cNvPr id="1" name=""/>
        <p:cNvGrpSpPr/>
        <p:nvPr/>
      </p:nvGrpSpPr>
      <p:grpSpPr>
        <a:xfrm>
          <a:off x="0" y="0"/>
          <a:ext cx="0" cy="0"/>
          <a:chOff x="0" y="0"/>
          <a:chExt cx="0" cy="0"/>
        </a:xfrm>
      </p:grpSpPr>
      <p:sp>
        <p:nvSpPr>
          <p:cNvPr id="9" name="Text Placeholder 4"/>
          <p:cNvSpPr>
            <a:spLocks noGrp="1"/>
          </p:cNvSpPr>
          <p:nvPr>
            <p:ph type="body" sz="quarter" idx="10" hasCustomPrompt="1"/>
          </p:nvPr>
        </p:nvSpPr>
        <p:spPr>
          <a:xfrm>
            <a:off x="481018" y="1651000"/>
            <a:ext cx="11217919" cy="5207000"/>
          </a:xfrm>
        </p:spPr>
        <p:txBody>
          <a:bodyPr/>
          <a:lstStyle>
            <a:lvl1pPr marL="0" indent="0">
              <a:spcBef>
                <a:spcPts val="0"/>
              </a:spcBef>
              <a:spcAft>
                <a:spcPts val="1350"/>
              </a:spcAft>
              <a:buFontTx/>
              <a:buNone/>
              <a:defRPr sz="2175" b="0">
                <a:solidFill>
                  <a:schemeClr val="bg1"/>
                </a:solidFill>
              </a:defRPr>
            </a:lvl1pPr>
            <a:lvl2pPr marL="342900" indent="0">
              <a:spcBef>
                <a:spcPts val="0"/>
              </a:spcBef>
              <a:spcAft>
                <a:spcPts val="1350"/>
              </a:spcAft>
              <a:buFontTx/>
              <a:buNone/>
              <a:defRPr>
                <a:solidFill>
                  <a:schemeClr val="bg1"/>
                </a:solidFill>
              </a:defRPr>
            </a:lvl2pPr>
            <a:lvl3pPr marL="685800" indent="0">
              <a:buFontTx/>
              <a:buNone/>
              <a:defRPr>
                <a:solidFill>
                  <a:srgbClr val="0067B1"/>
                </a:solidFill>
              </a:defRPr>
            </a:lvl3pPr>
            <a:lvl4pPr marL="1028700" indent="0">
              <a:buFontTx/>
              <a:buNone/>
              <a:defRPr>
                <a:solidFill>
                  <a:srgbClr val="0067B1"/>
                </a:solidFill>
              </a:defRPr>
            </a:lvl4pPr>
            <a:lvl5pPr marL="1371600" indent="0">
              <a:buFontTx/>
              <a:buNone/>
              <a:defRPr>
                <a:solidFill>
                  <a:srgbClr val="0067B1"/>
                </a:solidFill>
              </a:defRPr>
            </a:lvl5pPr>
          </a:lstStyle>
          <a:p>
            <a:pPr lvl="0"/>
            <a:r>
              <a:rPr lang="en-US" dirty="0"/>
              <a:t>Enter Text</a:t>
            </a:r>
          </a:p>
          <a:p>
            <a:pPr lvl="1"/>
            <a:r>
              <a:rPr lang="en-US" dirty="0"/>
              <a:t>Second level</a:t>
            </a:r>
          </a:p>
        </p:txBody>
      </p:sp>
      <p:sp>
        <p:nvSpPr>
          <p:cNvPr id="4"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2128957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Picture Option 2b">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481013" y="1654953"/>
            <a:ext cx="5406936" cy="3752536"/>
          </a:xfrm>
        </p:spPr>
        <p:txBody>
          <a:bodyPr/>
          <a:lstStyle>
            <a:lvl1pPr>
              <a:defRPr>
                <a:solidFill>
                  <a:schemeClr val="bg1"/>
                </a:solidFill>
              </a:defRPr>
            </a:lvl1pPr>
          </a:lstStyle>
          <a:p>
            <a:r>
              <a:rPr lang="en-US"/>
              <a:t>Click icon to add picture</a:t>
            </a:r>
            <a:endParaRPr lang="en-US" dirty="0"/>
          </a:p>
        </p:txBody>
      </p:sp>
      <p:sp>
        <p:nvSpPr>
          <p:cNvPr id="5" name="Picture Placeholder 2"/>
          <p:cNvSpPr>
            <a:spLocks noGrp="1"/>
          </p:cNvSpPr>
          <p:nvPr>
            <p:ph type="pic" sz="quarter" idx="11"/>
          </p:nvPr>
        </p:nvSpPr>
        <p:spPr>
          <a:xfrm>
            <a:off x="6311269" y="1654953"/>
            <a:ext cx="5327723" cy="3752536"/>
          </a:xfrm>
        </p:spPr>
        <p:txBody>
          <a:bodyPr/>
          <a:lstStyle>
            <a:lvl1pPr>
              <a:defRPr>
                <a:solidFill>
                  <a:schemeClr val="bg1"/>
                </a:solidFill>
              </a:defRPr>
            </a:lvl1pPr>
          </a:lstStyle>
          <a:p>
            <a:r>
              <a:rPr lang="en-US"/>
              <a:t>Click icon to add picture</a:t>
            </a:r>
            <a:endParaRPr lang="en-US" dirty="0"/>
          </a:p>
        </p:txBody>
      </p:sp>
      <p:sp>
        <p:nvSpPr>
          <p:cNvPr id="6" name="Text Placeholder 3"/>
          <p:cNvSpPr>
            <a:spLocks noGrp="1"/>
          </p:cNvSpPr>
          <p:nvPr>
            <p:ph type="body" sz="quarter" idx="12" hasCustomPrompt="1"/>
          </p:nvPr>
        </p:nvSpPr>
        <p:spPr>
          <a:xfrm>
            <a:off x="411569" y="5638808"/>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a:t>
            </a:r>
          </a:p>
        </p:txBody>
      </p:sp>
      <p:sp>
        <p:nvSpPr>
          <p:cNvPr id="7" name="Text Placeholder 3"/>
          <p:cNvSpPr>
            <a:spLocks noGrp="1"/>
          </p:cNvSpPr>
          <p:nvPr>
            <p:ph type="body" sz="quarter" idx="13" hasCustomPrompt="1"/>
          </p:nvPr>
        </p:nvSpPr>
        <p:spPr>
          <a:xfrm>
            <a:off x="6221117" y="5637256"/>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a:t>
            </a:r>
          </a:p>
        </p:txBody>
      </p:sp>
      <p:sp>
        <p:nvSpPr>
          <p:cNvPr id="9"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828039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ext Option 2b">
    <p:spTree>
      <p:nvGrpSpPr>
        <p:cNvPr id="1" name=""/>
        <p:cNvGrpSpPr/>
        <p:nvPr/>
      </p:nvGrpSpPr>
      <p:grpSpPr>
        <a:xfrm>
          <a:off x="0" y="0"/>
          <a:ext cx="0" cy="0"/>
          <a:chOff x="0" y="0"/>
          <a:chExt cx="0" cy="0"/>
        </a:xfrm>
      </p:grpSpPr>
      <p:sp>
        <p:nvSpPr>
          <p:cNvPr id="4" name="Subtitle 2"/>
          <p:cNvSpPr>
            <a:spLocks noGrp="1"/>
          </p:cNvSpPr>
          <p:nvPr>
            <p:ph type="subTitle" idx="1" hasCustomPrompt="1"/>
          </p:nvPr>
        </p:nvSpPr>
        <p:spPr>
          <a:xfrm>
            <a:off x="475993" y="1662722"/>
            <a:ext cx="11551889" cy="942605"/>
          </a:xfrm>
        </p:spPr>
        <p:txBody>
          <a:bodyPr>
            <a:normAutofit/>
          </a:bodyPr>
          <a:lstStyle>
            <a:lvl1pPr marL="0" indent="0" algn="l">
              <a:spcBef>
                <a:spcPts val="0"/>
              </a:spcBef>
              <a:spcAft>
                <a:spcPts val="0"/>
              </a:spcAft>
              <a:buNone/>
              <a:defRPr sz="1950" b="1" cap="all" spc="9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Enter Subhead</a:t>
            </a:r>
          </a:p>
        </p:txBody>
      </p:sp>
      <p:sp>
        <p:nvSpPr>
          <p:cNvPr id="5" name="Text Placeholder 11"/>
          <p:cNvSpPr>
            <a:spLocks noGrp="1"/>
          </p:cNvSpPr>
          <p:nvPr>
            <p:ph type="body" sz="quarter" idx="10" hasCustomPrompt="1"/>
          </p:nvPr>
        </p:nvSpPr>
        <p:spPr>
          <a:xfrm>
            <a:off x="475994" y="2830284"/>
            <a:ext cx="5590983" cy="3936276"/>
          </a:xfrm>
        </p:spPr>
        <p:txBody>
          <a:bodyPr>
            <a:noAutofit/>
          </a:bodyPr>
          <a:lstStyle>
            <a:lvl1pPr marL="0" indent="0">
              <a:spcBef>
                <a:spcPts val="0"/>
              </a:spcBef>
              <a:spcAft>
                <a:spcPts val="1350"/>
              </a:spcAft>
              <a:buNone/>
              <a:defRPr sz="1950" b="0">
                <a:solidFill>
                  <a:schemeClr val="bg1"/>
                </a:solidFill>
              </a:defRPr>
            </a:lvl1pPr>
          </a:lstStyle>
          <a:p>
            <a:pPr lvl="0"/>
            <a:r>
              <a:rPr lang="en-US" dirty="0"/>
              <a:t>Add details</a:t>
            </a:r>
          </a:p>
        </p:txBody>
      </p:sp>
      <p:sp>
        <p:nvSpPr>
          <p:cNvPr id="6" name="Text Placeholder 11"/>
          <p:cNvSpPr>
            <a:spLocks noGrp="1"/>
          </p:cNvSpPr>
          <p:nvPr>
            <p:ph type="body" sz="quarter" idx="11" hasCustomPrompt="1"/>
          </p:nvPr>
        </p:nvSpPr>
        <p:spPr>
          <a:xfrm>
            <a:off x="6281706" y="2830284"/>
            <a:ext cx="5590983" cy="3936276"/>
          </a:xfrm>
        </p:spPr>
        <p:txBody>
          <a:bodyPr>
            <a:noAutofit/>
          </a:bodyPr>
          <a:lstStyle>
            <a:lvl1pPr marL="0" indent="0">
              <a:spcBef>
                <a:spcPts val="0"/>
              </a:spcBef>
              <a:spcAft>
                <a:spcPts val="1350"/>
              </a:spcAft>
              <a:buNone/>
              <a:defRPr sz="1950" b="0">
                <a:solidFill>
                  <a:schemeClr val="bg1"/>
                </a:solidFill>
              </a:defRPr>
            </a:lvl1pPr>
          </a:lstStyle>
          <a:p>
            <a:pPr lvl="0"/>
            <a:r>
              <a:rPr lang="en-US" dirty="0"/>
              <a:t>Add details</a:t>
            </a:r>
          </a:p>
        </p:txBody>
      </p:sp>
      <p:sp>
        <p:nvSpPr>
          <p:cNvPr id="7"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13779676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ext and Picture 1b">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6311269" y="1654953"/>
            <a:ext cx="5327723" cy="3752536"/>
          </a:xfrm>
        </p:spPr>
        <p:txBody>
          <a:bodyPr/>
          <a:lstStyle>
            <a:lvl1pPr marL="0" indent="0">
              <a:buFontTx/>
              <a:buNone/>
              <a:defRPr>
                <a:solidFill>
                  <a:schemeClr val="bg1"/>
                </a:solidFill>
              </a:defRPr>
            </a:lvl1pPr>
          </a:lstStyle>
          <a:p>
            <a:endParaRPr lang="en-US" dirty="0"/>
          </a:p>
        </p:txBody>
      </p:sp>
      <p:sp>
        <p:nvSpPr>
          <p:cNvPr id="5" name="Text Placeholder 3"/>
          <p:cNvSpPr>
            <a:spLocks noGrp="1"/>
          </p:cNvSpPr>
          <p:nvPr>
            <p:ph type="body" sz="quarter" idx="13" hasCustomPrompt="1"/>
          </p:nvPr>
        </p:nvSpPr>
        <p:spPr>
          <a:xfrm>
            <a:off x="6221117" y="5637256"/>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 or delete</a:t>
            </a:r>
          </a:p>
        </p:txBody>
      </p:sp>
      <p:sp>
        <p:nvSpPr>
          <p:cNvPr id="6" name="Text Placeholder 4"/>
          <p:cNvSpPr>
            <a:spLocks noGrp="1"/>
          </p:cNvSpPr>
          <p:nvPr>
            <p:ph type="body" sz="quarter" idx="10" hasCustomPrompt="1"/>
          </p:nvPr>
        </p:nvSpPr>
        <p:spPr>
          <a:xfrm>
            <a:off x="481018" y="1654965"/>
            <a:ext cx="5522385" cy="5060160"/>
          </a:xfrm>
        </p:spPr>
        <p:txBody>
          <a:bodyPr/>
          <a:lstStyle>
            <a:lvl1pPr marL="0" indent="0">
              <a:spcBef>
                <a:spcPts val="0"/>
              </a:spcBef>
              <a:spcAft>
                <a:spcPts val="1350"/>
              </a:spcAft>
              <a:buFontTx/>
              <a:buNone/>
              <a:defRPr lang="en-US" sz="2175" b="0" dirty="0" smtClean="0"/>
            </a:lvl1pPr>
            <a:lvl2pPr marL="342900" indent="0">
              <a:spcBef>
                <a:spcPts val="0"/>
              </a:spcBef>
              <a:spcAft>
                <a:spcPts val="1350"/>
              </a:spcAft>
              <a:buFontTx/>
              <a:buNone/>
              <a:defRPr lang="en-US" dirty="0" smtClean="0"/>
            </a:lvl2pPr>
            <a:lvl3pPr marL="685800" indent="0">
              <a:buFontTx/>
              <a:buNone/>
              <a:defRPr>
                <a:solidFill>
                  <a:srgbClr val="0067B1"/>
                </a:solidFill>
              </a:defRPr>
            </a:lvl3pPr>
            <a:lvl4pPr marL="1028700" indent="0">
              <a:buFontTx/>
              <a:buNone/>
              <a:defRPr>
                <a:solidFill>
                  <a:srgbClr val="0067B1"/>
                </a:solidFill>
              </a:defRPr>
            </a:lvl4pPr>
            <a:lvl5pPr marL="1371600" indent="0">
              <a:buFontTx/>
              <a:buNone/>
              <a:defRPr>
                <a:solidFill>
                  <a:srgbClr val="0067B1"/>
                </a:solidFill>
              </a:defRPr>
            </a:lvl5pPr>
          </a:lstStyle>
          <a:p>
            <a:pPr lvl="0"/>
            <a:r>
              <a:rPr lang="en-US" dirty="0"/>
              <a:t>Enter Text</a:t>
            </a:r>
          </a:p>
          <a:p>
            <a:pPr lvl="1"/>
            <a:r>
              <a:rPr lang="en-US" dirty="0"/>
              <a:t>Second level</a:t>
            </a:r>
          </a:p>
        </p:txBody>
      </p:sp>
      <p:sp>
        <p:nvSpPr>
          <p:cNvPr id="7"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436501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ext Option 1b">
    <p:spTree>
      <p:nvGrpSpPr>
        <p:cNvPr id="1" name=""/>
        <p:cNvGrpSpPr/>
        <p:nvPr/>
      </p:nvGrpSpPr>
      <p:grpSpPr>
        <a:xfrm>
          <a:off x="0" y="0"/>
          <a:ext cx="0" cy="0"/>
          <a:chOff x="0" y="0"/>
          <a:chExt cx="0" cy="0"/>
        </a:xfrm>
      </p:grpSpPr>
      <p:sp>
        <p:nvSpPr>
          <p:cNvPr id="9" name="Text Placeholder 4"/>
          <p:cNvSpPr>
            <a:spLocks noGrp="1"/>
          </p:cNvSpPr>
          <p:nvPr>
            <p:ph type="body" sz="quarter" idx="10" hasCustomPrompt="1"/>
          </p:nvPr>
        </p:nvSpPr>
        <p:spPr>
          <a:xfrm>
            <a:off x="481018" y="1651000"/>
            <a:ext cx="11217919" cy="5207000"/>
          </a:xfrm>
        </p:spPr>
        <p:txBody>
          <a:bodyPr/>
          <a:lstStyle>
            <a:lvl1pPr marL="0" indent="0">
              <a:spcBef>
                <a:spcPts val="0"/>
              </a:spcBef>
              <a:spcAft>
                <a:spcPts val="1350"/>
              </a:spcAft>
              <a:buFontTx/>
              <a:buNone/>
              <a:defRPr sz="2175" b="0">
                <a:solidFill>
                  <a:schemeClr val="bg1"/>
                </a:solidFill>
              </a:defRPr>
            </a:lvl1pPr>
            <a:lvl2pPr marL="342900" indent="0">
              <a:spcBef>
                <a:spcPts val="0"/>
              </a:spcBef>
              <a:spcAft>
                <a:spcPts val="1350"/>
              </a:spcAft>
              <a:buFontTx/>
              <a:buNone/>
              <a:defRPr>
                <a:solidFill>
                  <a:schemeClr val="bg1"/>
                </a:solidFill>
              </a:defRPr>
            </a:lvl2pPr>
            <a:lvl3pPr marL="685800" indent="0">
              <a:buFontTx/>
              <a:buNone/>
              <a:defRPr>
                <a:solidFill>
                  <a:srgbClr val="0067B1"/>
                </a:solidFill>
              </a:defRPr>
            </a:lvl3pPr>
            <a:lvl4pPr marL="1028700" indent="0">
              <a:buFontTx/>
              <a:buNone/>
              <a:defRPr>
                <a:solidFill>
                  <a:srgbClr val="0067B1"/>
                </a:solidFill>
              </a:defRPr>
            </a:lvl4pPr>
            <a:lvl5pPr marL="1371600" indent="0">
              <a:buFontTx/>
              <a:buNone/>
              <a:defRPr>
                <a:solidFill>
                  <a:srgbClr val="0067B1"/>
                </a:solidFill>
              </a:defRPr>
            </a:lvl5pPr>
          </a:lstStyle>
          <a:p>
            <a:pPr lvl="0"/>
            <a:r>
              <a:rPr lang="en-US" dirty="0"/>
              <a:t>Enter Text</a:t>
            </a:r>
          </a:p>
          <a:p>
            <a:pPr lvl="1"/>
            <a:r>
              <a:rPr lang="en-US" dirty="0"/>
              <a:t>Second level</a:t>
            </a:r>
          </a:p>
        </p:txBody>
      </p:sp>
      <p:sp>
        <p:nvSpPr>
          <p:cNvPr id="4"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80705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B6DA2BE-93A6-4C0E-BC3B-5C91D8DE6623}" type="slidenum">
              <a:rPr lang="en-US" smtClean="0"/>
              <a:pPr>
                <a:defRPr/>
              </a:pPr>
              <a:t>‹#›</a:t>
            </a:fld>
            <a:endParaRPr lang="en-US" dirty="0"/>
          </a:p>
        </p:txBody>
      </p:sp>
    </p:spTree>
    <p:extLst>
      <p:ext uri="{BB962C8B-B14F-4D97-AF65-F5344CB8AC3E}">
        <p14:creationId xmlns:p14="http://schemas.microsoft.com/office/powerpoint/2010/main" val="2925798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Picture Option 2b">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481013" y="1654953"/>
            <a:ext cx="5406936" cy="3752536"/>
          </a:xfrm>
        </p:spPr>
        <p:txBody>
          <a:bodyPr/>
          <a:lstStyle>
            <a:lvl1pPr>
              <a:defRPr>
                <a:solidFill>
                  <a:schemeClr val="bg1"/>
                </a:solidFill>
              </a:defRPr>
            </a:lvl1pPr>
          </a:lstStyle>
          <a:p>
            <a:endParaRPr lang="en-US" dirty="0"/>
          </a:p>
        </p:txBody>
      </p:sp>
      <p:sp>
        <p:nvSpPr>
          <p:cNvPr id="5" name="Picture Placeholder 2"/>
          <p:cNvSpPr>
            <a:spLocks noGrp="1"/>
          </p:cNvSpPr>
          <p:nvPr>
            <p:ph type="pic" sz="quarter" idx="11"/>
          </p:nvPr>
        </p:nvSpPr>
        <p:spPr>
          <a:xfrm>
            <a:off x="6311269" y="1654953"/>
            <a:ext cx="5327723" cy="3752536"/>
          </a:xfrm>
        </p:spPr>
        <p:txBody>
          <a:bodyPr/>
          <a:lstStyle>
            <a:lvl1pPr>
              <a:defRPr>
                <a:solidFill>
                  <a:schemeClr val="bg1"/>
                </a:solidFill>
              </a:defRPr>
            </a:lvl1pPr>
          </a:lstStyle>
          <a:p>
            <a:endParaRPr lang="en-US" dirty="0"/>
          </a:p>
        </p:txBody>
      </p:sp>
      <p:sp>
        <p:nvSpPr>
          <p:cNvPr id="6" name="Text Placeholder 3"/>
          <p:cNvSpPr>
            <a:spLocks noGrp="1"/>
          </p:cNvSpPr>
          <p:nvPr>
            <p:ph type="body" sz="quarter" idx="12" hasCustomPrompt="1"/>
          </p:nvPr>
        </p:nvSpPr>
        <p:spPr>
          <a:xfrm>
            <a:off x="411569" y="5638808"/>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a:t>
            </a:r>
          </a:p>
        </p:txBody>
      </p:sp>
      <p:sp>
        <p:nvSpPr>
          <p:cNvPr id="7" name="Text Placeholder 3"/>
          <p:cNvSpPr>
            <a:spLocks noGrp="1"/>
          </p:cNvSpPr>
          <p:nvPr>
            <p:ph type="body" sz="quarter" idx="13" hasCustomPrompt="1"/>
          </p:nvPr>
        </p:nvSpPr>
        <p:spPr>
          <a:xfrm>
            <a:off x="6221117" y="5637256"/>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a:t>
            </a:r>
          </a:p>
        </p:txBody>
      </p:sp>
      <p:sp>
        <p:nvSpPr>
          <p:cNvPr id="9"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937546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8053" y="365767"/>
            <a:ext cx="10666459" cy="699365"/>
          </a:xfrm>
        </p:spPr>
        <p:txBody>
          <a:bodyPr anchor="t"/>
          <a:lstStyle>
            <a:lvl1pPr>
              <a:defRPr baseline="0">
                <a:latin typeface="Garamond" panose="02020404030301010803" pitchFamily="18" charset="0"/>
              </a:defRPr>
            </a:lvl1pPr>
          </a:lstStyle>
          <a:p>
            <a:r>
              <a:rPr lang="en-US" dirty="0"/>
              <a:t>Case Name</a:t>
            </a:r>
          </a:p>
        </p:txBody>
      </p:sp>
      <p:sp>
        <p:nvSpPr>
          <p:cNvPr id="3" name="Content Placeholder 2"/>
          <p:cNvSpPr>
            <a:spLocks noGrp="1"/>
          </p:cNvSpPr>
          <p:nvPr>
            <p:ph idx="1"/>
          </p:nvPr>
        </p:nvSpPr>
        <p:spPr>
          <a:xfrm>
            <a:off x="288056" y="1828808"/>
            <a:ext cx="10745037" cy="4853353"/>
          </a:xfrm>
        </p:spPr>
        <p:txBody>
          <a:bodyPr/>
          <a:lstStyle>
            <a:lvl1pPr>
              <a:defRPr>
                <a:latin typeface="Garamond" panose="02020404030301010803" pitchFamily="18" charset="0"/>
              </a:defRPr>
            </a:lvl1pPr>
            <a:lvl2pPr>
              <a:defRPr>
                <a:latin typeface="Garamond" panose="02020404030301010803" pitchFamily="18" charset="0"/>
              </a:defRPr>
            </a:lvl2pPr>
            <a:lvl3pPr>
              <a:defRPr>
                <a:latin typeface="Garamond" panose="02020404030301010803" pitchFamily="18" charset="0"/>
              </a:defRPr>
            </a:lvl3pPr>
            <a:lvl4pPr>
              <a:defRPr>
                <a:latin typeface="Garamond" panose="02020404030301010803" pitchFamily="18" charset="0"/>
              </a:defRPr>
            </a:lvl4pPr>
            <a:lvl5pPr>
              <a:defRPr>
                <a:latin typeface="Garamond" panose="02020404030301010803"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FEEFDEEA-21CB-4B6C-9067-71FCB8853A41}" type="slidenum">
              <a:rPr lang="en-US" smtClean="0"/>
              <a:pPr>
                <a:defRPr/>
              </a:pPr>
              <a:t>‹#›</a:t>
            </a:fld>
            <a:endParaRPr lang="en-US" dirty="0"/>
          </a:p>
        </p:txBody>
      </p:sp>
    </p:spTree>
    <p:extLst>
      <p:ext uri="{BB962C8B-B14F-4D97-AF65-F5344CB8AC3E}">
        <p14:creationId xmlns:p14="http://schemas.microsoft.com/office/powerpoint/2010/main" val="21488700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66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886972A-E053-4FC2-8575-995C6E30F1E7}" type="slidenum">
              <a:rPr lang="en-US" smtClean="0"/>
              <a:pPr>
                <a:defRPr/>
              </a:pPr>
              <a:t>‹#›</a:t>
            </a:fld>
            <a:endParaRPr lang="en-US" dirty="0"/>
          </a:p>
        </p:txBody>
      </p:sp>
      <p:sp>
        <p:nvSpPr>
          <p:cNvPr id="9" name="Rectangle 8"/>
          <p:cNvSpPr/>
          <p:nvPr userDrawn="1"/>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8620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3"/>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3"/>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EEFDEEA-21CB-4B6C-9067-71FCB8853A41}" type="slidenum">
              <a:rPr lang="en-US" smtClean="0"/>
              <a:pPr>
                <a:defRPr/>
              </a:pPr>
              <a:t>‹#›</a:t>
            </a:fld>
            <a:endParaRPr lang="en-US" dirty="0"/>
          </a:p>
        </p:txBody>
      </p:sp>
    </p:spTree>
    <p:extLst>
      <p:ext uri="{BB962C8B-B14F-4D97-AF65-F5344CB8AC3E}">
        <p14:creationId xmlns:p14="http://schemas.microsoft.com/office/powerpoint/2010/main" val="107422663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7185"/>
            <a:ext cx="4480560" cy="731520"/>
          </a:xfrm>
        </p:spPr>
        <p:txBody>
          <a:bodyPr anchor="b">
            <a:normAutofit/>
          </a:bodyPr>
          <a:lstStyle>
            <a:lvl1pPr marL="0" indent="0">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6132576" y="1717185"/>
            <a:ext cx="4486656" cy="731520"/>
          </a:xfrm>
        </p:spPr>
        <p:txBody>
          <a:bodyPr anchor="b">
            <a:normAutofit/>
          </a:bodyPr>
          <a:lstStyle>
            <a:lvl1pPr marL="0" indent="0">
              <a:buFontTx/>
              <a:buNone/>
              <a:defRPr lang="en-US" sz="1800" b="0" kern="1200" spc="10" baseline="0" dirty="0">
                <a:solidFill>
                  <a:schemeClr val="tx2"/>
                </a:solidFill>
                <a:latin typeface="Garamond" panose="02020404030301010803" pitchFamily="18" charset="0"/>
                <a:ea typeface="+mn-ea"/>
                <a:cs typeface="+mn-cs"/>
              </a:defRPr>
            </a:lvl1pPr>
          </a:lstStyle>
          <a:p>
            <a:pPr marL="0" lvl="0" indent="0" algn="l" defTabSz="914400" rtl="0" eaLnBrk="1" latinLnBrk="0" hangingPunct="1">
              <a:lnSpc>
                <a:spcPct val="95000"/>
              </a:lnSpc>
              <a:spcBef>
                <a:spcPts val="0"/>
              </a:spcBef>
              <a:spcAft>
                <a:spcPts val="200"/>
              </a:spcAft>
              <a:buClr>
                <a:schemeClr val="accent1"/>
              </a:buClr>
              <a:buSzPct val="80000"/>
              <a:buNone/>
            </a:pPr>
            <a:r>
              <a:rPr lang="en-US" dirty="0"/>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FEEFDEEA-21CB-4B6C-9067-71FCB8853A41}" type="slidenum">
              <a:rPr lang="en-US" smtClean="0"/>
              <a:pPr>
                <a:defRPr/>
              </a:pPr>
              <a:t>‹#›</a:t>
            </a:fld>
            <a:endParaRPr lang="en-US" dirty="0"/>
          </a:p>
        </p:txBody>
      </p:sp>
    </p:spTree>
    <p:extLst>
      <p:ext uri="{BB962C8B-B14F-4D97-AF65-F5344CB8AC3E}">
        <p14:creationId xmlns:p14="http://schemas.microsoft.com/office/powerpoint/2010/main" val="150599215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E9C3A130-C55C-437C-8CC6-DB69EB81CFC8}" type="slidenum">
              <a:rPr lang="en-US" smtClean="0"/>
              <a:pPr>
                <a:defRPr/>
              </a:pPr>
              <a:t>‹#›</a:t>
            </a:fld>
            <a:endParaRPr lang="en-US" dirty="0"/>
          </a:p>
        </p:txBody>
      </p:sp>
    </p:spTree>
    <p:extLst>
      <p:ext uri="{BB962C8B-B14F-4D97-AF65-F5344CB8AC3E}">
        <p14:creationId xmlns:p14="http://schemas.microsoft.com/office/powerpoint/2010/main" val="2305502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F2816D2-2B78-4474-9B8D-855FCEEE2473}" type="slidenum">
              <a:rPr lang="en-US" smtClean="0"/>
              <a:pPr>
                <a:defRPr/>
              </a:pPr>
              <a:t>‹#›</a:t>
            </a:fld>
            <a:endParaRPr lang="en-US" dirty="0"/>
          </a:p>
        </p:txBody>
      </p:sp>
    </p:spTree>
    <p:extLst>
      <p:ext uri="{BB962C8B-B14F-4D97-AF65-F5344CB8AC3E}">
        <p14:creationId xmlns:p14="http://schemas.microsoft.com/office/powerpoint/2010/main" val="318714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gradFill>
          <a:gsLst>
            <a:gs pos="0">
              <a:schemeClr val="tx2">
                <a:lumMod val="40000"/>
                <a:lumOff val="60000"/>
              </a:schemeClr>
            </a:gs>
            <a:gs pos="100000">
              <a:schemeClr val="bg1">
                <a:tint val="98000"/>
                <a:shade val="78000"/>
                <a:satMod val="140000"/>
              </a:schemeClr>
            </a:gs>
          </a:gsLst>
          <a:path path="circle">
            <a:fillToRect l="100000" t="10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8"/>
            <a:ext cx="3200400" cy="1600197"/>
          </a:xfrm>
        </p:spPr>
        <p:txBody>
          <a:bodyPr anchor="b">
            <a:normAutofit/>
          </a:bodyPr>
          <a:lstStyle>
            <a:lvl1pPr>
              <a:defRPr sz="2800" b="0" baseline="0"/>
            </a:lvl1pPr>
          </a:lstStyle>
          <a:p>
            <a:r>
              <a:rPr lang="en-US"/>
              <a:t>Click to edit Master title style</a:t>
            </a:r>
            <a:endParaRPr lang="en-US" dirty="0"/>
          </a:p>
        </p:txBody>
      </p:sp>
      <p:sp>
        <p:nvSpPr>
          <p:cNvPr id="3" name="Content Placeholder 2"/>
          <p:cNvSpPr>
            <a:spLocks noGrp="1"/>
          </p:cNvSpPr>
          <p:nvPr>
            <p:ph idx="1"/>
          </p:nvPr>
        </p:nvSpPr>
        <p:spPr>
          <a:xfrm>
            <a:off x="4504269" y="685800"/>
            <a:ext cx="6079067" cy="5486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7"/>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EEFDEEA-21CB-4B6C-9067-71FCB8853A41}" type="slidenum">
              <a:rPr lang="en-US" smtClean="0"/>
              <a:pPr>
                <a:defRPr/>
              </a:pPr>
              <a:t>‹#›</a:t>
            </a:fld>
            <a:endParaRPr lang="en-US" dirty="0"/>
          </a:p>
        </p:txBody>
      </p:sp>
    </p:spTree>
    <p:extLst>
      <p:ext uri="{BB962C8B-B14F-4D97-AF65-F5344CB8AC3E}">
        <p14:creationId xmlns:p14="http://schemas.microsoft.com/office/powerpoint/2010/main" val="72012331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24260" y="0"/>
            <a:ext cx="975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61872" y="1828803"/>
            <a:ext cx="8595360" cy="435133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16200000">
            <a:off x="10759446" y="998541"/>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latin typeface="Garamond" panose="02020404030301010803" pitchFamily="18" charset="0"/>
              </a:defRPr>
            </a:lvl1pPr>
          </a:lstStyle>
          <a:p>
            <a:pPr>
              <a:defRPr/>
            </a:pPr>
            <a:endParaRPr lang="en-US" dirty="0"/>
          </a:p>
        </p:txBody>
      </p:sp>
      <p:sp>
        <p:nvSpPr>
          <p:cNvPr id="5" name="Footer Placeholder 4"/>
          <p:cNvSpPr>
            <a:spLocks noGrp="1"/>
          </p:cNvSpPr>
          <p:nvPr>
            <p:ph type="ftr" sz="quarter" idx="3"/>
          </p:nvPr>
        </p:nvSpPr>
        <p:spPr>
          <a:xfrm rot="16200000">
            <a:off x="9921240" y="4046541"/>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latin typeface="Garamond" panose="02020404030301010803" pitchFamily="18" charset="0"/>
              </a:defRPr>
            </a:lvl1pPr>
          </a:lstStyle>
          <a:p>
            <a:pPr>
              <a:defRPr/>
            </a:pPr>
            <a:endParaRPr lang="en-US" dirty="0"/>
          </a:p>
        </p:txBody>
      </p:sp>
      <p:sp>
        <p:nvSpPr>
          <p:cNvPr id="6" name="Slide Number Placeholder 5"/>
          <p:cNvSpPr>
            <a:spLocks noGrp="1"/>
          </p:cNvSpPr>
          <p:nvPr>
            <p:ph type="sldNum" sz="quarter" idx="4"/>
          </p:nvPr>
        </p:nvSpPr>
        <p:spPr>
          <a:xfrm>
            <a:off x="11254740" y="6172208"/>
            <a:ext cx="914400" cy="593725"/>
          </a:xfrm>
          <a:prstGeom prst="rect">
            <a:avLst/>
          </a:prstGeom>
        </p:spPr>
        <p:txBody>
          <a:bodyPr vert="horz" lIns="27432" tIns="45720" rIns="27432" bIns="45720" rtlCol="0" anchor="ctr">
            <a:normAutofit/>
          </a:bodyPr>
          <a:lstStyle>
            <a:lvl1pPr algn="ctr">
              <a:defRPr sz="3200">
                <a:solidFill>
                  <a:schemeClr val="tx1"/>
                </a:solidFill>
                <a:latin typeface="Garamond" panose="02020404030301010803" pitchFamily="18" charset="0"/>
              </a:defRPr>
            </a:lvl1pPr>
          </a:lstStyle>
          <a:p>
            <a:pPr>
              <a:defRPr/>
            </a:pPr>
            <a:fld id="{FEEFDEEA-21CB-4B6C-9067-71FCB8853A41}" type="slidenum">
              <a:rPr lang="en-US" smtClean="0"/>
              <a:pPr>
                <a:defRPr/>
              </a:pPr>
              <a:t>‹#›</a:t>
            </a:fld>
            <a:endParaRPr lang="en-US" dirty="0"/>
          </a:p>
        </p:txBody>
      </p:sp>
    </p:spTree>
    <p:extLst>
      <p:ext uri="{BB962C8B-B14F-4D97-AF65-F5344CB8AC3E}">
        <p14:creationId xmlns:p14="http://schemas.microsoft.com/office/powerpoint/2010/main" val="1995928918"/>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 id="2147484164" r:id="rId12"/>
    <p:sldLayoutId id="2147484166" r:id="rId13"/>
    <p:sldLayoutId id="2147484167" r:id="rId14"/>
    <p:sldLayoutId id="2147484168" r:id="rId15"/>
    <p:sldLayoutId id="2147484169" r:id="rId16"/>
    <p:sldLayoutId id="2147484135" r:id="rId17"/>
    <p:sldLayoutId id="2147484136" r:id="rId18"/>
    <p:sldLayoutId id="2147484137" r:id="rId19"/>
    <p:sldLayoutId id="2147484138" r:id="rId20"/>
  </p:sldLayoutIdLst>
  <p:hf hdr="0" ftr="0" dt="0"/>
  <p:txStyles>
    <p:titleStyle>
      <a:lvl1pPr algn="l" defTabSz="914400" rtl="0" eaLnBrk="1" latinLnBrk="0" hangingPunct="1">
        <a:lnSpc>
          <a:spcPct val="90000"/>
        </a:lnSpc>
        <a:spcBef>
          <a:spcPct val="0"/>
        </a:spcBef>
        <a:buNone/>
        <a:defRPr sz="4000" kern="1200" spc="-50" baseline="0">
          <a:solidFill>
            <a:schemeClr val="tx1"/>
          </a:solidFill>
          <a:latin typeface="Garamond" panose="02020404030301010803" pitchFamily="18" charset="0"/>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Garamond" panose="02020404030301010803" pitchFamily="18" charset="0"/>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Garamond" panose="02020404030301010803" pitchFamily="18" charset="0"/>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Garamond" panose="02020404030301010803" pitchFamily="18" charset="0"/>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Garamond" panose="02020404030301010803" pitchFamily="18" charset="0"/>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Garamond" panose="02020404030301010803" pitchFamily="18" charset="0"/>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6036" y="3611888"/>
            <a:ext cx="7989752" cy="1504844"/>
          </a:xfrm>
        </p:spPr>
        <p:txBody>
          <a:bodyPr>
            <a:normAutofit/>
          </a:bodyPr>
          <a:lstStyle/>
          <a:p>
            <a:pPr algn="ctr"/>
            <a:r>
              <a:rPr lang="en-US" sz="2400" b="1" dirty="0">
                <a:solidFill>
                  <a:schemeClr val="tx2">
                    <a:lumMod val="60000"/>
                    <a:lumOff val="40000"/>
                  </a:schemeClr>
                </a:solidFill>
                <a:latin typeface="Garamond" panose="02020404030301010803" pitchFamily="18" charset="0"/>
                <a:cs typeface="Arial" panose="020B0604020202020204" pitchFamily="34" charset="0"/>
              </a:rPr>
              <a:t/>
            </a:r>
            <a:br>
              <a:rPr lang="en-US" sz="2400" b="1" dirty="0">
                <a:solidFill>
                  <a:schemeClr val="tx2">
                    <a:lumMod val="60000"/>
                    <a:lumOff val="40000"/>
                  </a:schemeClr>
                </a:solidFill>
                <a:latin typeface="Garamond" panose="02020404030301010803" pitchFamily="18" charset="0"/>
                <a:cs typeface="Arial" panose="020B0604020202020204" pitchFamily="34" charset="0"/>
              </a:rPr>
            </a:br>
            <a:r>
              <a:rPr lang="en-US" sz="2400" b="1" i="1" dirty="0">
                <a:solidFill>
                  <a:schemeClr val="tx2">
                    <a:lumMod val="60000"/>
                    <a:lumOff val="40000"/>
                  </a:schemeClr>
                </a:solidFill>
                <a:latin typeface="Garamond" panose="02020404030301010803" pitchFamily="18" charset="0"/>
                <a:cs typeface="Arial" panose="020B0604020202020204" pitchFamily="34" charset="0"/>
              </a:rPr>
              <a:t/>
            </a:r>
            <a:br>
              <a:rPr lang="en-US" sz="2400" b="1" i="1" dirty="0">
                <a:solidFill>
                  <a:schemeClr val="tx2">
                    <a:lumMod val="60000"/>
                    <a:lumOff val="40000"/>
                  </a:schemeClr>
                </a:solidFill>
                <a:latin typeface="Garamond" panose="02020404030301010803" pitchFamily="18" charset="0"/>
                <a:cs typeface="Arial" panose="020B0604020202020204" pitchFamily="34" charset="0"/>
              </a:rPr>
            </a:br>
            <a:endParaRPr lang="en-US" sz="2200" b="1" i="1" dirty="0">
              <a:latin typeface="Garamond" panose="02020404030301010803" pitchFamily="18" charset="0"/>
              <a:cs typeface="Arial" panose="020B0604020202020204" pitchFamily="34" charset="0"/>
            </a:endParaRPr>
          </a:p>
        </p:txBody>
      </p:sp>
      <p:sp>
        <p:nvSpPr>
          <p:cNvPr id="3" name="Content Placeholder 2"/>
          <p:cNvSpPr>
            <a:spLocks noGrp="1"/>
          </p:cNvSpPr>
          <p:nvPr>
            <p:ph type="subTitle" idx="1"/>
          </p:nvPr>
        </p:nvSpPr>
        <p:spPr>
          <a:xfrm>
            <a:off x="1321972" y="933290"/>
            <a:ext cx="9658350" cy="590321"/>
          </a:xfrm>
        </p:spPr>
        <p:txBody>
          <a:bodyPr>
            <a:noAutofit/>
          </a:bodyPr>
          <a:lstStyle/>
          <a:p>
            <a:pPr marL="114300" algn="ctr">
              <a:spcBef>
                <a:spcPts val="0"/>
              </a:spcBef>
            </a:pPr>
            <a:r>
              <a:rPr lang="en-US" sz="4400" b="1">
                <a:solidFill>
                  <a:schemeClr val="tx1">
                    <a:lumMod val="95000"/>
                  </a:schemeClr>
                </a:solidFill>
                <a:latin typeface="Garamond" panose="02020404030301010803" pitchFamily="18" charset="0"/>
                <a:cs typeface="Arial" panose="020B0604020202020204" pitchFamily="34" charset="0"/>
              </a:rPr>
              <a:t>WAPRO </a:t>
            </a:r>
            <a:r>
              <a:rPr lang="en-US" sz="4400" b="1" smtClean="0">
                <a:solidFill>
                  <a:schemeClr val="tx1">
                    <a:lumMod val="95000"/>
                  </a:schemeClr>
                </a:solidFill>
                <a:cs typeface="Arial" panose="020B0604020202020204" pitchFamily="34" charset="0"/>
              </a:rPr>
              <a:t>Conference - Fall</a:t>
            </a:r>
            <a:r>
              <a:rPr lang="en-US" sz="4400" b="1" smtClean="0">
                <a:solidFill>
                  <a:schemeClr val="tx1">
                    <a:lumMod val="95000"/>
                  </a:schemeClr>
                </a:solidFill>
                <a:latin typeface="Garamond" panose="02020404030301010803" pitchFamily="18" charset="0"/>
                <a:cs typeface="Arial" panose="020B0604020202020204" pitchFamily="34" charset="0"/>
              </a:rPr>
              <a:t> </a:t>
            </a:r>
            <a:r>
              <a:rPr lang="en-US" sz="4400" b="1" dirty="0">
                <a:solidFill>
                  <a:schemeClr val="tx1">
                    <a:lumMod val="95000"/>
                  </a:schemeClr>
                </a:solidFill>
                <a:latin typeface="Garamond" panose="02020404030301010803" pitchFamily="18" charset="0"/>
                <a:cs typeface="Arial" panose="020B0604020202020204" pitchFamily="34" charset="0"/>
              </a:rPr>
              <a:t>2021</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6036" y="1971520"/>
            <a:ext cx="8170223" cy="3344487"/>
          </a:xfrm>
          <a:prstGeom prst="rect">
            <a:avLst/>
          </a:prstGeom>
        </p:spPr>
      </p:pic>
      <p:sp>
        <p:nvSpPr>
          <p:cNvPr id="7" name="TextBox 6"/>
          <p:cNvSpPr txBox="1"/>
          <p:nvPr/>
        </p:nvSpPr>
        <p:spPr>
          <a:xfrm>
            <a:off x="462606" y="163849"/>
            <a:ext cx="11718565" cy="769441"/>
          </a:xfrm>
          <a:prstGeom prst="rect">
            <a:avLst/>
          </a:prstGeom>
          <a:noFill/>
        </p:spPr>
        <p:txBody>
          <a:bodyPr wrap="square" rtlCol="0">
            <a:spAutoFit/>
          </a:bodyPr>
          <a:lstStyle/>
          <a:p>
            <a:pPr algn="ctr"/>
            <a:r>
              <a:rPr lang="en-US" sz="4400" b="1" dirty="0">
                <a:solidFill>
                  <a:schemeClr val="tx1">
                    <a:lumMod val="95000"/>
                  </a:schemeClr>
                </a:solidFill>
                <a:latin typeface="Garamond" panose="02020404030301010803" pitchFamily="18" charset="0"/>
              </a:rPr>
              <a:t>Case Law </a:t>
            </a:r>
            <a:r>
              <a:rPr lang="en-US" sz="4400" b="1" dirty="0" smtClean="0">
                <a:solidFill>
                  <a:schemeClr val="tx1">
                    <a:lumMod val="95000"/>
                  </a:schemeClr>
                </a:solidFill>
                <a:latin typeface="Garamond" panose="02020404030301010803" pitchFamily="18" charset="0"/>
              </a:rPr>
              <a:t>Update</a:t>
            </a:r>
            <a:endParaRPr lang="en-US" sz="4400" dirty="0">
              <a:solidFill>
                <a:schemeClr val="tx1">
                  <a:lumMod val="95000"/>
                </a:schemeClr>
              </a:solidFill>
              <a:latin typeface="Garamond" panose="02020404030301010803" pitchFamily="18" charset="0"/>
            </a:endParaRPr>
          </a:p>
        </p:txBody>
      </p:sp>
      <p:sp>
        <p:nvSpPr>
          <p:cNvPr id="9" name="TextBox 8"/>
          <p:cNvSpPr txBox="1"/>
          <p:nvPr/>
        </p:nvSpPr>
        <p:spPr>
          <a:xfrm>
            <a:off x="3650402" y="5556771"/>
            <a:ext cx="6106887" cy="1200329"/>
          </a:xfrm>
          <a:prstGeom prst="rect">
            <a:avLst/>
          </a:prstGeom>
          <a:noFill/>
        </p:spPr>
        <p:txBody>
          <a:bodyPr wrap="square" rtlCol="0">
            <a:spAutoFit/>
          </a:bodyPr>
          <a:lstStyle/>
          <a:p>
            <a:r>
              <a:rPr lang="en-US" sz="2400" b="1" dirty="0">
                <a:solidFill>
                  <a:schemeClr val="tx1">
                    <a:lumMod val="95000"/>
                  </a:schemeClr>
                </a:solidFill>
                <a:latin typeface="Garamond" panose="02020404030301010803" pitchFamily="18" charset="0"/>
              </a:rPr>
              <a:t>Ramsey Ramerman</a:t>
            </a:r>
            <a:r>
              <a:rPr lang="en-US" sz="2400" dirty="0">
                <a:solidFill>
                  <a:schemeClr val="tx1">
                    <a:lumMod val="95000"/>
                  </a:schemeClr>
                </a:solidFill>
                <a:latin typeface="Garamond" panose="02020404030301010803" pitchFamily="18" charset="0"/>
              </a:rPr>
              <a:t>, City of Everett</a:t>
            </a:r>
          </a:p>
          <a:p>
            <a:r>
              <a:rPr lang="en-US" sz="2400" b="1" dirty="0" smtClean="0">
                <a:solidFill>
                  <a:schemeClr val="tx1">
                    <a:lumMod val="95000"/>
                  </a:schemeClr>
                </a:solidFill>
                <a:latin typeface="Garamond" panose="02020404030301010803" pitchFamily="18" charset="0"/>
              </a:rPr>
              <a:t>Sara Di Vittorio</a:t>
            </a:r>
            <a:r>
              <a:rPr lang="en-US" sz="2400" dirty="0" smtClean="0">
                <a:solidFill>
                  <a:schemeClr val="tx1">
                    <a:lumMod val="95000"/>
                  </a:schemeClr>
                </a:solidFill>
                <a:latin typeface="Garamond" panose="02020404030301010803" pitchFamily="18" charset="0"/>
              </a:rPr>
              <a:t>, Snohomish County PUD</a:t>
            </a:r>
            <a:endParaRPr lang="en-US" sz="2400" dirty="0">
              <a:solidFill>
                <a:schemeClr val="tx1">
                  <a:lumMod val="95000"/>
                </a:schemeClr>
              </a:solidFill>
              <a:latin typeface="Garamond" panose="02020404030301010803" pitchFamily="18" charset="0"/>
            </a:endParaRPr>
          </a:p>
          <a:p>
            <a:r>
              <a:rPr lang="en-US" sz="2400" b="1" dirty="0">
                <a:solidFill>
                  <a:schemeClr val="tx1">
                    <a:lumMod val="95000"/>
                  </a:schemeClr>
                </a:solidFill>
                <a:latin typeface="Garamond" panose="02020404030301010803" pitchFamily="18" charset="0"/>
              </a:rPr>
              <a:t>Morgan Damerow</a:t>
            </a:r>
            <a:r>
              <a:rPr lang="en-US" sz="2400" dirty="0">
                <a:solidFill>
                  <a:schemeClr val="tx1">
                    <a:lumMod val="95000"/>
                  </a:schemeClr>
                </a:solidFill>
                <a:latin typeface="Garamond" panose="02020404030301010803" pitchFamily="18" charset="0"/>
              </a:rPr>
              <a:t>, Attorney General’s Office</a:t>
            </a:r>
          </a:p>
        </p:txBody>
      </p:sp>
    </p:spTree>
    <p:extLst>
      <p:ext uri="{BB962C8B-B14F-4D97-AF65-F5344CB8AC3E}">
        <p14:creationId xmlns:p14="http://schemas.microsoft.com/office/powerpoint/2010/main" val="3109202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Banks v. City of Tacoma</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10</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Continued</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nvPr>
        </p:nvGraphicFramePr>
        <p:xfrm>
          <a:off x="309663" y="1331844"/>
          <a:ext cx="10663135" cy="502920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21921">
                <a:tc>
                  <a:txBody>
                    <a:bodyPr/>
                    <a:lstStyle/>
                    <a:p>
                      <a:pPr marL="342900" marR="0" lvl="0" indent="-3429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US" sz="2000" b="1" i="1" kern="1200" dirty="0" smtClean="0">
                          <a:solidFill>
                            <a:schemeClr val="dk1"/>
                          </a:solidFill>
                          <a:effectLst/>
                          <a:latin typeface="Garamond" panose="02020404030301010803" pitchFamily="18" charset="0"/>
                          <a:ea typeface="+mn-ea"/>
                          <a:cs typeface="+mn-cs"/>
                        </a:rPr>
                        <a:t>Request</a:t>
                      </a:r>
                      <a:r>
                        <a:rPr lang="en-US" sz="2000" b="1" i="1" kern="1200" baseline="0" dirty="0" smtClean="0">
                          <a:solidFill>
                            <a:schemeClr val="dk1"/>
                          </a:solidFill>
                          <a:effectLst/>
                          <a:latin typeface="Garamond" panose="02020404030301010803" pitchFamily="18" charset="0"/>
                          <a:ea typeface="+mn-ea"/>
                          <a:cs typeface="+mn-cs"/>
                        </a:rPr>
                        <a:t> Interpretation and Processing: </a:t>
                      </a:r>
                      <a:r>
                        <a:rPr lang="en-US" sz="2000" b="0" kern="1200" dirty="0" smtClean="0">
                          <a:solidFill>
                            <a:schemeClr val="dk1"/>
                          </a:solidFill>
                          <a:effectLst/>
                          <a:latin typeface="Garamond" panose="02020404030301010803" pitchFamily="18" charset="0"/>
                          <a:ea typeface="+mn-ea"/>
                          <a:cs typeface="+mn-cs"/>
                        </a:rPr>
                        <a:t>The city ‘s general policy of not providing blank templates to requesters unless specifically requested violated the PRA. A warrant</a:t>
                      </a:r>
                      <a:r>
                        <a:rPr lang="en-US" sz="2000" b="0" kern="1200" baseline="0" dirty="0" smtClean="0">
                          <a:solidFill>
                            <a:schemeClr val="dk1"/>
                          </a:solidFill>
                          <a:effectLst/>
                          <a:latin typeface="Garamond" panose="02020404030301010803" pitchFamily="18" charset="0"/>
                          <a:ea typeface="+mn-ea"/>
                          <a:cs typeface="+mn-cs"/>
                        </a:rPr>
                        <a:t> </a:t>
                      </a:r>
                      <a:r>
                        <a:rPr lang="en-US" sz="2000" b="0" kern="1200" dirty="0" smtClean="0">
                          <a:solidFill>
                            <a:schemeClr val="dk1"/>
                          </a:solidFill>
                          <a:effectLst/>
                          <a:latin typeface="Garamond" panose="02020404030301010803" pitchFamily="18" charset="0"/>
                          <a:ea typeface="+mn-ea"/>
                          <a:cs typeface="+mn-cs"/>
                        </a:rPr>
                        <a:t>template in this case was clearly within the scope of the records request. </a:t>
                      </a:r>
                      <a:endParaRPr lang="en-US" sz="2000" b="1" i="1" kern="1200" dirty="0" smtClean="0">
                        <a:solidFill>
                          <a:schemeClr val="dk1"/>
                        </a:solidFill>
                        <a:effectLst/>
                        <a:latin typeface="Garamond" panose="02020404030301010803" pitchFamily="18" charset="0"/>
                        <a:ea typeface="+mn-ea"/>
                        <a:cs typeface="+mn-cs"/>
                      </a:endParaRPr>
                    </a:p>
                    <a:p>
                      <a:pPr marL="342900" marR="0" lvl="0" indent="-342900" algn="l">
                        <a:spcBef>
                          <a:spcPts val="0"/>
                        </a:spcBef>
                        <a:spcAft>
                          <a:spcPts val="120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Records Production: </a:t>
                      </a:r>
                      <a:r>
                        <a:rPr lang="en-US" sz="2000" b="0" kern="1200" dirty="0" smtClean="0">
                          <a:solidFill>
                            <a:schemeClr val="dk1"/>
                          </a:solidFill>
                          <a:effectLst/>
                          <a:latin typeface="Garamond" panose="02020404030301010803" pitchFamily="18" charset="0"/>
                          <a:ea typeface="+mn-ea"/>
                          <a:cs typeface="+mn-cs"/>
                        </a:rPr>
                        <a:t>While some responsive records were available on the city’s website, availability alone is insufficient. </a:t>
                      </a:r>
                      <a:r>
                        <a:rPr lang="en-US" sz="2000" kern="1200" dirty="0" smtClean="0">
                          <a:solidFill>
                            <a:schemeClr val="dk1"/>
                          </a:solidFill>
                          <a:effectLst/>
                          <a:latin typeface="Garamond" panose="02020404030301010803" pitchFamily="18" charset="0"/>
                          <a:ea typeface="+mn-ea"/>
                          <a:cs typeface="+mn-cs"/>
                        </a:rPr>
                        <a:t>The City violated the PRA in not providing a link to the requester. </a:t>
                      </a:r>
                    </a:p>
                    <a:p>
                      <a:pPr marL="342900" marR="0" lvl="0" indent="-342900" algn="l">
                        <a:spcBef>
                          <a:spcPts val="0"/>
                        </a:spcBef>
                        <a:spcAft>
                          <a:spcPts val="120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Exemption:</a:t>
                      </a:r>
                      <a:r>
                        <a:rPr lang="en-US" sz="2000" b="1" i="1" kern="1200" baseline="0" dirty="0" smtClean="0">
                          <a:solidFill>
                            <a:schemeClr val="dk1"/>
                          </a:solidFill>
                          <a:effectLst/>
                          <a:latin typeface="Garamond" panose="02020404030301010803" pitchFamily="18" charset="0"/>
                          <a:ea typeface="+mn-ea"/>
                          <a:cs typeface="+mn-cs"/>
                        </a:rPr>
                        <a:t> Specific intelligence information (RCW 42.56.240(1) </a:t>
                      </a:r>
                      <a:r>
                        <a:rPr lang="en-US" sz="2000" i="1" kern="1200" dirty="0" smtClean="0">
                          <a:solidFill>
                            <a:schemeClr val="dk1"/>
                          </a:solidFill>
                          <a:effectLst/>
                          <a:latin typeface="Garamond" panose="02020404030301010803" pitchFamily="18" charset="0"/>
                          <a:ea typeface="+mn-ea"/>
                          <a:cs typeface="+mn-cs"/>
                        </a:rPr>
                        <a:t>The</a:t>
                      </a:r>
                      <a:r>
                        <a:rPr lang="en-US" sz="2000" kern="1200" dirty="0" smtClean="0">
                          <a:solidFill>
                            <a:schemeClr val="dk1"/>
                          </a:solidFill>
                          <a:effectLst/>
                          <a:latin typeface="Garamond" panose="02020404030301010803" pitchFamily="18" charset="0"/>
                          <a:ea typeface="+mn-ea"/>
                          <a:cs typeface="+mn-cs"/>
                        </a:rPr>
                        <a:t> make, model, and pricing information about the city’s cell site simulators constituted specific intelligence information was properly withheld as specific intelligence information under RCW 42.56.240(1). The city and requesters experts provided evidence not provided in </a:t>
                      </a:r>
                      <a:r>
                        <a:rPr lang="en-US" sz="2000" i="1" kern="1200" dirty="0" smtClean="0">
                          <a:solidFill>
                            <a:schemeClr val="dk1"/>
                          </a:solidFill>
                          <a:effectLst/>
                          <a:latin typeface="Garamond" panose="02020404030301010803" pitchFamily="18" charset="0"/>
                          <a:ea typeface="+mn-ea"/>
                          <a:cs typeface="+mn-cs"/>
                        </a:rPr>
                        <a:t>West v. City of Tacoma</a:t>
                      </a:r>
                      <a:r>
                        <a:rPr lang="en-US" sz="2000" kern="1200" dirty="0" smtClean="0">
                          <a:solidFill>
                            <a:schemeClr val="dk1"/>
                          </a:solidFill>
                          <a:effectLst/>
                          <a:latin typeface="Garamond" panose="02020404030301010803" pitchFamily="18" charset="0"/>
                          <a:ea typeface="+mn-ea"/>
                          <a:cs typeface="+mn-cs"/>
                        </a:rPr>
                        <a:t> allowing the court to conclude how criminals could determine and use information about the capabilities of various cell site simulators to thwart their effectiveness and evade law enforcement detection. </a:t>
                      </a:r>
                    </a:p>
                    <a:p>
                      <a:pPr marL="342900" marR="0" lvl="0" indent="-342900" algn="l">
                        <a:spcBef>
                          <a:spcPts val="0"/>
                        </a:spcBef>
                        <a:spcAft>
                          <a:spcPts val="120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Penalties: </a:t>
                      </a:r>
                      <a:r>
                        <a:rPr lang="en-US" sz="2000" kern="1200" dirty="0" smtClean="0">
                          <a:solidFill>
                            <a:schemeClr val="dk1"/>
                          </a:solidFill>
                          <a:effectLst/>
                          <a:latin typeface="Garamond" panose="02020404030301010803" pitchFamily="18" charset="0"/>
                          <a:ea typeface="+mn-ea"/>
                          <a:cs typeface="+mn-cs"/>
                        </a:rPr>
                        <a:t>The trial court’s award of penalties between $50 - $80 per day was generally upheld. The awarded was overturned for one group of records. The fact</a:t>
                      </a:r>
                      <a:r>
                        <a:rPr lang="en-US" sz="2000" kern="1200" baseline="0" dirty="0" smtClean="0">
                          <a:solidFill>
                            <a:schemeClr val="dk1"/>
                          </a:solidFill>
                          <a:effectLst/>
                          <a:latin typeface="Garamond" panose="02020404030301010803" pitchFamily="18" charset="0"/>
                          <a:ea typeface="+mn-ea"/>
                          <a:cs typeface="+mn-cs"/>
                        </a:rPr>
                        <a:t> that </a:t>
                      </a:r>
                      <a:r>
                        <a:rPr lang="en-US" sz="2000" kern="1200" dirty="0" smtClean="0">
                          <a:solidFill>
                            <a:schemeClr val="dk1"/>
                          </a:solidFill>
                          <a:effectLst/>
                          <a:latin typeface="Garamond" panose="02020404030301010803" pitchFamily="18" charset="0"/>
                          <a:ea typeface="+mn-ea"/>
                          <a:cs typeface="+mn-cs"/>
                        </a:rPr>
                        <a:t>3 citizen review reports were available on the agency website should have been a mitigating factor not aggravating factor. The lack of production was an oversight, $80 per record is excessive and therefor an abuse of discretion.</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1706806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3431" y="359891"/>
            <a:ext cx="10515600" cy="411197"/>
          </a:xfrm>
        </p:spPr>
        <p:txBody>
          <a:bodyPr>
            <a:noAutofit/>
          </a:bodyPr>
          <a:lstStyle/>
          <a:p>
            <a:r>
              <a:rPr lang="en-US" sz="3600" b="1" dirty="0"/>
              <a:t>West v. Clark County</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934000748"/>
              </p:ext>
            </p:extLst>
          </p:nvPr>
        </p:nvGraphicFramePr>
        <p:xfrm>
          <a:off x="383431" y="1285912"/>
          <a:ext cx="10515600" cy="4831080"/>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3378360013"/>
                    </a:ext>
                  </a:extLst>
                </a:gridCol>
              </a:tblGrid>
              <a:tr h="3519238">
                <a:tc>
                  <a:txBody>
                    <a:bodyPr/>
                    <a:lstStyle/>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West requested posts from council member’s personal Facebook</a:t>
                      </a:r>
                      <a:r>
                        <a:rPr lang="en-US" sz="2000" kern="1200" baseline="0" dirty="0">
                          <a:solidFill>
                            <a:schemeClr val="dk1"/>
                          </a:solidFill>
                          <a:effectLst/>
                          <a:latin typeface="Garamond" panose="02020404030301010803" pitchFamily="18" charset="0"/>
                          <a:ea typeface="+mn-ea"/>
                          <a:cs typeface="Arial" panose="020B0604020202020204" pitchFamily="34" charset="0"/>
                        </a:rPr>
                        <a:t> page. The page existed before and after the council member’s service. </a:t>
                      </a:r>
                      <a:r>
                        <a:rPr lang="en-US" sz="2000" kern="1200" dirty="0">
                          <a:solidFill>
                            <a:schemeClr val="dk1"/>
                          </a:solidFill>
                          <a:effectLst/>
                          <a:latin typeface="Garamond" panose="02020404030301010803" pitchFamily="18" charset="0"/>
                          <a:ea typeface="+mn-ea"/>
                          <a:cs typeface="Arial" panose="020B0604020202020204" pitchFamily="34" charset="0"/>
                        </a:rPr>
                        <a:t>The County confirmed it did not maintain the account and sought records from the council member who submitted an affidavit indicating that the account did not contain public records</a:t>
                      </a:r>
                      <a:r>
                        <a:rPr lang="en-US" sz="2000" kern="1200" baseline="0" dirty="0">
                          <a:solidFill>
                            <a:schemeClr val="dk1"/>
                          </a:solidFill>
                          <a:effectLst/>
                          <a:latin typeface="Garamond" panose="02020404030301010803" pitchFamily="18" charset="0"/>
                          <a:ea typeface="+mn-ea"/>
                          <a:cs typeface="Arial" panose="020B0604020202020204" pitchFamily="34" charset="0"/>
                        </a:rPr>
                        <a:t> </a:t>
                      </a:r>
                      <a:endParaRPr lang="en-US" sz="2000" kern="1200" dirty="0">
                        <a:solidFill>
                          <a:schemeClr val="dk1"/>
                        </a:solidFill>
                        <a:effectLst/>
                        <a:latin typeface="Garamond" panose="02020404030301010803" pitchFamily="18" charset="0"/>
                        <a:ea typeface="+mn-ea"/>
                        <a:cs typeface="Arial" panose="020B0604020202020204" pitchFamily="34" charset="0"/>
                      </a:endParaRPr>
                    </a:p>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Personal Facebook account posts may be public records if they are within the individuals “scope of employment.” Individuals are responsible for searching their personal accounts and devices for public records and if an employee claims information on a personal account or device is not a public record, must submit an affidavit or declaration. In this case the posts discussed the council member’s personal opinions on various issues, there was no evidence that that the post’s further the County’s interests, did not contain details regarding Council discussion, decision or other actions. The Court of Appeals agreed that if anything the posts advanced the council member’s own interests by establishing his views on particular policies and inviting discussion among constituents. The Trial court properly excluded the screen shots under ER 201 which allows the court to take judicial notice of adjudicate facts not in dispute. In this case, West sought admission of the posts to prove the issue at hand, that the posts were in fact public records.  </a:t>
                      </a: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383431" y="771088"/>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Unpublished (January 20, 2021)</a:t>
            </a: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Application	</a:t>
            </a:r>
            <a:r>
              <a:rPr lang="en-US" dirty="0">
                <a:solidFill>
                  <a:schemeClr val="bg1">
                    <a:lumMod val="65000"/>
                  </a:schemeClr>
                </a:solidFill>
                <a:latin typeface="Garamond" panose="02020404030301010803" pitchFamily="18" charset="0"/>
              </a:rPr>
              <a:t>Procedural	Records	Exemptions	Penalties 	Constitutionality</a:t>
            </a:r>
          </a:p>
        </p:txBody>
      </p:sp>
      <p:sp>
        <p:nvSpPr>
          <p:cNvPr id="6"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11</a:t>
            </a:fld>
            <a:endParaRPr lang="en-US" dirty="0">
              <a:solidFill>
                <a:schemeClr val="bg1"/>
              </a:solidFill>
            </a:endParaRPr>
          </a:p>
        </p:txBody>
      </p:sp>
    </p:spTree>
    <p:extLst>
      <p:ext uri="{BB962C8B-B14F-4D97-AF65-F5344CB8AC3E}">
        <p14:creationId xmlns:p14="http://schemas.microsoft.com/office/powerpoint/2010/main" val="561835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Strand v. Spokane County</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12</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Unpublished (June 15,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	Penalties 	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1702741585"/>
              </p:ext>
            </p:extLst>
          </p:nvPr>
        </p:nvGraphicFramePr>
        <p:xfrm>
          <a:off x="309663" y="1410392"/>
          <a:ext cx="10663135" cy="434340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Strand appealed the County’s 2018 assessment for her property. Strand then submitted a PRA request for records showing the basis for the assessment. The day after the request, the County acknowledged receipt and provided the first installment. Strand submitted clarification and the County proceeded to produce records in installments over the next few months. During this time, she provided the County examples of records she believed were responsive to her request; records provided in prior PRA responses. Almost a year after the County closed the request, Strand filed suit.</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The COA affirmed the trial court’s granting summary judgement to the County. The County provided a reasonable estimate of time, fullest assistance and timely action on Strand’s request through its initial response and by providing and meeting projected installment dates even with business interruptions caused by COVID-19. The County conducted an adequate search for records supported by facts, not conclusions, in the County’s affidavits. Strand’s conclusions on why the search efforts were insufficient</a:t>
                      </a:r>
                      <a:r>
                        <a:rPr lang="en-US" sz="2000" kern="1200" baseline="0" dirty="0" smtClean="0">
                          <a:solidFill>
                            <a:schemeClr val="dk1"/>
                          </a:solidFill>
                          <a:effectLst/>
                          <a:latin typeface="Garamond" panose="02020404030301010803" pitchFamily="18" charset="0"/>
                          <a:ea typeface="+mn-ea"/>
                          <a:cs typeface="+mn-cs"/>
                        </a:rPr>
                        <a:t> and </a:t>
                      </a:r>
                      <a:r>
                        <a:rPr lang="en-US" sz="2000" kern="1200" dirty="0" smtClean="0">
                          <a:solidFill>
                            <a:schemeClr val="dk1"/>
                          </a:solidFill>
                          <a:effectLst/>
                          <a:latin typeface="Garamond" panose="02020404030301010803" pitchFamily="18" charset="0"/>
                          <a:ea typeface="+mn-ea"/>
                          <a:cs typeface="+mn-cs"/>
                        </a:rPr>
                        <a:t>lacked explanation. The records she attached from prior requests with different “scopes” did not support a violation in this case. Records printed from a database after the request were responsive. Failure to produce them would likely have been a PRA violation.</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3697226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Hood v. City of </a:t>
            </a:r>
            <a:r>
              <a:rPr lang="en-US" sz="3600" b="1" dirty="0" err="1" smtClean="0"/>
              <a:t>Nooksak</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13</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Unpublished (August 2,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	Penalties 	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3889448858"/>
              </p:ext>
            </p:extLst>
          </p:nvPr>
        </p:nvGraphicFramePr>
        <p:xfrm>
          <a:off x="309663" y="1410392"/>
          <a:ext cx="10663135" cy="342900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Requester sought certain records related to an audit performed on the City. The City responded to the request by directing requester to Auditor’s website but did not provide a hyperlink. Following cross motions for summary judgment, the trial court found no PRA violation.</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The COA reverses and remands. Agencies must strictly comply with PRA requirements. The City did not strictly comply with the PRA because RCW 42.56.520(1)(b) requires production of records or hyperlink to the agency’s website. Substantial compliance is not enough in the determination of whether</a:t>
                      </a:r>
                      <a:r>
                        <a:rPr lang="en-US" sz="2000" kern="1200" baseline="0" dirty="0" smtClean="0">
                          <a:solidFill>
                            <a:schemeClr val="dk1"/>
                          </a:solidFill>
                          <a:effectLst/>
                          <a:latin typeface="Garamond" panose="02020404030301010803" pitchFamily="18" charset="0"/>
                          <a:ea typeface="+mn-ea"/>
                          <a:cs typeface="Arial" panose="020B0604020202020204" pitchFamily="34" charset="0"/>
                        </a:rPr>
                        <a:t> the agency has complied with the PRA’s requirements. Substantial compliance and good faith may be factors in assessing penalties. </a:t>
                      </a:r>
                      <a:r>
                        <a:rPr lang="en-US" sz="2000" kern="1200" dirty="0" smtClean="0">
                          <a:solidFill>
                            <a:schemeClr val="dk1"/>
                          </a:solidFill>
                          <a:effectLst/>
                          <a:latin typeface="Garamond" panose="02020404030301010803" pitchFamily="18" charset="0"/>
                          <a:ea typeface="+mn-ea"/>
                          <a:cs typeface="Arial" panose="020B0604020202020204" pitchFamily="34" charset="0"/>
                        </a:rPr>
                        <a:t> Regarding the adequacy of search, the PRO’s declaration shows a lack of search and the record suggests the potential existence of some records responsive to Hood’s request. Thus, questions of fact remain regarding whether it was reasonable or adequate to conduct no search</a:t>
                      </a:r>
                      <a:r>
                        <a:rPr lang="en-US" sz="2000" kern="1200" dirty="0" smtClean="0">
                          <a:solidFill>
                            <a:schemeClr val="dk1"/>
                          </a:solidFill>
                          <a:effectLst/>
                          <a:latin typeface="Garamond" panose="02020404030301010803" pitchFamily="18" charset="0"/>
                          <a:ea typeface="+mn-ea"/>
                          <a:cs typeface="+mn-cs"/>
                        </a:rPr>
                        <a:t>.</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125727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187172"/>
            <a:ext cx="10515600" cy="751113"/>
          </a:xfrm>
        </p:spPr>
        <p:txBody>
          <a:bodyPr>
            <a:noAutofit/>
          </a:bodyPr>
          <a:lstStyle/>
          <a:p>
            <a:r>
              <a:rPr lang="en-US" sz="3600" b="1" dirty="0"/>
              <a:t>John Does v. Cowlitz County</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751006482"/>
              </p:ext>
            </p:extLst>
          </p:nvPr>
        </p:nvGraphicFramePr>
        <p:xfrm>
          <a:off x="228600" y="1490222"/>
          <a:ext cx="10663135" cy="452628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71225">
                <a:tc>
                  <a:txBody>
                    <a:bodyPr/>
                    <a:lstStyle/>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en-US" sz="2000" kern="1200" dirty="0">
                          <a:solidFill>
                            <a:schemeClr val="dk1"/>
                          </a:solidFill>
                          <a:effectLst/>
                          <a:latin typeface="Garamond" panose="02020404030301010803" pitchFamily="18" charset="0"/>
                          <a:ea typeface="+mn-ea"/>
                          <a:cs typeface="Arial" panose="020B0604020202020204" pitchFamily="34" charset="0"/>
                        </a:rPr>
                        <a:t>Requester sought names, DOB, addresses, photographs, offense summary records for all level one sex offenders held by Cowlitz County. Does 1 – 15 sued to enjoin release of their level one, sex offender records arguing that the records were exempt as specific intelligence information the disclosure of which would violate their right to privacy. They also argued that the release of records was not in the public interest and release would irreparably damage them. The trial court did not enjoin release. </a:t>
                      </a:r>
                      <a:r>
                        <a:rPr lang="en-US" sz="2000" dirty="0">
                          <a:effectLst/>
                          <a:latin typeface="Garamond" panose="02020404030301010803" pitchFamily="18" charset="0"/>
                          <a:ea typeface="Times New Roman" panose="02020603050405020304" pitchFamily="18" charset="0"/>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en-US" sz="2000" kern="1200" dirty="0">
                          <a:solidFill>
                            <a:schemeClr val="dk1"/>
                          </a:solidFill>
                          <a:effectLst/>
                          <a:latin typeface="Garamond" panose="02020404030301010803" pitchFamily="18" charset="0"/>
                          <a:ea typeface="+mn-ea"/>
                          <a:cs typeface="Arial" panose="020B0604020202020204" pitchFamily="34" charset="0"/>
                        </a:rPr>
                        <a:t>The COA affirmed the trial court. The specific intelligence information exemption under RCW 42.56.240(1) is a narrow exemption confined to particular methods, procedures, gathering or analyzing secret information, information about an enemy or conclusions drawn from such information. The general biographical information and offense summaries, while the records may be intelligence information they do not reveal the secretive level of information required. There may be the potential for the invasion or Does personal lives and may frustrate the safety and rehabilitation of sex offenders, the potential use of public records for improper or criminal purposes is a matter for the legislature. The injunction standard for PRA cases is under RCW 42.56.540, not CR 65.</a:t>
                      </a:r>
                      <a:endParaRPr lang="en-US" sz="2000" dirty="0">
                        <a:effectLst/>
                        <a:latin typeface="Garamond" panose="02020404030301010803" pitchFamily="18" charset="0"/>
                        <a:ea typeface="Times New Roman" panose="02020603050405020304" pitchFamily="18" charset="0"/>
                        <a:cs typeface="Arial" panose="020B0604020202020204" pitchFamily="34" charset="0"/>
                      </a:endParaRP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228600" y="964159"/>
            <a:ext cx="7999844"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Unpublished (March 30, 2021)</a:t>
            </a: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	</a:t>
            </a:r>
            <a:r>
              <a:rPr lang="en-US" dirty="0">
                <a:solidFill>
                  <a:schemeClr val="bg1">
                    <a:lumMod val="65000"/>
                  </a:schemeClr>
                </a:solidFill>
                <a:latin typeface="Garamond" panose="02020404030301010803" pitchFamily="18" charset="0"/>
              </a:rPr>
              <a:t>Records</a:t>
            </a:r>
            <a:r>
              <a:rPr lang="en-US" dirty="0">
                <a:latin typeface="Garamond" panose="02020404030301010803" pitchFamily="18" charset="0"/>
              </a:rPr>
              <a:t>	Exemptions	</a:t>
            </a:r>
            <a:r>
              <a:rPr lang="en-US" dirty="0">
                <a:solidFill>
                  <a:schemeClr val="bg1">
                    <a:lumMod val="65000"/>
                  </a:schemeClr>
                </a:solidFill>
                <a:latin typeface="Garamond" panose="02020404030301010803" pitchFamily="18" charset="0"/>
              </a:rPr>
              <a:t>Penalties</a:t>
            </a: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sp>
        <p:nvSpPr>
          <p:cNvPr id="9"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14</a:t>
            </a:fld>
            <a:endParaRPr lang="en-US" dirty="0">
              <a:solidFill>
                <a:schemeClr val="bg1"/>
              </a:solidFill>
            </a:endParaRPr>
          </a:p>
        </p:txBody>
      </p:sp>
    </p:spTree>
    <p:extLst>
      <p:ext uri="{BB962C8B-B14F-4D97-AF65-F5344CB8AC3E}">
        <p14:creationId xmlns:p14="http://schemas.microsoft.com/office/powerpoint/2010/main" val="3862989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4202187835"/>
              </p:ext>
            </p:extLst>
          </p:nvPr>
        </p:nvGraphicFramePr>
        <p:xfrm>
          <a:off x="385100" y="1217762"/>
          <a:ext cx="10563097" cy="4648200"/>
        </p:xfrm>
        <a:graphic>
          <a:graphicData uri="http://schemas.openxmlformats.org/drawingml/2006/table">
            <a:tbl>
              <a:tblPr>
                <a:tableStyleId>{5C22544A-7EE6-4342-B048-85BDC9FD1C3A}</a:tableStyleId>
              </a:tblPr>
              <a:tblGrid>
                <a:gridCol w="10563097">
                  <a:extLst>
                    <a:ext uri="{9D8B030D-6E8A-4147-A177-3AD203B41FA5}">
                      <a16:colId xmlns:a16="http://schemas.microsoft.com/office/drawing/2014/main" val="3378360013"/>
                    </a:ext>
                  </a:extLst>
                </a:gridCol>
              </a:tblGrid>
              <a:tr h="4239396">
                <a:tc>
                  <a:txBody>
                    <a:bodyPr/>
                    <a:lstStyle/>
                    <a:p>
                      <a:pPr marL="342900" marR="0" lvl="0" indent="-342900" algn="just" defTabSz="4572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en-US" sz="1900" dirty="0" smtClean="0">
                          <a:effectLst/>
                          <a:latin typeface="Garamond" panose="02020404030301010803" pitchFamily="18" charset="0"/>
                          <a:ea typeface="Times New Roman" panose="02020603050405020304" pitchFamily="18" charset="0"/>
                          <a:cs typeface="Arial" panose="020B0604020202020204" pitchFamily="34" charset="0"/>
                        </a:rPr>
                        <a:t>After a leak revealed DOC was moving transgender female prisoners from male prisons to female prisons, various requesters sought records to confirm whether this was occurring.  DOC identified a variety of responsive</a:t>
                      </a:r>
                      <a:r>
                        <a:rPr lang="en-US" sz="1900" baseline="0" dirty="0" smtClean="0">
                          <a:effectLst/>
                          <a:latin typeface="Garamond" panose="02020404030301010803" pitchFamily="18" charset="0"/>
                          <a:ea typeface="Times New Roman" panose="02020603050405020304" pitchFamily="18" charset="0"/>
                          <a:cs typeface="Arial" panose="020B0604020202020204" pitchFamily="34" charset="0"/>
                        </a:rPr>
                        <a:t> </a:t>
                      </a:r>
                      <a:r>
                        <a:rPr lang="en-US" sz="1900" dirty="0" smtClean="0">
                          <a:effectLst/>
                          <a:latin typeface="Garamond" panose="02020404030301010803" pitchFamily="18" charset="0"/>
                          <a:ea typeface="Times New Roman" panose="02020603050405020304" pitchFamily="18" charset="0"/>
                          <a:cs typeface="Arial" panose="020B0604020202020204" pitchFamily="34" charset="0"/>
                        </a:rPr>
                        <a:t>records but provided third-party notice to an NGO that represented the interests of transgender prisoners. The transgender prisoners filed a federal lawsuit seeking an injunction. </a:t>
                      </a:r>
                      <a:r>
                        <a:rPr lang="en-US" sz="2000" dirty="0" smtClean="0">
                          <a:effectLst/>
                          <a:latin typeface="Garamond" panose="02020404030301010803" pitchFamily="18" charset="0"/>
                          <a:ea typeface="Times New Roman" panose="02020603050405020304" pitchFamily="18" charset="0"/>
                          <a:cs typeface="Arial" panose="020B0604020202020204" pitchFamily="34" charset="0"/>
                        </a:rPr>
                        <a:t>To obtain an injunction, the inmates need to show they are “likely” to prevail or that they have raised a “serious question” and disclosure would cause significant harm. </a:t>
                      </a:r>
                      <a:endParaRPr lang="en-US" sz="1900" dirty="0" smtClean="0">
                        <a:effectLst/>
                        <a:latin typeface="Garamond" panose="02020404030301010803" pitchFamily="18" charset="0"/>
                        <a:ea typeface="Times New Roman" panose="02020603050405020304" pitchFamily="18" charset="0"/>
                        <a:cs typeface="Arial" panose="020B0604020202020204" pitchFamily="34" charset="0"/>
                      </a:endParaRPr>
                    </a:p>
                    <a:p>
                      <a:pPr marL="342900" marR="0" lvl="0" indent="-342900" algn="just" defTabSz="457200" rtl="0" eaLnBrk="1" latinLnBrk="0" hangingPunct="1">
                        <a:spcBef>
                          <a:spcPts val="0"/>
                        </a:spcBef>
                        <a:spcAft>
                          <a:spcPts val="600"/>
                        </a:spcAft>
                        <a:buFont typeface="Symbol" panose="05050102010706020507" pitchFamily="18" charset="2"/>
                        <a:buChar char=""/>
                      </a:pPr>
                      <a:r>
                        <a:rPr lang="en-US" sz="1900" dirty="0" smtClean="0">
                          <a:effectLst/>
                          <a:latin typeface="Garamond" panose="02020404030301010803" pitchFamily="18" charset="0"/>
                          <a:ea typeface="Times New Roman" panose="02020603050405020304" pitchFamily="18" charset="0"/>
                          <a:cs typeface="Arial" panose="020B0604020202020204" pitchFamily="34" charset="0"/>
                        </a:rPr>
                        <a:t>The Court granted</a:t>
                      </a:r>
                      <a:r>
                        <a:rPr lang="en-US" sz="1900" baseline="0" dirty="0" smtClean="0">
                          <a:effectLst/>
                          <a:latin typeface="Garamond" panose="02020404030301010803" pitchFamily="18" charset="0"/>
                          <a:ea typeface="Times New Roman" panose="02020603050405020304" pitchFamily="18" charset="0"/>
                          <a:cs typeface="Arial" panose="020B0604020202020204" pitchFamily="34" charset="0"/>
                        </a:rPr>
                        <a:t> a preliminary injunction finding </a:t>
                      </a:r>
                      <a:r>
                        <a:rPr lang="en-US" sz="1900" dirty="0" smtClean="0">
                          <a:effectLst/>
                          <a:latin typeface="Garamond" panose="02020404030301010803" pitchFamily="18" charset="0"/>
                          <a:ea typeface="Times New Roman" panose="02020603050405020304" pitchFamily="18" charset="0"/>
                          <a:cs typeface="Arial" panose="020B0604020202020204" pitchFamily="34" charset="0"/>
                        </a:rPr>
                        <a:t>they were likely to prevail on five claimed exemptions. 1) </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8</a:t>
                      </a:r>
                      <a:r>
                        <a:rPr lang="en-US" sz="1900" kern="1200" baseline="300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th</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a:t>
                      </a:r>
                      <a:r>
                        <a:rPr lang="en-US" sz="1900" kern="1200" dirty="0" err="1"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Amd</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of the US </a:t>
                      </a:r>
                      <a:r>
                        <a:rPr lang="en-US" sz="1900" kern="1200" dirty="0" err="1"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Const</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cruel and unusual punishment: disclosure of their transgender status would pose a substantial risk to their safety. 2) 14</a:t>
                      </a:r>
                      <a:r>
                        <a:rPr lang="en-US" sz="1900" kern="1200" baseline="300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th</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a:t>
                      </a:r>
                      <a:r>
                        <a:rPr lang="en-US" sz="1900" kern="1200" dirty="0" err="1"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Amd</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of the US </a:t>
                      </a:r>
                      <a:r>
                        <a:rPr lang="en-US" sz="1900" kern="1200" dirty="0" err="1"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Const</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privacy: disclosure would pose a significant risk to their safety and there is no </a:t>
                      </a:r>
                      <a:r>
                        <a:rPr lang="en-US" sz="1900" kern="1200" dirty="0" err="1"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penological</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purpose in disclosing this information. 3) Wash. St. Const. Article 1, Section 7 – Privacy </a:t>
                      </a:r>
                      <a:r>
                        <a:rPr lang="en-US" sz="1900" i="1"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(Caution!)</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information about transgender status is considered private and disclosure under the PRA is not narrowly tailored. 4) Specific Intelligence Information (RCW 42.56.240(1)) </a:t>
                      </a:r>
                      <a:r>
                        <a:rPr lang="en-US" sz="1900" i="1"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(Caution!)</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the records are exempt because they can be used to help ferret out criminal activity. 5) Health care information (RCW 42.56.360) </a:t>
                      </a:r>
                      <a:r>
                        <a:rPr lang="en-US" sz="1900" i="1"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(Caution!)</a:t>
                      </a:r>
                      <a:r>
                        <a:rPr lang="en-US" sz="1900" kern="1200" dirty="0" smtClean="0">
                          <a:solidFill>
                            <a:schemeClr val="dk1"/>
                          </a:solidFill>
                          <a:effectLst/>
                          <a:latin typeface="Garamond" panose="02020404030301010803" pitchFamily="18" charset="0"/>
                          <a:ea typeface="Times New Roman" panose="02020603050405020304" pitchFamily="18" charset="0"/>
                          <a:cs typeface="Arial" panose="020B0604020202020204" pitchFamily="34" charset="0"/>
                        </a:rPr>
                        <a:t>; some of these records were created to facilitate healthcare.  </a:t>
                      </a:r>
                      <a:endParaRPr lang="en-US" sz="1900" kern="1200" dirty="0">
                        <a:solidFill>
                          <a:schemeClr val="dk1"/>
                        </a:solidFill>
                        <a:effectLst/>
                        <a:latin typeface="Garamond" panose="02020404030301010803" pitchFamily="18" charset="0"/>
                        <a:ea typeface="Times New Roman" panose="02020603050405020304" pitchFamily="18" charset="0"/>
                        <a:cs typeface="Arial" panose="020B0604020202020204" pitchFamily="34" charset="0"/>
                      </a:endParaRPr>
                    </a:p>
                  </a:txBody>
                  <a:tcPr marL="182880" marR="182880" marT="91440" marB="91440"/>
                </a:tc>
                <a:extLst>
                  <a:ext uri="{0D108BD9-81ED-4DB2-BD59-A6C34878D82A}">
                    <a16:rowId xmlns:a16="http://schemas.microsoft.com/office/drawing/2014/main" val="850257535"/>
                  </a:ext>
                </a:extLst>
              </a:tr>
            </a:tbl>
          </a:graphicData>
        </a:graphic>
      </p:graphicFrame>
      <p:sp>
        <p:nvSpPr>
          <p:cNvPr id="5" name="Title 4"/>
          <p:cNvSpPr>
            <a:spLocks noGrp="1"/>
          </p:cNvSpPr>
          <p:nvPr>
            <p:ph type="title"/>
          </p:nvPr>
        </p:nvSpPr>
        <p:spPr>
          <a:xfrm>
            <a:off x="315314" y="183773"/>
            <a:ext cx="10515600" cy="751113"/>
          </a:xfrm>
        </p:spPr>
        <p:txBody>
          <a:bodyPr anchor="t">
            <a:noAutofit/>
          </a:bodyPr>
          <a:lstStyle/>
          <a:p>
            <a:r>
              <a:rPr lang="en-US" sz="3600" b="1" dirty="0"/>
              <a:t>John </a:t>
            </a:r>
            <a:r>
              <a:rPr lang="en-US" sz="3600" b="1" dirty="0" smtClean="0"/>
              <a:t>Doe </a:t>
            </a:r>
            <a:r>
              <a:rPr lang="en-US" sz="3600" b="1" dirty="0"/>
              <a:t>v. Wash. State </a:t>
            </a:r>
            <a:r>
              <a:rPr lang="en-US" sz="3600" b="1" dirty="0" err="1"/>
              <a:t>Dep’t</a:t>
            </a:r>
            <a:r>
              <a:rPr lang="en-US" sz="3600" b="1" dirty="0"/>
              <a:t> of Corrections </a:t>
            </a:r>
            <a:endParaRPr lang="en-US" sz="3600" dirty="0"/>
          </a:p>
        </p:txBody>
      </p:sp>
      <p:sp>
        <p:nvSpPr>
          <p:cNvPr id="7" name="Title 4"/>
          <p:cNvSpPr txBox="1">
            <a:spLocks/>
          </p:cNvSpPr>
          <p:nvPr/>
        </p:nvSpPr>
        <p:spPr>
          <a:xfrm>
            <a:off x="315314" y="751813"/>
            <a:ext cx="7999844" cy="43403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E</a:t>
            </a:r>
            <a:r>
              <a:rPr lang="en-US" sz="2400" dirty="0" smtClean="0">
                <a:latin typeface="Garamond" panose="02020404030301010803" pitchFamily="18" charset="0"/>
                <a:cs typeface="Arial" panose="020B0604020202020204" pitchFamily="34" charset="0"/>
              </a:rPr>
              <a:t>. Dist</a:t>
            </a:r>
            <a:r>
              <a:rPr lang="en-US" sz="2400" dirty="0">
                <a:latin typeface="Garamond" panose="02020404030301010803" pitchFamily="18" charset="0"/>
                <a:cs typeface="Arial" panose="020B0604020202020204" pitchFamily="34" charset="0"/>
              </a:rPr>
              <a:t>. Wash. May 17, 2021</a:t>
            </a:r>
          </a:p>
        </p:txBody>
      </p:sp>
      <p:sp>
        <p:nvSpPr>
          <p:cNvPr id="9" name="TextBox 8"/>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	</a:t>
            </a:r>
            <a:r>
              <a:rPr lang="en-US" dirty="0">
                <a:solidFill>
                  <a:schemeClr val="bg1">
                    <a:lumMod val="65000"/>
                  </a:schemeClr>
                </a:solidFill>
                <a:latin typeface="Garamond" panose="02020404030301010803" pitchFamily="18" charset="0"/>
              </a:rPr>
              <a:t>Records</a:t>
            </a:r>
            <a:r>
              <a:rPr lang="en-US" dirty="0">
                <a:latin typeface="Garamond" panose="02020404030301010803" pitchFamily="18" charset="0"/>
              </a:rPr>
              <a:t>	Exemptions	</a:t>
            </a:r>
            <a:r>
              <a:rPr lang="en-US" dirty="0">
                <a:solidFill>
                  <a:schemeClr val="bg1">
                    <a:lumMod val="65000"/>
                  </a:schemeClr>
                </a:solidFill>
                <a:latin typeface="Garamond" panose="02020404030301010803" pitchFamily="18" charset="0"/>
              </a:rPr>
              <a:t>Penalties</a:t>
            </a:r>
            <a:r>
              <a:rPr lang="en-US" dirty="0">
                <a:latin typeface="Garamond" panose="02020404030301010803" pitchFamily="18" charset="0"/>
              </a:rPr>
              <a:t> 	Constitutionality</a:t>
            </a:r>
          </a:p>
        </p:txBody>
      </p:sp>
      <p:sp>
        <p:nvSpPr>
          <p:cNvPr id="8"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15</a:t>
            </a:fld>
            <a:endParaRPr lang="en-US" dirty="0">
              <a:solidFill>
                <a:schemeClr val="bg1"/>
              </a:solidFill>
            </a:endParaRPr>
          </a:p>
        </p:txBody>
      </p:sp>
    </p:spTree>
    <p:extLst>
      <p:ext uri="{BB962C8B-B14F-4D97-AF65-F5344CB8AC3E}">
        <p14:creationId xmlns:p14="http://schemas.microsoft.com/office/powerpoint/2010/main" val="1748681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6240" y="228600"/>
            <a:ext cx="10515600" cy="500359"/>
          </a:xfrm>
        </p:spPr>
        <p:txBody>
          <a:bodyPr anchor="t">
            <a:noAutofit/>
          </a:bodyPr>
          <a:lstStyle/>
          <a:p>
            <a:r>
              <a:rPr lang="en-US" sz="3600" b="1" dirty="0"/>
              <a:t>Cortland v. Lewis County</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936802817"/>
              </p:ext>
            </p:extLst>
          </p:nvPr>
        </p:nvGraphicFramePr>
        <p:xfrm>
          <a:off x="396240" y="1384279"/>
          <a:ext cx="10526114" cy="4831080"/>
        </p:xfrm>
        <a:graphic>
          <a:graphicData uri="http://schemas.openxmlformats.org/drawingml/2006/table">
            <a:tbl>
              <a:tblPr>
                <a:tableStyleId>{5C22544A-7EE6-4342-B048-85BDC9FD1C3A}</a:tableStyleId>
              </a:tblPr>
              <a:tblGrid>
                <a:gridCol w="10526114">
                  <a:extLst>
                    <a:ext uri="{9D8B030D-6E8A-4147-A177-3AD203B41FA5}">
                      <a16:colId xmlns:a16="http://schemas.microsoft.com/office/drawing/2014/main" val="3378360013"/>
                    </a:ext>
                  </a:extLst>
                </a:gridCol>
              </a:tblGrid>
              <a:tr h="4086881">
                <a:tc>
                  <a:txBody>
                    <a:bodyPr/>
                    <a:lstStyle/>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Cortland requested copies of hearing transcripts prepared by court reporters and purchased by the County. The County asserted RCW 42.56.290 as an exemption concluding Cortland could not obtain copies of the transcripts that Lewis County had paid for in civil litigation. Requester asserted that the transcripts were improperly withheld public records and the superior court agreed. “Although custom and fairness may require court reporters to be paid for copies of transcripts, this custom is not embodied as an exemption to the Public Records Act. Custom and fairness are not reasons to restrict access to public records under the Public Records Act.” Cortland appealed the penalty award.</a:t>
                      </a:r>
                    </a:p>
                    <a:p>
                      <a:pPr marL="342900" marR="0" lvl="0" indent="-342900" algn="just" defTabSz="4572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en-US" sz="2000" kern="1200" dirty="0">
                          <a:solidFill>
                            <a:schemeClr val="dk1"/>
                          </a:solidFill>
                          <a:effectLst/>
                          <a:latin typeface="Garamond" panose="02020404030301010803" pitchFamily="18" charset="0"/>
                          <a:ea typeface="+mn-ea"/>
                          <a:cs typeface="Arial" panose="020B0604020202020204" pitchFamily="34" charset="0"/>
                        </a:rPr>
                        <a:t>Court of Appeals affirmed the superior court’s $11,950 award to be split amongst the three requesters. The award was not an abuse of discretion because it was not manifestly unreasonable or based on untenable grounds or reasons. </a:t>
                      </a:r>
                      <a:r>
                        <a:rPr lang="en-US" sz="2000" i="1" kern="1200" dirty="0" err="1">
                          <a:solidFill>
                            <a:schemeClr val="dk1"/>
                          </a:solidFill>
                          <a:effectLst/>
                          <a:latin typeface="Garamond" panose="02020404030301010803" pitchFamily="18" charset="0"/>
                          <a:ea typeface="+mn-ea"/>
                          <a:cs typeface="Arial" panose="020B0604020202020204" pitchFamily="34" charset="0"/>
                        </a:rPr>
                        <a:t>Yousoufian</a:t>
                      </a:r>
                      <a:r>
                        <a:rPr lang="en-US" sz="2000" i="1" kern="1200" dirty="0">
                          <a:solidFill>
                            <a:schemeClr val="dk1"/>
                          </a:solidFill>
                          <a:effectLst/>
                          <a:latin typeface="Garamond" panose="02020404030301010803" pitchFamily="18" charset="0"/>
                          <a:ea typeface="+mn-ea"/>
                          <a:cs typeface="Arial" panose="020B0604020202020204" pitchFamily="34" charset="0"/>
                        </a:rPr>
                        <a:t> </a:t>
                      </a:r>
                      <a:r>
                        <a:rPr lang="en-US" sz="2000" kern="1200" dirty="0">
                          <a:solidFill>
                            <a:schemeClr val="dk1"/>
                          </a:solidFill>
                          <a:effectLst/>
                          <a:latin typeface="Garamond" panose="02020404030301010803" pitchFamily="18" charset="0"/>
                          <a:ea typeface="+mn-ea"/>
                          <a:cs typeface="Arial" panose="020B0604020202020204" pitchFamily="34" charset="0"/>
                        </a:rPr>
                        <a:t>factors are highly case specific. The trial court is not required to apply a specific aggravating or mitigating factor. The trial court is not required to aggravate or mitigate. There was no evidence that the agency acted in bad faith. The court’s treatment of each transcript as a single record and set a penalty of $10 per day per record was well within the superior court’s broad discretion.</a:t>
                      </a: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396240" y="791975"/>
            <a:ext cx="7999844" cy="42210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Unpublished (January 20, 2021)</a:t>
            </a: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solidFill>
                  <a:schemeClr val="bg1">
                    <a:lumMod val="65000"/>
                  </a:schemeClr>
                </a:solidFill>
                <a:latin typeface="Garamond" panose="02020404030301010803" pitchFamily="18" charset="0"/>
              </a:rPr>
              <a:t>	Application	Procedural	Records</a:t>
            </a:r>
            <a:r>
              <a:rPr lang="en-US" dirty="0">
                <a:solidFill>
                  <a:schemeClr val="bg1">
                    <a:lumMod val="50000"/>
                    <a:lumOff val="50000"/>
                  </a:schemeClr>
                </a:solidFill>
                <a:latin typeface="Garamond" panose="02020404030301010803" pitchFamily="18" charset="0"/>
              </a:rPr>
              <a:t>	</a:t>
            </a:r>
            <a:r>
              <a:rPr lang="en-US" dirty="0">
                <a:latin typeface="Garamond" panose="02020404030301010803" pitchFamily="18" charset="0"/>
              </a:rPr>
              <a:t>Exemptions	Penalties 	</a:t>
            </a:r>
            <a:r>
              <a:rPr lang="en-US" dirty="0">
                <a:solidFill>
                  <a:schemeClr val="bg1">
                    <a:lumMod val="65000"/>
                  </a:schemeClr>
                </a:solidFill>
                <a:latin typeface="Garamond" panose="02020404030301010803" pitchFamily="18" charset="0"/>
              </a:rPr>
              <a:t>Constitutionality</a:t>
            </a:r>
          </a:p>
        </p:txBody>
      </p:sp>
      <p:sp>
        <p:nvSpPr>
          <p:cNvPr id="6"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16</a:t>
            </a:fld>
            <a:endParaRPr lang="en-US" dirty="0">
              <a:solidFill>
                <a:schemeClr val="bg1"/>
              </a:solidFill>
            </a:endParaRPr>
          </a:p>
        </p:txBody>
      </p:sp>
    </p:spTree>
    <p:extLst>
      <p:ext uri="{BB962C8B-B14F-4D97-AF65-F5344CB8AC3E}">
        <p14:creationId xmlns:p14="http://schemas.microsoft.com/office/powerpoint/2010/main" val="1480955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320" y="214451"/>
            <a:ext cx="10515600" cy="751113"/>
          </a:xfrm>
        </p:spPr>
        <p:txBody>
          <a:bodyPr anchor="t">
            <a:noAutofit/>
          </a:bodyPr>
          <a:lstStyle/>
          <a:p>
            <a:r>
              <a:rPr lang="en-US" sz="3600" b="1" dirty="0"/>
              <a:t>Yakima School District v. Magee</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358300767"/>
              </p:ext>
            </p:extLst>
          </p:nvPr>
        </p:nvGraphicFramePr>
        <p:xfrm>
          <a:off x="324666" y="1224353"/>
          <a:ext cx="10633129" cy="5135880"/>
        </p:xfrm>
        <a:graphic>
          <a:graphicData uri="http://schemas.openxmlformats.org/drawingml/2006/table">
            <a:tbl>
              <a:tblPr>
                <a:tableStyleId>{5C22544A-7EE6-4342-B048-85BDC9FD1C3A}</a:tableStyleId>
              </a:tblPr>
              <a:tblGrid>
                <a:gridCol w="10633129">
                  <a:extLst>
                    <a:ext uri="{9D8B030D-6E8A-4147-A177-3AD203B41FA5}">
                      <a16:colId xmlns:a16="http://schemas.microsoft.com/office/drawing/2014/main" val="3378360013"/>
                    </a:ext>
                  </a:extLst>
                </a:gridCol>
              </a:tblGrid>
              <a:tr h="4423634">
                <a:tc>
                  <a:txBody>
                    <a:bodyPr/>
                    <a:lstStyle/>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Magee, an attorney, requested to inspect and copy records “associated or related” to the school pre-employment drug testing program. Due to the nature of this request and a high number of requests, YSD anticipated the first of 33 installments to be available in approximately three months. Magee inspected the first few installments making copies of hundreds of pages. At the same time the district sent letters to Magee indicating that records may be exempt from production first as a general statement then identifying RCW 42.56.250(2). YSD asked for responses which Magee did not provide so YSD filed in Superior Court to resolve the issue.</a:t>
                      </a:r>
                    </a:p>
                    <a:p>
                      <a:pPr marL="342900" marR="0" lvl="0" indent="-342900" algn="just" defTabSz="4572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en-US" sz="2000" kern="1200" dirty="0">
                          <a:solidFill>
                            <a:schemeClr val="dk1"/>
                          </a:solidFill>
                          <a:effectLst/>
                          <a:latin typeface="Garamond" panose="02020404030301010803" pitchFamily="18" charset="0"/>
                          <a:ea typeface="+mn-ea"/>
                          <a:cs typeface="Arial" panose="020B0604020202020204" pitchFamily="34" charset="0"/>
                        </a:rPr>
                        <a:t>Affirming the trial court, YSD had standing under the UDJA, chapter 7.24 RCW. The PRA’s requirement to produce non-exempt records places YSD with “zone of interest.”  YSD faced “great peril of paying [PRA] penalties” meeting the injury in fact requirement. YSD had not waived exemptions under RCW 42.56.250(2). For</a:t>
                      </a:r>
                      <a:r>
                        <a:rPr lang="en-US" sz="2000" kern="1200" baseline="0" dirty="0">
                          <a:solidFill>
                            <a:schemeClr val="dk1"/>
                          </a:solidFill>
                          <a:effectLst/>
                          <a:latin typeface="Garamond" panose="02020404030301010803" pitchFamily="18" charset="0"/>
                          <a:ea typeface="+mn-ea"/>
                          <a:cs typeface="Arial" panose="020B0604020202020204" pitchFamily="34" charset="0"/>
                        </a:rPr>
                        <a:t> the three installments, </a:t>
                      </a:r>
                      <a:r>
                        <a:rPr lang="en-US" sz="2000" kern="1200" dirty="0">
                          <a:solidFill>
                            <a:schemeClr val="dk1"/>
                          </a:solidFill>
                          <a:effectLst/>
                          <a:latin typeface="Garamond" panose="02020404030301010803" pitchFamily="18" charset="0"/>
                          <a:ea typeface="+mn-ea"/>
                          <a:cs typeface="Arial" panose="020B0604020202020204" pitchFamily="34" charset="0"/>
                        </a:rPr>
                        <a:t>YSD expressly preserved its intent to assert an exemption, first through a general statement then providing further specific information. The COA notes that YSD should have more promptly identified the exemptions but in this case, the delay was in large part attributable to the request’s scope and that it was initially unclear. Magee’s filings at the COA did not comply with the appellate rules. Rather than striking them as requested, Magee was sanctioned $1,000.</a:t>
                      </a: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274320" y="712766"/>
            <a:ext cx="7999844"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Unpublished (March 18, 2021)</a:t>
            </a:r>
          </a:p>
        </p:txBody>
      </p:sp>
      <p:sp>
        <p:nvSpPr>
          <p:cNvPr id="9" name="TextBox 8"/>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	</a:t>
            </a:r>
            <a:r>
              <a:rPr lang="en-US" dirty="0">
                <a:solidFill>
                  <a:schemeClr val="bg1">
                    <a:lumMod val="65000"/>
                  </a:schemeClr>
                </a:solidFill>
                <a:latin typeface="Garamond" panose="02020404030301010803" pitchFamily="18" charset="0"/>
              </a:rPr>
              <a:t>Records</a:t>
            </a:r>
            <a:r>
              <a:rPr lang="en-US" dirty="0">
                <a:latin typeface="Garamond" panose="02020404030301010803" pitchFamily="18" charset="0"/>
              </a:rPr>
              <a:t>	Exemptions	</a:t>
            </a:r>
            <a:r>
              <a:rPr lang="en-US" dirty="0">
                <a:solidFill>
                  <a:schemeClr val="bg1">
                    <a:lumMod val="65000"/>
                  </a:schemeClr>
                </a:solidFill>
                <a:latin typeface="Garamond" panose="02020404030301010803" pitchFamily="18" charset="0"/>
              </a:rPr>
              <a:t>Penalties 	Constitutionality</a:t>
            </a:r>
          </a:p>
        </p:txBody>
      </p:sp>
      <p:sp>
        <p:nvSpPr>
          <p:cNvPr id="11"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17</a:t>
            </a:fld>
            <a:endParaRPr lang="en-US" dirty="0">
              <a:solidFill>
                <a:schemeClr val="bg1"/>
              </a:solidFill>
            </a:endParaRPr>
          </a:p>
        </p:txBody>
      </p:sp>
    </p:spTree>
    <p:extLst>
      <p:ext uri="{BB962C8B-B14F-4D97-AF65-F5344CB8AC3E}">
        <p14:creationId xmlns:p14="http://schemas.microsoft.com/office/powerpoint/2010/main" val="2516751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Green v. Pierce County</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18</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197 Wn.2d 841, 487 P.3d 499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	Procedural	Records</a:t>
            </a:r>
            <a:r>
              <a:rPr lang="en-US" dirty="0">
                <a:latin typeface="Garamond" panose="02020404030301010803" pitchFamily="18" charset="0"/>
              </a:rPr>
              <a:t>	Exemptions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Penalties 	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2183622077"/>
              </p:ext>
            </p:extLst>
          </p:nvPr>
        </p:nvGraphicFramePr>
        <p:xfrm>
          <a:off x="309663" y="1556166"/>
          <a:ext cx="10663135" cy="403860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3519238">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Requester sought photo, birth date, rank, position, badge number, badge for all detention/jail staff and deputies hired on specific dates. RCW 42.56.250(8) applies but contains news media exception. Requester states he is news media. Following research and advice Sheriff’s office withheld photographs and birth dates under RCW 42.56.259(8). Trial court found requester was news media. Direct appeal to the Washington</a:t>
                      </a:r>
                      <a:r>
                        <a:rPr lang="en-US" sz="2000" kern="1200" baseline="0" dirty="0" smtClean="0">
                          <a:solidFill>
                            <a:schemeClr val="dk1"/>
                          </a:solidFill>
                          <a:effectLst/>
                          <a:latin typeface="Garamond" panose="02020404030301010803" pitchFamily="18" charset="0"/>
                          <a:ea typeface="+mn-ea"/>
                          <a:cs typeface="Arial" panose="020B0604020202020204" pitchFamily="34" charset="0"/>
                        </a:rPr>
                        <a:t> State </a:t>
                      </a:r>
                      <a:r>
                        <a:rPr lang="en-US" sz="2000" kern="1200" dirty="0" smtClean="0">
                          <a:solidFill>
                            <a:schemeClr val="dk1"/>
                          </a:solidFill>
                          <a:effectLst/>
                          <a:latin typeface="Garamond" panose="02020404030301010803" pitchFamily="18" charset="0"/>
                          <a:ea typeface="+mn-ea"/>
                          <a:cs typeface="Arial" panose="020B0604020202020204" pitchFamily="34" charset="0"/>
                        </a:rPr>
                        <a:t>Supreme Court.</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Burden of proving news media exception to exemption falls on requester – requester is in better position to prove they are news media.  RCW 5.68.010(5)(a) and  RCW 5.68.010(5)(b) contain two part tests to determine whether entity and individual (respectively) meet definition of news media.  Requester’s YouTube channel does not fit into any of the categories of traditional news outlets listed in the statute, nor is it an “entity.”  An “entity” must be something with a legal identity separate from the individual. Requester also does not individually meet definition of news media. Supreme Court acknowledges statutory definitions might not have kept pace with social media but nods to Legislature for any such change. Trial court reversed.</a:t>
                      </a:r>
                      <a:endParaRPr lang="en-US" sz="2400" kern="1200" dirty="0" smtClean="0">
                        <a:solidFill>
                          <a:schemeClr val="dk1"/>
                        </a:solidFill>
                        <a:effectLst/>
                        <a:latin typeface="Garamond" panose="02020404030301010803" pitchFamily="18" charset="0"/>
                        <a:ea typeface="+mn-ea"/>
                        <a:cs typeface="Arial" panose="020B0604020202020204" pitchFamily="34" charset="0"/>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4119350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Does 1-4 v. King County</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19</a:t>
            </a:fld>
            <a:endParaRPr lang="en-US" dirty="0">
              <a:solidFill>
                <a:schemeClr val="bg1"/>
              </a:solidFill>
            </a:endParaRPr>
          </a:p>
        </p:txBody>
      </p:sp>
      <p:sp>
        <p:nvSpPr>
          <p:cNvPr id="7" name="Title 4"/>
          <p:cNvSpPr txBox="1">
            <a:spLocks/>
          </p:cNvSpPr>
          <p:nvPr/>
        </p:nvSpPr>
        <p:spPr>
          <a:xfrm>
            <a:off x="228600" y="859610"/>
            <a:ext cx="9921240" cy="8101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pPr>
              <a:lnSpc>
                <a:spcPct val="100000"/>
              </a:lnSpc>
            </a:pPr>
            <a:r>
              <a:rPr lang="en-US" sz="2400" dirty="0" smtClean="0">
                <a:latin typeface="Garamond" panose="02020404030301010803" pitchFamily="18" charset="0"/>
                <a:cs typeface="Arial" panose="020B0604020202020204" pitchFamily="34" charset="0"/>
              </a:rPr>
              <a:t>Unpublished (August 24,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Records</a:t>
            </a:r>
            <a:r>
              <a:rPr lang="en-US" dirty="0">
                <a:latin typeface="Garamond" panose="02020404030301010803" pitchFamily="18" charset="0"/>
              </a:rPr>
              <a:t>	Exemptions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1534232810"/>
              </p:ext>
            </p:extLst>
          </p:nvPr>
        </p:nvGraphicFramePr>
        <p:xfrm>
          <a:off x="316288" y="1437893"/>
          <a:ext cx="10649885" cy="4485829"/>
        </p:xfrm>
        <a:graphic>
          <a:graphicData uri="http://schemas.openxmlformats.org/drawingml/2006/table">
            <a:tbl>
              <a:tblPr>
                <a:tableStyleId>{5C22544A-7EE6-4342-B048-85BDC9FD1C3A}</a:tableStyleId>
              </a:tblPr>
              <a:tblGrid>
                <a:gridCol w="10649885">
                  <a:extLst>
                    <a:ext uri="{9D8B030D-6E8A-4147-A177-3AD203B41FA5}">
                      <a16:colId xmlns:a16="http://schemas.microsoft.com/office/drawing/2014/main" val="3378360013"/>
                    </a:ext>
                  </a:extLst>
                </a:gridCol>
              </a:tblGrid>
              <a:tr h="4485829">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Newspaper requester made records request for records related to prosecutor’s office decision to decline to file sexual assault charges against several high school football players. County provided notice that it intended to release records redacting identifying information of the victim, suspects, witnesses who requested to remain anonymous. One juvenile witness and three juvenile suspects filed to enjoin disclosure. Because they were juveniles, they used pseudonyms in pleadings. A TRO was granted and juveniles moved for a permanent injunction and to proceed in pseudonym. Trial court denied injunction, approved County’s redactions, and allowed use of pseudonyms.</a:t>
                      </a:r>
                      <a:r>
                        <a:rPr lang="en-US" sz="2000" kern="1200" baseline="0" dirty="0" smtClean="0">
                          <a:solidFill>
                            <a:schemeClr val="dk1"/>
                          </a:solidFill>
                          <a:effectLst/>
                          <a:latin typeface="Garamond" panose="02020404030301010803" pitchFamily="18" charset="0"/>
                          <a:ea typeface="+mn-ea"/>
                          <a:cs typeface="+mn-cs"/>
                        </a:rPr>
                        <a:t> </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Court of Appeals found RCW 13.50.050 is an “other statute” that exempts records related to the commission of juvenile offenses. But 13.50 RCW does not preclude release of adult suspect’s file under argument that they “pertain to juvenile suspects.” Redaction of juvenile’s identity was sufficient. Claims of sexual assault against the suspects were uncharged, thus public has no legitimate interest in their identity. But there is legitimate interest in overseeing police investigation of sexual assault allegations. Only the identity is exempt. Trial court did not error in granting motion to proceed under pseudonym.</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3946145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9B6DA2BE-93A6-4C0E-BC3B-5C91D8DE6623}" type="slidenum">
              <a:rPr lang="en-US" smtClean="0">
                <a:solidFill>
                  <a:schemeClr val="bg1"/>
                </a:solidFill>
              </a:rPr>
              <a:pPr>
                <a:defRPr/>
              </a:pPr>
              <a:t>2</a:t>
            </a:fld>
            <a:endParaRPr lang="en-US" dirty="0">
              <a:solidFill>
                <a:schemeClr val="bg1"/>
              </a:solidFill>
            </a:endParaRPr>
          </a:p>
        </p:txBody>
      </p:sp>
      <p:sp>
        <p:nvSpPr>
          <p:cNvPr id="5" name="Rectangle 4"/>
          <p:cNvSpPr/>
          <p:nvPr/>
        </p:nvSpPr>
        <p:spPr>
          <a:xfrm>
            <a:off x="751674" y="634524"/>
            <a:ext cx="9761517" cy="3508653"/>
          </a:xfrm>
          <a:prstGeom prst="rect">
            <a:avLst/>
          </a:prstGeom>
        </p:spPr>
        <p:txBody>
          <a:bodyPr wrap="square">
            <a:spAutoFit/>
          </a:bodyPr>
          <a:lstStyle/>
          <a:p>
            <a:pPr>
              <a:spcBef>
                <a:spcPts val="1800"/>
              </a:spcBef>
            </a:pPr>
            <a:r>
              <a:rPr lang="en-US" sz="2400" b="1" dirty="0">
                <a:latin typeface="Garamond" panose="02020404030301010803" pitchFamily="18" charset="0"/>
                <a:cs typeface="Arial" panose="020B0604020202020204" pitchFamily="34" charset="0"/>
              </a:rPr>
              <a:t>We have </a:t>
            </a:r>
            <a:r>
              <a:rPr lang="en-US" sz="2400" b="1" dirty="0" smtClean="0">
                <a:latin typeface="Garamond" panose="02020404030301010803" pitchFamily="18" charset="0"/>
                <a:cs typeface="Arial" panose="020B0604020202020204" pitchFamily="34" charset="0"/>
              </a:rPr>
              <a:t>organized and attempted to group this case </a:t>
            </a:r>
            <a:r>
              <a:rPr lang="en-US" sz="2400" b="1" dirty="0">
                <a:latin typeface="Garamond" panose="02020404030301010803" pitchFamily="18" charset="0"/>
                <a:cs typeface="Arial" panose="020B0604020202020204" pitchFamily="34" charset="0"/>
              </a:rPr>
              <a:t>law discussion by selected significant issue addressed in each case. </a:t>
            </a:r>
            <a:r>
              <a:rPr lang="en-US" sz="2400" b="1" dirty="0" smtClean="0">
                <a:latin typeface="Garamond" panose="02020404030301010803" pitchFamily="18" charset="0"/>
                <a:cs typeface="Arial" panose="020B0604020202020204" pitchFamily="34" charset="0"/>
              </a:rPr>
              <a:t>This is not a perfect science as cases </a:t>
            </a:r>
            <a:r>
              <a:rPr lang="en-US" sz="2400" b="1" dirty="0">
                <a:latin typeface="Garamond" panose="02020404030301010803" pitchFamily="18" charset="0"/>
                <a:cs typeface="Arial" panose="020B0604020202020204" pitchFamily="34" charset="0"/>
              </a:rPr>
              <a:t>commonly address more than one issue. </a:t>
            </a:r>
          </a:p>
          <a:p>
            <a:pPr>
              <a:spcBef>
                <a:spcPts val="1800"/>
              </a:spcBef>
            </a:pPr>
            <a:r>
              <a:rPr lang="en-US" sz="2400" b="1" dirty="0">
                <a:latin typeface="Garamond" panose="02020404030301010803" pitchFamily="18" charset="0"/>
                <a:cs typeface="Arial" panose="020B0604020202020204" pitchFamily="34" charset="0"/>
              </a:rPr>
              <a:t>The case law discussion includes decision </a:t>
            </a:r>
            <a:r>
              <a:rPr lang="en-US" sz="2400" b="1" dirty="0" smtClean="0">
                <a:latin typeface="Garamond" panose="02020404030301010803" pitchFamily="18" charset="0"/>
                <a:cs typeface="Arial" panose="020B0604020202020204" pitchFamily="34" charset="0"/>
              </a:rPr>
              <a:t>issued in 2021 </a:t>
            </a:r>
            <a:r>
              <a:rPr lang="en-US" sz="2400" b="1" dirty="0">
                <a:latin typeface="Garamond" panose="02020404030301010803" pitchFamily="18" charset="0"/>
                <a:cs typeface="Arial" panose="020B0604020202020204" pitchFamily="34" charset="0"/>
              </a:rPr>
              <a:t>through </a:t>
            </a:r>
            <a:r>
              <a:rPr lang="en-US" sz="2400" b="1" dirty="0" smtClean="0">
                <a:latin typeface="Garamond" panose="02020404030301010803" pitchFamily="18" charset="0"/>
                <a:cs typeface="Arial" panose="020B0604020202020204" pitchFamily="34" charset="0"/>
              </a:rPr>
              <a:t>October 13, 2021.</a:t>
            </a:r>
            <a:endParaRPr lang="en-US" sz="2400" b="1" dirty="0">
              <a:latin typeface="Garamond" panose="02020404030301010803" pitchFamily="18" charset="0"/>
              <a:cs typeface="Arial" panose="020B0604020202020204" pitchFamily="34" charset="0"/>
            </a:endParaRPr>
          </a:p>
          <a:p>
            <a:pPr>
              <a:spcBef>
                <a:spcPts val="1800"/>
              </a:spcBef>
            </a:pPr>
            <a:r>
              <a:rPr lang="en-US" sz="2400" b="1" dirty="0">
                <a:latin typeface="Garamond" panose="02020404030301010803" pitchFamily="18" charset="0"/>
                <a:cs typeface="Arial" panose="020B0604020202020204" pitchFamily="34" charset="0"/>
              </a:rPr>
              <a:t>Several unpublished appellate decisions are summarized for this presentation. While they may not be citied as precedent they are none the less instructive</a:t>
            </a:r>
            <a:r>
              <a:rPr lang="en-US" sz="2400" b="1" dirty="0" smtClean="0">
                <a:latin typeface="Garamond" panose="02020404030301010803" pitchFamily="18" charset="0"/>
                <a:cs typeface="Arial" panose="020B0604020202020204" pitchFamily="34" charset="0"/>
              </a:rPr>
              <a:t>.</a:t>
            </a:r>
            <a:endParaRPr lang="en-US" sz="2400" b="1" dirty="0">
              <a:latin typeface="Garamond" panose="02020404030301010803" pitchFamily="18" charset="0"/>
              <a:cs typeface="Arial" panose="020B0604020202020204" pitchFamily="34" charset="0"/>
            </a:endParaRPr>
          </a:p>
        </p:txBody>
      </p:sp>
      <p:sp>
        <p:nvSpPr>
          <p:cNvPr id="9" name="Rectangle 8"/>
          <p:cNvSpPr/>
          <p:nvPr/>
        </p:nvSpPr>
        <p:spPr>
          <a:xfrm>
            <a:off x="751674" y="4668577"/>
            <a:ext cx="9761517" cy="1800493"/>
          </a:xfrm>
          <a:prstGeom prst="rect">
            <a:avLst/>
          </a:prstGeom>
          <a:ln w="57150">
            <a:solidFill>
              <a:schemeClr val="tx1"/>
            </a:solidFill>
          </a:ln>
        </p:spPr>
        <p:txBody>
          <a:bodyPr wrap="square">
            <a:spAutoFit/>
          </a:bodyPr>
          <a:lstStyle/>
          <a:p>
            <a:pPr algn="ctr">
              <a:spcBef>
                <a:spcPts val="1800"/>
              </a:spcBef>
            </a:pPr>
            <a:r>
              <a:rPr lang="en-US" sz="2400" b="1" dirty="0" smtClean="0">
                <a:latin typeface="Garamond" panose="02020404030301010803" pitchFamily="18" charset="0"/>
                <a:cs typeface="Arial" panose="020B0604020202020204" pitchFamily="34" charset="0"/>
              </a:rPr>
              <a:t>DISCLAIMER</a:t>
            </a:r>
          </a:p>
          <a:p>
            <a:pPr algn="ctr">
              <a:spcBef>
                <a:spcPts val="1800"/>
              </a:spcBef>
            </a:pPr>
            <a:r>
              <a:rPr lang="en-US" sz="2400" b="1" dirty="0" smtClean="0">
                <a:latin typeface="Garamond" panose="02020404030301010803" pitchFamily="18" charset="0"/>
                <a:cs typeface="Arial" panose="020B0604020202020204" pitchFamily="34" charset="0"/>
              </a:rPr>
              <a:t>This </a:t>
            </a:r>
            <a:r>
              <a:rPr lang="en-US" sz="2400" b="1" dirty="0">
                <a:latin typeface="Garamond" panose="02020404030301010803" pitchFamily="18" charset="0"/>
                <a:cs typeface="Arial" panose="020B0604020202020204" pitchFamily="34" charset="0"/>
              </a:rPr>
              <a:t>presentation is educational only and is not legal advice or a legal opinion. The PRA changes over time. Later court decisions or changes in statutes can impact these decisions and an agency’s obligations</a:t>
            </a:r>
            <a:r>
              <a:rPr lang="en-US" b="1" dirty="0">
                <a:latin typeface="Garamond" panose="02020404030301010803" pitchFamily="18" charset="0"/>
                <a:cs typeface="Arial" panose="020B0604020202020204" pitchFamily="34" charset="0"/>
              </a:rPr>
              <a:t>.</a:t>
            </a:r>
          </a:p>
        </p:txBody>
      </p:sp>
    </p:spTree>
    <p:extLst>
      <p:ext uri="{BB962C8B-B14F-4D97-AF65-F5344CB8AC3E}">
        <p14:creationId xmlns:p14="http://schemas.microsoft.com/office/powerpoint/2010/main" val="2413549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5674" y="228600"/>
            <a:ext cx="10678614" cy="590018"/>
          </a:xfrm>
        </p:spPr>
        <p:txBody>
          <a:bodyPr>
            <a:noAutofit/>
          </a:bodyPr>
          <a:lstStyle/>
          <a:p>
            <a:r>
              <a:rPr lang="en-US" sz="3600" b="1" dirty="0"/>
              <a:t>Berg v. City of Kent</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4156643135"/>
              </p:ext>
            </p:extLst>
          </p:nvPr>
        </p:nvGraphicFramePr>
        <p:xfrm>
          <a:off x="270764" y="1393164"/>
          <a:ext cx="10622524" cy="4526280"/>
        </p:xfrm>
        <a:graphic>
          <a:graphicData uri="http://schemas.openxmlformats.org/drawingml/2006/table">
            <a:tbl>
              <a:tblPr>
                <a:tableStyleId>{5C22544A-7EE6-4342-B048-85BDC9FD1C3A}</a:tableStyleId>
              </a:tblPr>
              <a:tblGrid>
                <a:gridCol w="10622524">
                  <a:extLst>
                    <a:ext uri="{9D8B030D-6E8A-4147-A177-3AD203B41FA5}">
                      <a16:colId xmlns:a16="http://schemas.microsoft.com/office/drawing/2014/main" val="3378360013"/>
                    </a:ext>
                  </a:extLst>
                </a:gridCol>
              </a:tblGrid>
              <a:tr h="4411288">
                <a:tc>
                  <a:txBody>
                    <a:bodyPr/>
                    <a:lstStyle/>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As part of an ongoing land use dispute, the Berg’s attorney submitted a PRA request,</a:t>
                      </a:r>
                      <a:r>
                        <a:rPr lang="en-US" sz="2000" kern="1200" baseline="0" dirty="0">
                          <a:solidFill>
                            <a:schemeClr val="dk1"/>
                          </a:solidFill>
                          <a:effectLst/>
                          <a:latin typeface="Garamond" panose="02020404030301010803" pitchFamily="18" charset="0"/>
                          <a:ea typeface="+mn-ea"/>
                          <a:cs typeface="Arial" panose="020B0604020202020204" pitchFamily="34" charset="0"/>
                        </a:rPr>
                        <a:t> including metadata, </a:t>
                      </a:r>
                      <a:r>
                        <a:rPr lang="en-US" sz="2000" kern="1200" dirty="0">
                          <a:solidFill>
                            <a:schemeClr val="dk1"/>
                          </a:solidFill>
                          <a:effectLst/>
                          <a:latin typeface="Garamond" panose="02020404030301010803" pitchFamily="18" charset="0"/>
                          <a:ea typeface="+mn-ea"/>
                          <a:cs typeface="Arial" panose="020B0604020202020204" pitchFamily="34" charset="0"/>
                        </a:rPr>
                        <a:t>for a code enforcement officer records</a:t>
                      </a:r>
                      <a:r>
                        <a:rPr lang="en-US" sz="2000" kern="1200" baseline="0" dirty="0">
                          <a:solidFill>
                            <a:schemeClr val="dk1"/>
                          </a:solidFill>
                          <a:effectLst/>
                          <a:latin typeface="Garamond" panose="02020404030301010803" pitchFamily="18" charset="0"/>
                          <a:ea typeface="+mn-ea"/>
                          <a:cs typeface="Arial" panose="020B0604020202020204" pitchFamily="34" charset="0"/>
                        </a:rPr>
                        <a:t>.</a:t>
                      </a:r>
                      <a:r>
                        <a:rPr lang="en-US" sz="2000" kern="1200" dirty="0">
                          <a:solidFill>
                            <a:schemeClr val="dk1"/>
                          </a:solidFill>
                          <a:effectLst/>
                          <a:latin typeface="Garamond" panose="02020404030301010803" pitchFamily="18" charset="0"/>
                          <a:ea typeface="+mn-ea"/>
                          <a:cs typeface="Arial" panose="020B0604020202020204" pitchFamily="34" charset="0"/>
                        </a:rPr>
                        <a:t> Following a memorialized clarification, records</a:t>
                      </a:r>
                      <a:r>
                        <a:rPr lang="en-US" sz="2000" kern="1200" baseline="0" dirty="0">
                          <a:solidFill>
                            <a:schemeClr val="dk1"/>
                          </a:solidFill>
                          <a:effectLst/>
                          <a:latin typeface="Garamond" panose="02020404030301010803" pitchFamily="18" charset="0"/>
                          <a:ea typeface="+mn-ea"/>
                          <a:cs typeface="Arial" panose="020B0604020202020204" pitchFamily="34" charset="0"/>
                        </a:rPr>
                        <a:t> were produced</a:t>
                      </a:r>
                      <a:r>
                        <a:rPr lang="en-US" sz="2000" kern="1200" dirty="0">
                          <a:solidFill>
                            <a:schemeClr val="dk1"/>
                          </a:solidFill>
                          <a:effectLst/>
                          <a:latin typeface="Garamond" panose="02020404030301010803" pitchFamily="18" charset="0"/>
                          <a:ea typeface="+mn-ea"/>
                          <a:cs typeface="Arial" panose="020B0604020202020204" pitchFamily="34" charset="0"/>
                        </a:rPr>
                        <a:t>. The third and installments included “pdf’s” of emails and an exemption log. At</a:t>
                      </a:r>
                      <a:r>
                        <a:rPr lang="en-US" sz="2000" kern="1200" baseline="0" dirty="0">
                          <a:solidFill>
                            <a:schemeClr val="dk1"/>
                          </a:solidFill>
                          <a:effectLst/>
                          <a:latin typeface="Garamond" panose="02020404030301010803" pitchFamily="18" charset="0"/>
                          <a:ea typeface="+mn-ea"/>
                          <a:cs typeface="Arial" panose="020B0604020202020204" pitchFamily="34" charset="0"/>
                        </a:rPr>
                        <a:t> the time, t</a:t>
                      </a:r>
                      <a:r>
                        <a:rPr lang="en-US" sz="2000" kern="1200" dirty="0">
                          <a:solidFill>
                            <a:schemeClr val="dk1"/>
                          </a:solidFill>
                          <a:effectLst/>
                          <a:latin typeface="Garamond" panose="02020404030301010803" pitchFamily="18" charset="0"/>
                          <a:ea typeface="+mn-ea"/>
                          <a:cs typeface="Arial" panose="020B0604020202020204" pitchFamily="34" charset="0"/>
                        </a:rPr>
                        <a:t>he City was unable to produce records in native format and redact protected</a:t>
                      </a:r>
                      <a:r>
                        <a:rPr lang="en-US" sz="2000" kern="1200" baseline="0" dirty="0">
                          <a:solidFill>
                            <a:schemeClr val="dk1"/>
                          </a:solidFill>
                          <a:effectLst/>
                          <a:latin typeface="Garamond" panose="02020404030301010803" pitchFamily="18" charset="0"/>
                          <a:ea typeface="+mn-ea"/>
                          <a:cs typeface="Arial" panose="020B0604020202020204" pitchFamily="34" charset="0"/>
                        </a:rPr>
                        <a:t> information so metadata was not included.</a:t>
                      </a:r>
                      <a:r>
                        <a:rPr lang="en-US" sz="2000" kern="1200" dirty="0">
                          <a:solidFill>
                            <a:schemeClr val="dk1"/>
                          </a:solidFill>
                          <a:effectLst/>
                          <a:latin typeface="Garamond" panose="02020404030301010803" pitchFamily="18" charset="0"/>
                          <a:ea typeface="+mn-ea"/>
                          <a:cs typeface="Arial" panose="020B0604020202020204" pitchFamily="34" charset="0"/>
                        </a:rPr>
                        <a:t> After the Bergs filed suit, working police forensic detective, the City was able to export metadata from the emails to a spreadsheet. </a:t>
                      </a:r>
                    </a:p>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The Court of Appeals affirmed the trial court’s dismissal. The challenge centered on the production</a:t>
                      </a:r>
                      <a:r>
                        <a:rPr lang="en-US" sz="2000" kern="1200" baseline="0" dirty="0">
                          <a:solidFill>
                            <a:schemeClr val="dk1"/>
                          </a:solidFill>
                          <a:effectLst/>
                          <a:latin typeface="Garamond" panose="02020404030301010803" pitchFamily="18" charset="0"/>
                          <a:ea typeface="+mn-ea"/>
                          <a:cs typeface="Arial" panose="020B0604020202020204" pitchFamily="34" charset="0"/>
                        </a:rPr>
                        <a:t> which </a:t>
                      </a:r>
                      <a:r>
                        <a:rPr lang="en-US" sz="2000" kern="1200" dirty="0">
                          <a:solidFill>
                            <a:schemeClr val="dk1"/>
                          </a:solidFill>
                          <a:effectLst/>
                          <a:latin typeface="Garamond" panose="02020404030301010803" pitchFamily="18" charset="0"/>
                          <a:ea typeface="+mn-ea"/>
                          <a:cs typeface="Arial" panose="020B0604020202020204" pitchFamily="34" charset="0"/>
                        </a:rPr>
                        <a:t>eliminated ‘the public’s ability to receive both searchable emails with corresponding metadata.’” The Berg’s did not present evidence to rebut the City’s assertion that it was impossible to produce the metadata digitally and maintain necessary redactions. The Bergs also did not identify any information produced in the spreadsheet not previously produced. The exemption logs were sufficient to determine whether the claimed exemption applied. The log identified each email’s delivery date, time, names of senders and recipients, subject line, number of pages, a code describing the basis for the exemption and a code key.</a:t>
                      </a: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345674" y="878340"/>
            <a:ext cx="8123858"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Unpublished (January 19, 2021)</a:t>
            </a: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	</a:t>
            </a:r>
            <a:r>
              <a:rPr lang="en-US" dirty="0">
                <a:solidFill>
                  <a:schemeClr val="bg1">
                    <a:lumMod val="65000"/>
                  </a:schemeClr>
                </a:solidFill>
                <a:latin typeface="Garamond" panose="02020404030301010803" pitchFamily="18" charset="0"/>
              </a:rPr>
              <a:t>Records</a:t>
            </a:r>
            <a:r>
              <a:rPr lang="en-US" dirty="0">
                <a:latin typeface="Garamond" panose="02020404030301010803" pitchFamily="18" charset="0"/>
              </a:rPr>
              <a:t>	Exemptions	</a:t>
            </a:r>
            <a:r>
              <a:rPr lang="en-US" dirty="0">
                <a:solidFill>
                  <a:schemeClr val="bg1">
                    <a:lumMod val="65000"/>
                  </a:schemeClr>
                </a:solidFill>
                <a:latin typeface="Garamond" panose="02020404030301010803" pitchFamily="18" charset="0"/>
              </a:rPr>
              <a:t>Penalties 	Constitutionality</a:t>
            </a:r>
          </a:p>
        </p:txBody>
      </p:sp>
      <p:sp>
        <p:nvSpPr>
          <p:cNvPr id="6"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20</a:t>
            </a:fld>
            <a:endParaRPr lang="en-US" dirty="0">
              <a:solidFill>
                <a:schemeClr val="bg1"/>
              </a:solidFill>
            </a:endParaRPr>
          </a:p>
        </p:txBody>
      </p:sp>
    </p:spTree>
    <p:extLst>
      <p:ext uri="{BB962C8B-B14F-4D97-AF65-F5344CB8AC3E}">
        <p14:creationId xmlns:p14="http://schemas.microsoft.com/office/powerpoint/2010/main" val="1892532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Bogen v. City of Bremerton</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21</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__ </a:t>
            </a:r>
            <a:r>
              <a:rPr lang="en-US" sz="2400" dirty="0" err="1" smtClean="0">
                <a:latin typeface="Garamond" panose="02020404030301010803" pitchFamily="18" charset="0"/>
                <a:cs typeface="Arial" panose="020B0604020202020204" pitchFamily="34" charset="0"/>
              </a:rPr>
              <a:t>Wn</a:t>
            </a:r>
            <a:r>
              <a:rPr lang="en-US" sz="2400" dirty="0" smtClean="0">
                <a:latin typeface="Garamond" panose="02020404030301010803" pitchFamily="18" charset="0"/>
                <a:cs typeface="Arial" panose="020B0604020202020204" pitchFamily="34" charset="0"/>
              </a:rPr>
              <a:t>. App.2d __, 493 P.3d 774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Records	Exemptions	Penalties 	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2564708963"/>
              </p:ext>
            </p:extLst>
          </p:nvPr>
        </p:nvGraphicFramePr>
        <p:xfrm>
          <a:off x="309663" y="1410392"/>
          <a:ext cx="10826051" cy="4648200"/>
        </p:xfrm>
        <a:graphic>
          <a:graphicData uri="http://schemas.openxmlformats.org/drawingml/2006/table">
            <a:tbl>
              <a:tblPr>
                <a:tableStyleId>{5C22544A-7EE6-4342-B048-85BDC9FD1C3A}</a:tableStyleId>
              </a:tblPr>
              <a:tblGrid>
                <a:gridCol w="10826051">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In November 2018, Bogen submitted a public records request. On January 28, 2019, after providing two installments of responsive records, the City notified Bogen that it considered the request to be fulfilled and closed. On January 28, 2020, Bogen filed a complaint against the City alleging that the City had violated the PRA on various grounds. The City moved to dismiss the claims under CR 12(b)(6), arguing that Bogen had filed the action after the one-year statute of limitations arguing that the day the request closed counted as day 1. The trial court agreed.</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The COA reversed.  RCW 42.56.550(6) provides, “Actions under this section must be filed within one year of the agency’s claim of exemption or the last production of a record on a partial or installment basis.” RCW 1.12.040 provides, “The time within which an act is to be done . . .  shall be computed by excluding the first day, and including the last, unless the last day is a holiday, Saturday, or Sunday, and then it is also excluded.” Similarly, under CR 6(a) “In computing any period of time prescribed or allowed by . . . any applicable statute, the day of the act, event, or default from which the designated period of time begins to run shall not be included.” Reading RCW 42.56.550(6) together with, RCW 1.12.040 and CR 6(a) establishes that the “within one year of” time period stated in RCW 42.56.550(6) must begin the day following the triggering event</a:t>
                      </a:r>
                      <a:r>
                        <a:rPr lang="en-US" sz="2000" kern="1200" dirty="0" smtClean="0">
                          <a:solidFill>
                            <a:schemeClr val="dk1"/>
                          </a:solidFill>
                          <a:effectLst/>
                          <a:latin typeface="Garamond" panose="02020404030301010803" pitchFamily="18" charset="0"/>
                          <a:ea typeface="+mn-ea"/>
                          <a:cs typeface="+mn-cs"/>
                        </a:rPr>
                        <a:t>.</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3856618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Singh v. State of Washington</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22</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Unpublished (August 16,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Records	Exemptions	Penalties 	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2230113414"/>
              </p:ext>
            </p:extLst>
          </p:nvPr>
        </p:nvGraphicFramePr>
        <p:xfrm>
          <a:off x="309663" y="1410392"/>
          <a:ext cx="10649885" cy="4343400"/>
        </p:xfrm>
        <a:graphic>
          <a:graphicData uri="http://schemas.openxmlformats.org/drawingml/2006/table">
            <a:tbl>
              <a:tblPr>
                <a:tableStyleId>{5C22544A-7EE6-4342-B048-85BDC9FD1C3A}</a:tableStyleId>
              </a:tblPr>
              <a:tblGrid>
                <a:gridCol w="1064988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As part of a lawsuit involving alleged illegal actions by the UW concerning her deceased husband’s employment, Singh alleged PRA violations regarding UW’s response to her records request. On January 27, 2017, Singh requested records. The UW responded producing two installments on May 3 and June 17, 2017. The second installment included a statement that “this concludes the [UW’s] response to your public records request. Two years later, on June 4, 2019, Singh filed an amended complaint alleging the UW failed to conduct an adequate search for records. The original complaint was filed on September 14, 2018.</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The COA affirmed the trial court’s dismissal of the PRA claims. PRA claims must be filed within one year of the agency’s claim of exemption or the last production of a record. There was no dispute the PRA claim was filed more than one year after the UW closed the request. “Equitable tolling” which would allow a time barred suit to proceed was not applicable in this case. There was no evidence of “bad faith, deception, or false assurances” by the UW. Singh’s argument that records produced in discovery should have been produced in response to the records request, were not sufficient extend the one-year deadline</a:t>
                      </a:r>
                      <a:r>
                        <a:rPr lang="en-US" sz="2000" kern="1200" dirty="0" smtClean="0">
                          <a:solidFill>
                            <a:schemeClr val="dk1"/>
                          </a:solidFill>
                          <a:effectLst/>
                          <a:latin typeface="Garamond" panose="02020404030301010803" pitchFamily="18" charset="0"/>
                          <a:ea typeface="+mn-ea"/>
                          <a:cs typeface="+mn-cs"/>
                        </a:rPr>
                        <a:t>.</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846569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Does 1-10 v. University of Washington</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23</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Unpublished (849 Fed. Appx. 706 (2021) (June 11,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Records	Exemptions	Penalties 	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2506428036"/>
              </p:ext>
            </p:extLst>
          </p:nvPr>
        </p:nvGraphicFramePr>
        <p:xfrm>
          <a:off x="309663" y="1410392"/>
          <a:ext cx="10663135" cy="464820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This decision is the continuation of an ongoing third party injunction action in federal court. In 2016 the requester sought to inspect or obtain copies of all documents that “relate to the purchase, transfer, or procurement of human fetal tissues, human fetal organs, and/or human fetal cell products at the [UW] Birth Defects Research Laboratory from 2010 to present.” The records included names, work and personal phone numbers and email addresses. The UW provided notice of its intent to release records which resulted in the ongoing litigation.</a:t>
                      </a:r>
                    </a:p>
                    <a:p>
                      <a:pPr marL="342900" marR="0" lvl="0" indent="-342900" algn="l">
                        <a:spcBef>
                          <a:spcPts val="0"/>
                        </a:spcBef>
                        <a:spcAft>
                          <a:spcPts val="6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At issue is a preliminary injunction granted to Doe plaintiffs 1, 2 and 6. In federal court, a preliminary injunction is granted if a plaintiff seeking a preliminary injunction demonstrates they are (a) likely to succeed on, or at least have a serious question going to, the merits, (b) that they are likely to suffer irreparable harm in the absence of preliminary relief, (c) that the balance of equities tips in their favor, and (d) that an injunction is in the public interest. Only the first factor was at issue on appeal. In this case there is a  particularized, personal link between Does 1, 2, and 6 and their claimed First Amendment protected activities. That finding was not “illogical, implausible, or without support in inferences that may be drawn from the record.” The district court’s reinstatement of the preliminary injunction was affirmed.</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1665170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err="1" smtClean="0"/>
              <a:t>Diemond</a:t>
            </a:r>
            <a:r>
              <a:rPr lang="en-US" sz="3600" b="1" dirty="0" smtClean="0"/>
              <a:t> v. King County</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24</a:t>
            </a:fld>
            <a:endParaRPr lang="en-US" dirty="0">
              <a:solidFill>
                <a:schemeClr val="bg1"/>
              </a:solidFill>
            </a:endParaRPr>
          </a:p>
        </p:txBody>
      </p:sp>
      <p:sp>
        <p:nvSpPr>
          <p:cNvPr id="7" name="Title 4"/>
          <p:cNvSpPr txBox="1">
            <a:spLocks/>
          </p:cNvSpPr>
          <p:nvPr/>
        </p:nvSpPr>
        <p:spPr>
          <a:xfrm>
            <a:off x="228600" y="859610"/>
            <a:ext cx="9921240" cy="8101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pPr>
              <a:lnSpc>
                <a:spcPct val="100000"/>
              </a:lnSpc>
            </a:pPr>
            <a:r>
              <a:rPr lang="en-US" sz="2400" dirty="0" smtClean="0">
                <a:latin typeface="Garamond" panose="02020404030301010803" pitchFamily="18" charset="0"/>
                <a:cs typeface="Arial" panose="020B0604020202020204" pitchFamily="34" charset="0"/>
              </a:rPr>
              <a:t>Unpublished (August 24,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1753327324"/>
              </p:ext>
            </p:extLst>
          </p:nvPr>
        </p:nvGraphicFramePr>
        <p:xfrm>
          <a:off x="316288" y="1437893"/>
          <a:ext cx="10649885" cy="4572000"/>
        </p:xfrm>
        <a:graphic>
          <a:graphicData uri="http://schemas.openxmlformats.org/drawingml/2006/table">
            <a:tbl>
              <a:tblPr>
                <a:tableStyleId>{5C22544A-7EE6-4342-B048-85BDC9FD1C3A}</a:tableStyleId>
              </a:tblPr>
              <a:tblGrid>
                <a:gridCol w="1064988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12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Between 2012 and 2015 </a:t>
                      </a:r>
                      <a:r>
                        <a:rPr lang="en-US" sz="2000" kern="1200" dirty="0" err="1" smtClean="0">
                          <a:solidFill>
                            <a:schemeClr val="dk1"/>
                          </a:solidFill>
                          <a:effectLst/>
                          <a:latin typeface="Garamond" panose="02020404030301010803" pitchFamily="18" charset="0"/>
                          <a:ea typeface="+mn-ea"/>
                          <a:cs typeface="+mn-cs"/>
                        </a:rPr>
                        <a:t>Diemond</a:t>
                      </a:r>
                      <a:r>
                        <a:rPr lang="en-US" sz="2000" kern="1200" dirty="0" smtClean="0">
                          <a:solidFill>
                            <a:schemeClr val="dk1"/>
                          </a:solidFill>
                          <a:effectLst/>
                          <a:latin typeface="Garamond" panose="02020404030301010803" pitchFamily="18" charset="0"/>
                          <a:ea typeface="+mn-ea"/>
                          <a:cs typeface="+mn-cs"/>
                        </a:rPr>
                        <a:t> made more than 25 PRA requests. In 2015 while the county was producing records in installment, </a:t>
                      </a:r>
                      <a:r>
                        <a:rPr lang="en-US" sz="2000" kern="1200" dirty="0" err="1" smtClean="0">
                          <a:solidFill>
                            <a:schemeClr val="dk1"/>
                          </a:solidFill>
                          <a:effectLst/>
                          <a:latin typeface="Garamond" panose="02020404030301010803" pitchFamily="18" charset="0"/>
                          <a:ea typeface="+mn-ea"/>
                          <a:cs typeface="+mn-cs"/>
                        </a:rPr>
                        <a:t>Diemond</a:t>
                      </a:r>
                      <a:r>
                        <a:rPr lang="en-US" sz="2000" kern="1200" dirty="0" smtClean="0">
                          <a:solidFill>
                            <a:schemeClr val="dk1"/>
                          </a:solidFill>
                          <a:effectLst/>
                          <a:latin typeface="Garamond" panose="02020404030301010803" pitchFamily="18" charset="0"/>
                          <a:ea typeface="+mn-ea"/>
                          <a:cs typeface="+mn-cs"/>
                        </a:rPr>
                        <a:t> filed suit. From 2015 to 2018, while making additional requests, the county continued providing records links through its online portal which she did not access. In March 2018 the county filed for summary judgment with an April hearing date. The motion was cancelled to pursue settlement negotiations. In August, her attorney withdrew. Following further unsuccessful settlement negotiations, the county’s original motion was rescheduled for October 19,  to which she responded, “Thanks for letting me know.” She later filed a “Notice of Unavailability” for the October hearing date as well as a continuance motion for at least 90 day. The county objected. </a:t>
                      </a:r>
                      <a:r>
                        <a:rPr lang="en-US" sz="2000" kern="1200" dirty="0" err="1" smtClean="0">
                          <a:solidFill>
                            <a:schemeClr val="dk1"/>
                          </a:solidFill>
                          <a:effectLst/>
                          <a:latin typeface="Garamond" panose="02020404030301010803" pitchFamily="18" charset="0"/>
                          <a:ea typeface="+mn-ea"/>
                          <a:cs typeface="+mn-cs"/>
                        </a:rPr>
                        <a:t>Diemond</a:t>
                      </a:r>
                      <a:r>
                        <a:rPr lang="en-US" sz="2000" kern="1200" dirty="0" smtClean="0">
                          <a:solidFill>
                            <a:schemeClr val="dk1"/>
                          </a:solidFill>
                          <a:effectLst/>
                          <a:latin typeface="Garamond" panose="02020404030301010803" pitchFamily="18" charset="0"/>
                          <a:ea typeface="+mn-ea"/>
                          <a:cs typeface="+mn-cs"/>
                        </a:rPr>
                        <a:t> failed schedule a hearing on her motion. On October 19, </a:t>
                      </a:r>
                      <a:r>
                        <a:rPr lang="en-US" sz="2000" kern="1200" dirty="0" err="1" smtClean="0">
                          <a:solidFill>
                            <a:schemeClr val="dk1"/>
                          </a:solidFill>
                          <a:effectLst/>
                          <a:latin typeface="Garamond" panose="02020404030301010803" pitchFamily="18" charset="0"/>
                          <a:ea typeface="+mn-ea"/>
                          <a:cs typeface="+mn-cs"/>
                        </a:rPr>
                        <a:t>Diemond</a:t>
                      </a:r>
                      <a:r>
                        <a:rPr lang="en-US" sz="2000" kern="1200" dirty="0" smtClean="0">
                          <a:solidFill>
                            <a:schemeClr val="dk1"/>
                          </a:solidFill>
                          <a:effectLst/>
                          <a:latin typeface="Garamond" panose="02020404030301010803" pitchFamily="18" charset="0"/>
                          <a:ea typeface="+mn-ea"/>
                          <a:cs typeface="+mn-cs"/>
                        </a:rPr>
                        <a:t> did not appear, and the court dismissed the suit “with prejudice” which she learned about when she check the online docket on November 1 filing a motion for reconsideration on November 30</a:t>
                      </a:r>
                      <a:r>
                        <a:rPr lang="en-US" sz="2000" kern="1200" baseline="0" dirty="0" smtClean="0">
                          <a:solidFill>
                            <a:schemeClr val="dk1"/>
                          </a:solidFill>
                          <a:effectLst/>
                          <a:latin typeface="Garamond" panose="02020404030301010803" pitchFamily="18" charset="0"/>
                          <a:ea typeface="+mn-ea"/>
                          <a:cs typeface="+mn-cs"/>
                        </a:rPr>
                        <a:t>. The following February </a:t>
                      </a:r>
                      <a:r>
                        <a:rPr lang="en-US" sz="2000" kern="1200" dirty="0" err="1" smtClean="0">
                          <a:solidFill>
                            <a:schemeClr val="dk1"/>
                          </a:solidFill>
                          <a:effectLst/>
                          <a:latin typeface="Garamond" panose="02020404030301010803" pitchFamily="18" charset="0"/>
                          <a:ea typeface="+mn-ea"/>
                          <a:cs typeface="+mn-cs"/>
                        </a:rPr>
                        <a:t>Diemond</a:t>
                      </a:r>
                      <a:r>
                        <a:rPr lang="en-US" sz="2000" kern="1200" dirty="0" smtClean="0">
                          <a:solidFill>
                            <a:schemeClr val="dk1"/>
                          </a:solidFill>
                          <a:effectLst/>
                          <a:latin typeface="Garamond" panose="02020404030301010803" pitchFamily="18" charset="0"/>
                          <a:ea typeface="+mn-ea"/>
                          <a:cs typeface="+mn-cs"/>
                        </a:rPr>
                        <a:t> retained new legal counsel that filed a CR 60 motion alleging “an appearance of impropriety and an appearance of a lack of impartiality and fairness” by the trial court which was denied. Counsel also filed an appeal of the original ruling and later included the denial of the CR60 motion.</a:t>
                      </a:r>
                      <a:r>
                        <a:rPr lang="en-US" sz="2000" kern="1200" baseline="0" dirty="0" smtClean="0">
                          <a:solidFill>
                            <a:schemeClr val="dk1"/>
                          </a:solidFill>
                          <a:effectLst/>
                          <a:latin typeface="Garamond" panose="02020404030301010803" pitchFamily="18" charset="0"/>
                          <a:ea typeface="+mn-ea"/>
                          <a:cs typeface="+mn-cs"/>
                        </a:rPr>
                        <a:t> </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2213783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err="1" smtClean="0"/>
              <a:t>Diemond</a:t>
            </a:r>
            <a:r>
              <a:rPr lang="en-US" sz="3600" b="1" dirty="0" smtClean="0"/>
              <a:t> v. King County</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25</a:t>
            </a:fld>
            <a:endParaRPr lang="en-US" dirty="0">
              <a:solidFill>
                <a:schemeClr val="bg1"/>
              </a:solidFill>
            </a:endParaRPr>
          </a:p>
        </p:txBody>
      </p:sp>
      <p:sp>
        <p:nvSpPr>
          <p:cNvPr id="7" name="Title 4"/>
          <p:cNvSpPr txBox="1">
            <a:spLocks/>
          </p:cNvSpPr>
          <p:nvPr/>
        </p:nvSpPr>
        <p:spPr>
          <a:xfrm>
            <a:off x="228600" y="859610"/>
            <a:ext cx="9921240" cy="8101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pPr>
              <a:lnSpc>
                <a:spcPct val="100000"/>
              </a:lnSpc>
            </a:pPr>
            <a:r>
              <a:rPr lang="en-US" sz="2400" dirty="0" smtClean="0">
                <a:latin typeface="Garamond" panose="02020404030301010803" pitchFamily="18" charset="0"/>
                <a:cs typeface="Arial" panose="020B0604020202020204" pitchFamily="34" charset="0"/>
              </a:rPr>
              <a:t>Continued</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Records</a:t>
            </a: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Exemptions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1278078841"/>
              </p:ext>
            </p:extLst>
          </p:nvPr>
        </p:nvGraphicFramePr>
        <p:xfrm>
          <a:off x="316288" y="1437892"/>
          <a:ext cx="10649885" cy="2829307"/>
        </p:xfrm>
        <a:graphic>
          <a:graphicData uri="http://schemas.openxmlformats.org/drawingml/2006/table">
            <a:tbl>
              <a:tblPr>
                <a:tableStyleId>{5C22544A-7EE6-4342-B048-85BDC9FD1C3A}</a:tableStyleId>
              </a:tblPr>
              <a:tblGrid>
                <a:gridCol w="10649885">
                  <a:extLst>
                    <a:ext uri="{9D8B030D-6E8A-4147-A177-3AD203B41FA5}">
                      <a16:colId xmlns:a16="http://schemas.microsoft.com/office/drawing/2014/main" val="3378360013"/>
                    </a:ext>
                  </a:extLst>
                </a:gridCol>
              </a:tblGrid>
              <a:tr h="2829307">
                <a:tc>
                  <a:txBody>
                    <a:bodyPr/>
                    <a:lstStyle/>
                    <a:p>
                      <a:pPr marL="342900" marR="0" lvl="0" indent="-342900" algn="l">
                        <a:spcBef>
                          <a:spcPts val="0"/>
                        </a:spcBef>
                        <a:spcAft>
                          <a:spcPts val="12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The appeal for the original order was untimely. RAP 5.2 requires appeals with 30 after entry of an order. A timely motion for reconsideration will extend the appeal window but these must be filed within 10 days. In this case, the reconsideration was untimely. She unsuccessfully argued that the court had to notify or serve her of the October. Judgments are deemed entered when delivered to the clerk; there is no obligation on the court to serve its orders. Her lack of diligence in monitoring her case does not amount to “extraordinary circumstances or a gross miscarriage of justice” warranting an extension of time to appeal. Establishing judicial misconduct is a high burden of proof which </a:t>
                      </a:r>
                      <a:r>
                        <a:rPr lang="en-US" sz="2000" kern="1200" dirty="0" err="1" smtClean="0">
                          <a:solidFill>
                            <a:schemeClr val="dk1"/>
                          </a:solidFill>
                          <a:effectLst/>
                          <a:latin typeface="Garamond" panose="02020404030301010803" pitchFamily="18" charset="0"/>
                          <a:ea typeface="+mn-ea"/>
                          <a:cs typeface="+mn-cs"/>
                        </a:rPr>
                        <a:t>Diemond</a:t>
                      </a:r>
                      <a:r>
                        <a:rPr lang="en-US" sz="2000" kern="1200" dirty="0" smtClean="0">
                          <a:solidFill>
                            <a:schemeClr val="dk1"/>
                          </a:solidFill>
                          <a:effectLst/>
                          <a:latin typeface="Garamond" panose="02020404030301010803" pitchFamily="18" charset="0"/>
                          <a:ea typeface="+mn-ea"/>
                          <a:cs typeface="+mn-cs"/>
                        </a:rPr>
                        <a:t> failed to meet. Rulings themselves almost never constitute a valid showing of bias and the record supports the court’s decisions throughout the proceedings.</a:t>
                      </a:r>
                      <a:r>
                        <a:rPr lang="en-US" sz="2000" kern="1200" baseline="0" dirty="0" smtClean="0">
                          <a:solidFill>
                            <a:schemeClr val="dk1"/>
                          </a:solidFill>
                          <a:effectLst/>
                          <a:latin typeface="Garamond" panose="02020404030301010803" pitchFamily="18" charset="0"/>
                          <a:ea typeface="+mn-ea"/>
                          <a:cs typeface="+mn-cs"/>
                        </a:rPr>
                        <a:t> </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1953449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a:t>May v. Spokane County</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053889557"/>
              </p:ext>
            </p:extLst>
          </p:nvPr>
        </p:nvGraphicFramePr>
        <p:xfrm>
          <a:off x="228600" y="1354685"/>
          <a:ext cx="10691191" cy="4754880"/>
        </p:xfrm>
        <a:graphic>
          <a:graphicData uri="http://schemas.openxmlformats.org/drawingml/2006/table">
            <a:tbl>
              <a:tblPr>
                <a:tableStyleId>{5C22544A-7EE6-4342-B048-85BDC9FD1C3A}</a:tableStyleId>
              </a:tblPr>
              <a:tblGrid>
                <a:gridCol w="10691191">
                  <a:extLst>
                    <a:ext uri="{9D8B030D-6E8A-4147-A177-3AD203B41FA5}">
                      <a16:colId xmlns:a16="http://schemas.microsoft.com/office/drawing/2014/main" val="3378360013"/>
                    </a:ext>
                  </a:extLst>
                </a:gridCol>
              </a:tblGrid>
              <a:tr h="3710075">
                <a:tc>
                  <a:txBody>
                    <a:bodyPr/>
                    <a:lstStyle/>
                    <a:p>
                      <a:pPr marL="342900" marR="0" lvl="0" indent="-342900" algn="l">
                        <a:spcBef>
                          <a:spcPts val="0"/>
                        </a:spcBef>
                        <a:spcAft>
                          <a:spcPts val="0"/>
                        </a:spcAft>
                        <a:buFont typeface="Symbol" panose="05050102010706020507" pitchFamily="18" charset="2"/>
                        <a:buChar char=""/>
                      </a:pPr>
                      <a:r>
                        <a:rPr lang="en-US" sz="2000" baseline="0" dirty="0">
                          <a:effectLst/>
                          <a:latin typeface="Garamond" panose="02020404030301010803" pitchFamily="18" charset="0"/>
                          <a:ea typeface="Times New Roman" panose="02020603050405020304" pitchFamily="18" charset="0"/>
                          <a:cs typeface="Arial" panose="020B0604020202020204" pitchFamily="34" charset="0"/>
                        </a:rPr>
                        <a:t>In 1948 the US Supreme Court declared racially discriminatory covenants unenforceable under the 14</a:t>
                      </a:r>
                      <a:r>
                        <a:rPr lang="en-US" sz="2000" baseline="30000" dirty="0">
                          <a:effectLst/>
                          <a:latin typeface="Garamond" panose="02020404030301010803" pitchFamily="18" charset="0"/>
                          <a:ea typeface="Times New Roman" panose="02020603050405020304" pitchFamily="18" charset="0"/>
                          <a:cs typeface="Arial" panose="020B0604020202020204" pitchFamily="34" charset="0"/>
                        </a:rPr>
                        <a:t>th</a:t>
                      </a:r>
                      <a:r>
                        <a:rPr lang="en-US" sz="2000" baseline="0" dirty="0">
                          <a:effectLst/>
                          <a:latin typeface="Garamond" panose="02020404030301010803" pitchFamily="18" charset="0"/>
                          <a:ea typeface="Times New Roman" panose="02020603050405020304" pitchFamily="18" charset="0"/>
                          <a:cs typeface="Arial" panose="020B0604020202020204" pitchFamily="34" charset="0"/>
                        </a:rPr>
                        <a:t> Amendment of the US Constitution. The Comstock Park subdivision of recorded in 1953 contained racially restrictive covenants on the use and occupation of the land. 1987 W.L.A.D amendments enacted a method for property owners to strike racially discriminatory provisions from real estate property contracts. When the Mays acquired the property in 2017 the deed stated that the conveyance was subject to “covenants, conditions, restrictions and easements, if any, affecting title, which may appear in the public record…” </a:t>
                      </a:r>
                      <a:r>
                        <a:rPr lang="en-US" sz="2000" dirty="0">
                          <a:effectLst/>
                          <a:latin typeface="Garamond" panose="02020404030301010803" pitchFamily="18" charset="0"/>
                          <a:ea typeface="Times New Roman" panose="02020603050405020304" pitchFamily="18" charset="0"/>
                          <a:cs typeface="Arial" panose="020B0604020202020204" pitchFamily="34" charset="0"/>
                        </a:rPr>
                        <a:t>They</a:t>
                      </a:r>
                      <a:r>
                        <a:rPr lang="en-US" sz="2000" baseline="0" dirty="0">
                          <a:effectLst/>
                          <a:latin typeface="Garamond" panose="02020404030301010803" pitchFamily="18" charset="0"/>
                          <a:ea typeface="Times New Roman" panose="02020603050405020304" pitchFamily="18" charset="0"/>
                          <a:cs typeface="Arial" panose="020B0604020202020204" pitchFamily="34" charset="0"/>
                        </a:rPr>
                        <a:t> initiated a suit to “strike” the restrictive covenant from 1953.</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2000" baseline="0" dirty="0">
                          <a:effectLst/>
                          <a:latin typeface="Garamond" panose="02020404030301010803" pitchFamily="18" charset="0"/>
                          <a:ea typeface="Times New Roman" panose="02020603050405020304" pitchFamily="18" charset="0"/>
                          <a:cs typeface="Arial" panose="020B0604020202020204" pitchFamily="34" charset="0"/>
                        </a:rPr>
                        <a:t>The COA held that the W.L.A.D amendment will do two things: (1) strike void provisions from the public record and (2) eliminate void provisions from the title or lease. The COA found that strike in this context means noting the expungement in the original and redaction from all future copies; the original is not redacted or altered but future copies. The amendment does not authorize entry of an order directing a public records custodian to physically alter existing records. The 1987 amendment offered an alternate method of addressing these covenants, filing of a modification document which would “strike” the illegal clause without court action. </a:t>
                      </a: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16 </a:t>
            </a:r>
            <a:r>
              <a:rPr lang="en-US" sz="2400" dirty="0" err="1">
                <a:latin typeface="Garamond" panose="02020404030301010803" pitchFamily="18" charset="0"/>
                <a:cs typeface="Arial" panose="020B0604020202020204" pitchFamily="34" charset="0"/>
              </a:rPr>
              <a:t>Wn</a:t>
            </a:r>
            <a:r>
              <a:rPr lang="en-US" sz="2400" dirty="0" smtClean="0">
                <a:latin typeface="Garamond" panose="02020404030301010803" pitchFamily="18" charset="0"/>
                <a:cs typeface="Arial" panose="020B0604020202020204" pitchFamily="34" charset="0"/>
              </a:rPr>
              <a:t>. App.2d 505, </a:t>
            </a:r>
            <a:r>
              <a:rPr lang="en-US" sz="2400" dirty="0">
                <a:latin typeface="Garamond" panose="02020404030301010803" pitchFamily="18" charset="0"/>
                <a:cs typeface="Arial" panose="020B0604020202020204" pitchFamily="34" charset="0"/>
              </a:rPr>
              <a:t>481 P.3d 1098 (2021) (</a:t>
            </a:r>
            <a:r>
              <a:rPr lang="en-US" sz="2400" i="1" dirty="0">
                <a:latin typeface="Garamond" panose="02020404030301010803" pitchFamily="18" charset="0"/>
                <a:cs typeface="Arial" panose="020B0604020202020204" pitchFamily="34" charset="0"/>
              </a:rPr>
              <a:t>Petition for review </a:t>
            </a:r>
            <a:r>
              <a:rPr lang="en-US" sz="2400" i="1" dirty="0" smtClean="0">
                <a:latin typeface="Garamond" panose="02020404030301010803" pitchFamily="18" charset="0"/>
                <a:cs typeface="Arial" panose="020B0604020202020204" pitchFamily="34" charset="0"/>
              </a:rPr>
              <a:t>granted.)</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	Penalties 	Constitutionality</a:t>
            </a:r>
          </a:p>
        </p:txBody>
      </p:sp>
      <p:sp>
        <p:nvSpPr>
          <p:cNvPr id="9"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26</a:t>
            </a:fld>
            <a:endParaRPr lang="en-US" dirty="0">
              <a:solidFill>
                <a:schemeClr val="bg1"/>
              </a:solidFill>
            </a:endParaRPr>
          </a:p>
        </p:txBody>
      </p:sp>
    </p:spTree>
    <p:extLst>
      <p:ext uri="{BB962C8B-B14F-4D97-AF65-F5344CB8AC3E}">
        <p14:creationId xmlns:p14="http://schemas.microsoft.com/office/powerpoint/2010/main" val="927520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076450" y="152407"/>
            <a:ext cx="7543800" cy="2593975"/>
          </a:xfrm>
        </p:spPr>
        <p:txBody>
          <a:bodyPr anchor="ctr">
            <a:normAutofit/>
          </a:bodyPr>
          <a:lstStyle/>
          <a:p>
            <a:pPr algn="ctr"/>
            <a:r>
              <a:rPr lang="en-US" sz="4000" b="1" dirty="0">
                <a:solidFill>
                  <a:schemeClr val="bg1"/>
                </a:solidFill>
                <a:latin typeface="Garamond" panose="02020404030301010803" pitchFamily="18" charset="0"/>
                <a:cs typeface="Arial" panose="020B0604020202020204" pitchFamily="34" charset="0"/>
              </a:rPr>
              <a:t>QUESTIONS?</a:t>
            </a:r>
          </a:p>
        </p:txBody>
      </p:sp>
      <p:pic>
        <p:nvPicPr>
          <p:cNvPr id="5" name="Picture 2" descr="C:\Users\nancyk1\AppData\Local\Microsoft\Windows\Temporary Internet Files\Content.IE5\IDSVMZ9J\MC900105220[1].wmf"/>
          <p:cNvPicPr>
            <a:picLocks noChangeAspect="1" noChangeArrowheads="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637085" y="2304960"/>
            <a:ext cx="4686300" cy="3749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149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a:bodyPr>
          <a:lstStyle/>
          <a:p>
            <a:fld id="{D57F1E4F-1CFF-5643-939E-217C01CDF565}" type="slidenum">
              <a:rPr lang="en-US" smtClean="0">
                <a:solidFill>
                  <a:schemeClr val="bg1"/>
                </a:solidFill>
              </a:rPr>
              <a:pPr/>
              <a:t>3</a:t>
            </a:fld>
            <a:endParaRPr lang="en-US" dirty="0">
              <a:solidFill>
                <a:schemeClr val="bg1"/>
              </a:solidFill>
            </a:endParaRPr>
          </a:p>
        </p:txBody>
      </p:sp>
      <p:pic>
        <p:nvPicPr>
          <p:cNvPr id="9" name="Content Placeholder 8"/>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549305" y="1314278"/>
            <a:ext cx="8788776" cy="3474720"/>
          </a:xfrm>
          <a:prstGeom prst="rect">
            <a:avLst/>
          </a:prstGeom>
        </p:spPr>
      </p:pic>
      <p:sp>
        <p:nvSpPr>
          <p:cNvPr id="10" name="Rectangle 9"/>
          <p:cNvSpPr/>
          <p:nvPr/>
        </p:nvSpPr>
        <p:spPr>
          <a:xfrm>
            <a:off x="2249714" y="321210"/>
            <a:ext cx="7387958" cy="646331"/>
          </a:xfrm>
          <a:prstGeom prst="rect">
            <a:avLst/>
          </a:prstGeom>
        </p:spPr>
        <p:txBody>
          <a:bodyPr wrap="square">
            <a:spAutoFit/>
          </a:bodyPr>
          <a:lstStyle/>
          <a:p>
            <a:pPr algn="ctr"/>
            <a:r>
              <a:rPr lang="en-US" sz="3600" b="1" dirty="0" smtClean="0">
                <a:latin typeface="Garamond" panose="02020404030301010803" pitchFamily="18" charset="0"/>
              </a:rPr>
              <a:t>2021 - Case </a:t>
            </a:r>
            <a:r>
              <a:rPr lang="en-US" sz="3600" b="1" dirty="0">
                <a:latin typeface="Garamond" panose="02020404030301010803" pitchFamily="18" charset="0"/>
              </a:rPr>
              <a:t>Law Update</a:t>
            </a:r>
            <a:endParaRPr lang="en-US" sz="3600" dirty="0">
              <a:latin typeface="Garamond" panose="02020404030301010803" pitchFamily="18" charset="0"/>
            </a:endParaRPr>
          </a:p>
        </p:txBody>
      </p:sp>
    </p:spTree>
    <p:extLst>
      <p:ext uri="{BB962C8B-B14F-4D97-AF65-F5344CB8AC3E}">
        <p14:creationId xmlns:p14="http://schemas.microsoft.com/office/powerpoint/2010/main" val="1408064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6748" y="0"/>
            <a:ext cx="10515600" cy="751113"/>
          </a:xfrm>
        </p:spPr>
        <p:txBody>
          <a:bodyPr>
            <a:noAutofit/>
          </a:bodyPr>
          <a:lstStyle/>
          <a:p>
            <a:r>
              <a:rPr lang="en-US" sz="3600" b="1" dirty="0"/>
              <a:t>West v. Office of the Governor</a:t>
            </a:r>
            <a:endParaRPr lang="en-US" sz="36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599411794"/>
              </p:ext>
            </p:extLst>
          </p:nvPr>
        </p:nvGraphicFramePr>
        <p:xfrm>
          <a:off x="146748" y="1308461"/>
          <a:ext cx="10896600" cy="4831080"/>
        </p:xfrm>
        <a:graphic>
          <a:graphicData uri="http://schemas.openxmlformats.org/drawingml/2006/table">
            <a:tbl>
              <a:tblPr>
                <a:tableStyleId>{5C22544A-7EE6-4342-B048-85BDC9FD1C3A}</a:tableStyleId>
              </a:tblPr>
              <a:tblGrid>
                <a:gridCol w="10896600">
                  <a:extLst>
                    <a:ext uri="{9D8B030D-6E8A-4147-A177-3AD203B41FA5}">
                      <a16:colId xmlns:a16="http://schemas.microsoft.com/office/drawing/2014/main" val="3378360013"/>
                    </a:ext>
                  </a:extLst>
                </a:gridCol>
              </a:tblGrid>
              <a:tr h="4304352">
                <a:tc>
                  <a:txBody>
                    <a:bodyPr/>
                    <a:lstStyle/>
                    <a:p>
                      <a:pPr marL="342900" marR="0" lvl="0" indent="-342900" algn="just">
                        <a:spcBef>
                          <a:spcPts val="0"/>
                        </a:spcBef>
                        <a:spcAft>
                          <a:spcPts val="600"/>
                        </a:spcAft>
                        <a:buFont typeface="Symbol" panose="05050102010706020507" pitchFamily="18" charset="2"/>
                        <a:buChar char=""/>
                      </a:pPr>
                      <a:r>
                        <a:rPr lang="en-US" sz="2000" kern="1200" dirty="0">
                          <a:solidFill>
                            <a:schemeClr val="dk1"/>
                          </a:solidFill>
                          <a:effectLst/>
                          <a:latin typeface="Garamond" panose="02020404030301010803" pitchFamily="18" charset="0"/>
                          <a:ea typeface="+mn-ea"/>
                          <a:cs typeface="Arial" panose="020B0604020202020204" pitchFamily="34" charset="0"/>
                        </a:rPr>
                        <a:t>West sought records of (1) requests for a declaration of emergency or use of emergency powers by the governor to address homelessness and (2) any responses thereto or communications concerning the requests. The search located and provided items for the first half but omitted the search for responsive records to the second half providing records approximately a month after the request. A week later, West filed suit at which time they realized the oversight regarding the second half, completed an additional search identifying and</a:t>
                      </a:r>
                      <a:r>
                        <a:rPr lang="en-US" sz="2000" kern="1200" baseline="0" dirty="0">
                          <a:solidFill>
                            <a:schemeClr val="dk1"/>
                          </a:solidFill>
                          <a:effectLst/>
                          <a:latin typeface="Garamond" panose="02020404030301010803" pitchFamily="18" charset="0"/>
                          <a:ea typeface="+mn-ea"/>
                          <a:cs typeface="Arial" panose="020B0604020202020204" pitchFamily="34" charset="0"/>
                        </a:rPr>
                        <a:t> producing</a:t>
                      </a:r>
                      <a:r>
                        <a:rPr lang="en-US" sz="2000" kern="1200" dirty="0">
                          <a:solidFill>
                            <a:schemeClr val="dk1"/>
                          </a:solidFill>
                          <a:effectLst/>
                          <a:latin typeface="Garamond" panose="02020404030301010803" pitchFamily="18" charset="0"/>
                          <a:ea typeface="+mn-ea"/>
                          <a:cs typeface="Arial" panose="020B0604020202020204" pitchFamily="34" charset="0"/>
                        </a:rPr>
                        <a:t> 176 additional responsive records. Included in the second batch was redacted AGO legal advice indicating they</a:t>
                      </a:r>
                      <a:r>
                        <a:rPr lang="en-US" sz="2000" kern="1200" baseline="0" dirty="0">
                          <a:solidFill>
                            <a:schemeClr val="dk1"/>
                          </a:solidFill>
                          <a:effectLst/>
                          <a:latin typeface="Garamond" panose="02020404030301010803" pitchFamily="18" charset="0"/>
                          <a:ea typeface="+mn-ea"/>
                          <a:cs typeface="Arial" panose="020B0604020202020204" pitchFamily="34" charset="0"/>
                        </a:rPr>
                        <a:t> had been shared within the AGO</a:t>
                      </a:r>
                      <a:r>
                        <a:rPr lang="en-US" sz="2000" kern="1200" dirty="0">
                          <a:solidFill>
                            <a:schemeClr val="dk1"/>
                          </a:solidFill>
                          <a:effectLst/>
                          <a:latin typeface="Garamond" panose="02020404030301010803" pitchFamily="18" charset="0"/>
                          <a:ea typeface="+mn-ea"/>
                          <a:cs typeface="Arial" panose="020B0604020202020204" pitchFamily="34" charset="0"/>
                        </a:rPr>
                        <a:t>. In total, the delay of records for the second installment was 14 days. </a:t>
                      </a:r>
                    </a:p>
                    <a:p>
                      <a:pPr marL="342900" marR="0" lvl="0" indent="-342900" algn="just" defTabSz="4572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en-US" sz="2000" kern="1200" dirty="0">
                          <a:solidFill>
                            <a:schemeClr val="dk1"/>
                          </a:solidFill>
                          <a:effectLst/>
                          <a:latin typeface="Garamond" panose="02020404030301010803" pitchFamily="18" charset="0"/>
                          <a:ea typeface="+mn-ea"/>
                          <a:cs typeface="Arial" panose="020B0604020202020204" pitchFamily="34" charset="0"/>
                        </a:rPr>
                        <a:t>The Court of Appeals affirmed that the search was reasonable based on the reasonably detailed, non-conclusory affidavits, submitted in good faith, that included information on the search terms, types of searches conducted, and locations that establishes places likely to contain responsive records were searched. The Office was not required to obtain records from the AGO. The trial court did not abuse is discretion when it limited West’s discovery to matters related to the second search for records. The trial court’s $14.00 penalty although at the low-end of the range, was appropriate based on the violation. </a:t>
                      </a:r>
                    </a:p>
                  </a:txBody>
                  <a:tcPr marL="182880" marR="182880" marT="91440" marB="91440"/>
                </a:tc>
                <a:extLst>
                  <a:ext uri="{0D108BD9-81ED-4DB2-BD59-A6C34878D82A}">
                    <a16:rowId xmlns:a16="http://schemas.microsoft.com/office/drawing/2014/main" val="850257535"/>
                  </a:ext>
                </a:extLst>
              </a:tr>
            </a:tbl>
          </a:graphicData>
        </a:graphic>
      </p:graphicFrame>
      <p:sp>
        <p:nvSpPr>
          <p:cNvPr id="7" name="Title 4"/>
          <p:cNvSpPr txBox="1">
            <a:spLocks/>
          </p:cNvSpPr>
          <p:nvPr/>
        </p:nvSpPr>
        <p:spPr>
          <a:xfrm>
            <a:off x="146748" y="715776"/>
            <a:ext cx="7999844"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a:latin typeface="Garamond" panose="02020404030301010803" pitchFamily="18" charset="0"/>
                <a:cs typeface="Arial" panose="020B0604020202020204" pitchFamily="34" charset="0"/>
              </a:rPr>
              <a:t>Unpublished (March 15, 2021)</a:t>
            </a: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	Procedural</a:t>
            </a:r>
            <a:r>
              <a:rPr lang="en-US" dirty="0">
                <a:latin typeface="Garamond" panose="02020404030301010803" pitchFamily="18" charset="0"/>
              </a:rPr>
              <a:t>	Records</a:t>
            </a:r>
            <a:r>
              <a:rPr lang="en-US" dirty="0">
                <a:solidFill>
                  <a:schemeClr val="bg1">
                    <a:lumMod val="50000"/>
                    <a:lumOff val="50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Exemptions</a:t>
            </a:r>
            <a:r>
              <a:rPr lang="en-US" dirty="0">
                <a:solidFill>
                  <a:schemeClr val="bg1">
                    <a:lumMod val="50000"/>
                    <a:lumOff val="50000"/>
                  </a:schemeClr>
                </a:solidFill>
                <a:latin typeface="Garamond" panose="02020404030301010803" pitchFamily="18" charset="0"/>
              </a:rPr>
              <a:t>	</a:t>
            </a:r>
            <a:r>
              <a:rPr lang="en-US" dirty="0">
                <a:latin typeface="Garamond" panose="02020404030301010803" pitchFamily="18" charset="0"/>
              </a:rPr>
              <a:t>Penalties 	</a:t>
            </a:r>
            <a:r>
              <a:rPr lang="en-US" dirty="0">
                <a:solidFill>
                  <a:schemeClr val="bg1">
                    <a:lumMod val="65000"/>
                  </a:schemeClr>
                </a:solidFill>
                <a:latin typeface="Garamond" panose="02020404030301010803" pitchFamily="18" charset="0"/>
              </a:rPr>
              <a:t>Constitutionality</a:t>
            </a:r>
          </a:p>
        </p:txBody>
      </p:sp>
      <p:sp>
        <p:nvSpPr>
          <p:cNvPr id="6" name="Slide Number Placeholder 4"/>
          <p:cNvSpPr>
            <a:spLocks noGrp="1"/>
          </p:cNvSpPr>
          <p:nvPr>
            <p:ph type="sldNum" sz="quarter" idx="12"/>
          </p:nvPr>
        </p:nvSpPr>
        <p:spPr>
          <a:xfrm>
            <a:off x="11254740" y="6172208"/>
            <a:ext cx="914400" cy="593725"/>
          </a:xfrm>
        </p:spPr>
        <p:txBody>
          <a:bodyPr>
            <a:normAutofit/>
          </a:bodyPr>
          <a:lstStyle/>
          <a:p>
            <a:fld id="{D57F1E4F-1CFF-5643-939E-217C01CDF565}"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411341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O’Dea v. City of Tacoma</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5</a:t>
            </a:fld>
            <a:endParaRPr lang="en-US" dirty="0">
              <a:solidFill>
                <a:schemeClr val="bg1"/>
              </a:solidFill>
            </a:endParaRPr>
          </a:p>
        </p:txBody>
      </p:sp>
      <p:sp>
        <p:nvSpPr>
          <p:cNvPr id="7" name="Title 4"/>
          <p:cNvSpPr txBox="1">
            <a:spLocks/>
          </p:cNvSpPr>
          <p:nvPr/>
        </p:nvSpPr>
        <p:spPr>
          <a:xfrm>
            <a:off x="228600" y="859610"/>
            <a:ext cx="9921240" cy="810164"/>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pPr>
              <a:lnSpc>
                <a:spcPct val="100000"/>
              </a:lnSpc>
            </a:pPr>
            <a:r>
              <a:rPr lang="en-US" sz="2400" dirty="0" smtClean="0">
                <a:latin typeface="Garamond" panose="02020404030301010803" pitchFamily="18" charset="0"/>
                <a:cs typeface="Arial" panose="020B0604020202020204" pitchFamily="34" charset="0"/>
              </a:rPr>
              <a:t>__ </a:t>
            </a:r>
            <a:r>
              <a:rPr lang="en-US" sz="2400" dirty="0" err="1" smtClean="0">
                <a:latin typeface="Garamond" panose="02020404030301010803" pitchFamily="18" charset="0"/>
                <a:cs typeface="Arial" panose="020B0604020202020204" pitchFamily="34" charset="0"/>
              </a:rPr>
              <a:t>Wn</a:t>
            </a:r>
            <a:r>
              <a:rPr lang="en-US" sz="2400" dirty="0" smtClean="0">
                <a:latin typeface="Garamond" panose="02020404030301010803" pitchFamily="18" charset="0"/>
                <a:cs typeface="Arial" panose="020B0604020202020204" pitchFamily="34" charset="0"/>
              </a:rPr>
              <a:t>. App.2d __, 493 P.3d 1245 (2021) (Published in part)</a:t>
            </a:r>
          </a:p>
          <a:p>
            <a:pPr>
              <a:lnSpc>
                <a:spcPct val="100000"/>
              </a:lnSpc>
            </a:pPr>
            <a:r>
              <a:rPr lang="en-US" sz="2400" dirty="0" smtClean="0">
                <a:latin typeface="Garamond" panose="02020404030301010803" pitchFamily="18" charset="0"/>
                <a:cs typeface="Arial" panose="020B0604020202020204" pitchFamily="34" charset="0"/>
              </a:rPr>
              <a:t>(Motion for reconsideration pending.)</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nvPr>
        </p:nvGraphicFramePr>
        <p:xfrm>
          <a:off x="316288" y="1890279"/>
          <a:ext cx="10649885" cy="2438400"/>
        </p:xfrm>
        <a:graphic>
          <a:graphicData uri="http://schemas.openxmlformats.org/drawingml/2006/table">
            <a:tbl>
              <a:tblPr>
                <a:tableStyleId>{5C22544A-7EE6-4342-B048-85BDC9FD1C3A}</a:tableStyleId>
              </a:tblPr>
              <a:tblGrid>
                <a:gridCol w="1064988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120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mn-cs"/>
                        </a:rPr>
                        <a:t>In March 2017 requesters attorney sent two PRA request to the city via US. Mail. They were never received. The city learned of the requests when they were attached to a lawsuit filed in November 2017 alleging failure to respond. The city answered the lawsuit but did forward a copy of the requests to the PRO and not start responding to the PRA requests until nine month later. The trial court held that the city had an obligation to start responding when they were received as part of the law suit. In August 2018, when they were sent to the PRO by the city’s attorney, the PRO responded within 5 days providing dates for records productions in both requests</a:t>
                      </a:r>
                      <a:r>
                        <a:rPr lang="en-US" sz="2000" kern="1200" baseline="0" dirty="0" smtClean="0">
                          <a:solidFill>
                            <a:schemeClr val="dk1"/>
                          </a:solidFill>
                          <a:effectLst/>
                          <a:latin typeface="Garamond" panose="02020404030301010803" pitchFamily="18" charset="0"/>
                          <a:ea typeface="+mn-ea"/>
                          <a:cs typeface="+mn-cs"/>
                        </a:rPr>
                        <a:t> closing one in a couple of moths and the other approximately six month later. </a:t>
                      </a:r>
                      <a:endParaRPr lang="en-US" sz="24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3485636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O’Dea v. City of Tacoma</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6</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Continued</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nvPr>
        </p:nvGraphicFramePr>
        <p:xfrm>
          <a:off x="316288" y="1245705"/>
          <a:ext cx="10819426" cy="4926503"/>
        </p:xfrm>
        <a:graphic>
          <a:graphicData uri="http://schemas.openxmlformats.org/drawingml/2006/table">
            <a:tbl>
              <a:tblPr>
                <a:tableStyleId>{5C22544A-7EE6-4342-B048-85BDC9FD1C3A}</a:tableStyleId>
              </a:tblPr>
              <a:tblGrid>
                <a:gridCol w="10819426">
                  <a:extLst>
                    <a:ext uri="{9D8B030D-6E8A-4147-A177-3AD203B41FA5}">
                      <a16:colId xmlns:a16="http://schemas.microsoft.com/office/drawing/2014/main" val="3378360013"/>
                    </a:ext>
                  </a:extLst>
                </a:gridCol>
              </a:tblGrid>
              <a:tr h="4926503">
                <a:tc>
                  <a:txBody>
                    <a:bodyPr/>
                    <a:lstStyle/>
                    <a:p>
                      <a:pPr marL="342900" marR="0" lvl="0" indent="-342900" algn="l">
                        <a:spcBef>
                          <a:spcPts val="0"/>
                        </a:spcBef>
                        <a:spcAft>
                          <a:spcPts val="120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Request Submission</a:t>
                      </a:r>
                      <a:r>
                        <a:rPr lang="en-US" sz="2000" b="1" kern="1200" dirty="0" smtClean="0">
                          <a:solidFill>
                            <a:schemeClr val="dk1"/>
                          </a:solidFill>
                          <a:effectLst/>
                          <a:latin typeface="Garamond" panose="02020404030301010803" pitchFamily="18" charset="0"/>
                          <a:ea typeface="+mn-ea"/>
                          <a:cs typeface="+mn-cs"/>
                        </a:rPr>
                        <a:t>:</a:t>
                      </a:r>
                      <a:r>
                        <a:rPr lang="en-US" sz="2000" b="1" kern="1200" baseline="0" dirty="0" smtClean="0">
                          <a:solidFill>
                            <a:schemeClr val="dk1"/>
                          </a:solidFill>
                          <a:effectLst/>
                          <a:latin typeface="Garamond" panose="02020404030301010803" pitchFamily="18" charset="0"/>
                          <a:ea typeface="+mn-ea"/>
                          <a:cs typeface="+mn-cs"/>
                        </a:rPr>
                        <a:t> </a:t>
                      </a:r>
                      <a:r>
                        <a:rPr lang="en-US" sz="2000" kern="1200" dirty="0" smtClean="0">
                          <a:solidFill>
                            <a:schemeClr val="dk1"/>
                          </a:solidFill>
                          <a:effectLst/>
                          <a:latin typeface="Garamond" panose="02020404030301010803" pitchFamily="18" charset="0"/>
                          <a:ea typeface="+mn-ea"/>
                          <a:cs typeface="+mn-cs"/>
                        </a:rPr>
                        <a:t>Two attachments to the lawsuit put the city on fair notice that it had received a request for records which is comprised of two elements each of which has three subparts as follows: </a:t>
                      </a:r>
                    </a:p>
                    <a:p>
                      <a:pPr marL="463550" marR="0" lvl="0" indent="0" algn="l">
                        <a:spcBef>
                          <a:spcPts val="0"/>
                        </a:spcBef>
                        <a:spcAft>
                          <a:spcPts val="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Element 1 - Characteristics of the request: </a:t>
                      </a:r>
                    </a:p>
                    <a:p>
                      <a:pPr marL="914400" marR="0" lvl="0" indent="-225425" algn="l">
                        <a:spcBef>
                          <a:spcPts val="0"/>
                        </a:spcBef>
                        <a:spcAft>
                          <a:spcPts val="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1(a) - The language. </a:t>
                      </a:r>
                    </a:p>
                    <a:p>
                      <a:pPr marL="914400" marR="0" lvl="0" indent="-225425" algn="l">
                        <a:spcBef>
                          <a:spcPts val="0"/>
                        </a:spcBef>
                        <a:spcAft>
                          <a:spcPts val="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1(b) - The format. </a:t>
                      </a:r>
                    </a:p>
                    <a:p>
                      <a:pPr marL="914400" marR="0" lvl="0" indent="-225425" algn="l">
                        <a:spcBef>
                          <a:spcPts val="0"/>
                        </a:spcBef>
                        <a:spcAft>
                          <a:spcPts val="60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1(c) -</a:t>
                      </a:r>
                      <a:r>
                        <a:rPr lang="en-US" sz="2000" kern="1200" baseline="0" dirty="0" smtClean="0">
                          <a:solidFill>
                            <a:schemeClr val="dk1"/>
                          </a:solidFill>
                          <a:effectLst/>
                          <a:latin typeface="Garamond" panose="02020404030301010803" pitchFamily="18" charset="0"/>
                          <a:ea typeface="+mn-ea"/>
                          <a:cs typeface="+mn-cs"/>
                        </a:rPr>
                        <a:t> </a:t>
                      </a:r>
                      <a:r>
                        <a:rPr lang="en-US" sz="2000" kern="1200" dirty="0" smtClean="0">
                          <a:solidFill>
                            <a:schemeClr val="dk1"/>
                          </a:solidFill>
                          <a:effectLst/>
                          <a:latin typeface="Garamond" panose="02020404030301010803" pitchFamily="18" charset="0"/>
                          <a:ea typeface="+mn-ea"/>
                          <a:cs typeface="+mn-cs"/>
                        </a:rPr>
                        <a:t>The receipt.</a:t>
                      </a:r>
                    </a:p>
                    <a:p>
                      <a:pPr marL="463550" marR="0" lvl="0" indent="0" algn="l">
                        <a:spcBef>
                          <a:spcPts val="0"/>
                        </a:spcBef>
                        <a:spcAft>
                          <a:spcPts val="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Element 2 – Characteristics of requested records: </a:t>
                      </a:r>
                    </a:p>
                    <a:p>
                      <a:pPr marL="914400" marR="0" lvl="0" indent="-225425" algn="l" defTabSz="914400" rtl="0" eaLnBrk="1" latinLnBrk="0" hangingPunct="1">
                        <a:spcBef>
                          <a:spcPts val="0"/>
                        </a:spcBef>
                        <a:spcAft>
                          <a:spcPts val="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2(a) – Whether it is a request for records vs information contained in records. </a:t>
                      </a:r>
                    </a:p>
                    <a:p>
                      <a:pPr marL="914400" marR="0" lvl="0" indent="-225425" algn="l" defTabSz="914400" rtl="0" eaLnBrk="1" latinLnBrk="0" hangingPunct="1">
                        <a:spcBef>
                          <a:spcPts val="0"/>
                        </a:spcBef>
                        <a:spcAft>
                          <a:spcPts val="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2(b) - Whether the records were actual public records. </a:t>
                      </a:r>
                    </a:p>
                    <a:p>
                      <a:pPr marL="1258888" marR="0" lvl="0" indent="-569913" algn="l" defTabSz="914400" rtl="0" eaLnBrk="1" latinLnBrk="0" hangingPunct="1">
                        <a:spcBef>
                          <a:spcPts val="0"/>
                        </a:spcBef>
                        <a:spcAft>
                          <a:spcPts val="60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2(c) - Whether it was reasonable for the agency to believe the requester was requesting under an independent non-PRA authority. </a:t>
                      </a:r>
                    </a:p>
                    <a:p>
                      <a:pPr marL="344488" marR="0" lvl="0" indent="0" algn="l">
                        <a:spcBef>
                          <a:spcPts val="0"/>
                        </a:spcBef>
                        <a:spcAft>
                          <a:spcPts val="1200"/>
                        </a:spcAft>
                        <a:buFont typeface="Symbol" panose="05050102010706020507" pitchFamily="18" charset="2"/>
                        <a:buNone/>
                      </a:pPr>
                      <a:r>
                        <a:rPr lang="en-US" sz="2000" kern="1200" dirty="0" smtClean="0">
                          <a:solidFill>
                            <a:schemeClr val="dk1"/>
                          </a:solidFill>
                          <a:effectLst/>
                          <a:latin typeface="Garamond" panose="02020404030301010803" pitchFamily="18" charset="0"/>
                          <a:ea typeface="+mn-ea"/>
                          <a:cs typeface="+mn-cs"/>
                        </a:rPr>
                        <a:t>In this case all of the  factors relating to the characteristic of the request favor the requestor. “No authority limits the context under which a PRA request may be received, so long as the request provides fair notice.” Other records requested as part of the disciplinary process did not put the city on fair notice that they were PRA requests</a:t>
                      </a:r>
                      <a:r>
                        <a:rPr lang="en-US" sz="2000" kern="1200" baseline="0" dirty="0" smtClean="0">
                          <a:solidFill>
                            <a:schemeClr val="dk1"/>
                          </a:solidFill>
                          <a:effectLst/>
                          <a:latin typeface="Garamond" panose="02020404030301010803" pitchFamily="18" charset="0"/>
                          <a:ea typeface="+mn-ea"/>
                          <a:cs typeface="+mn-cs"/>
                        </a:rPr>
                        <a:t>. </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4196242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O’Dea v. City of Tacoma</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7</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Continued</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a:t>
            </a:r>
            <a:r>
              <a:rPr lang="en-US" dirty="0">
                <a:solidFill>
                  <a:schemeClr val="bg1">
                    <a:lumMod val="65000"/>
                  </a:schemeClr>
                </a:solidFill>
                <a:latin typeface="Garamond" panose="02020404030301010803" pitchFamily="18" charset="0"/>
              </a:rPr>
              <a:t>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nvPr>
        </p:nvGraphicFramePr>
        <p:xfrm>
          <a:off x="316288" y="1285493"/>
          <a:ext cx="10649885" cy="3733800"/>
        </p:xfrm>
        <a:graphic>
          <a:graphicData uri="http://schemas.openxmlformats.org/drawingml/2006/table">
            <a:tbl>
              <a:tblPr>
                <a:tableStyleId>{5C22544A-7EE6-4342-B048-85BDC9FD1C3A}</a:tableStyleId>
              </a:tblPr>
              <a:tblGrid>
                <a:gridCol w="1064988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60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Penalties</a:t>
                      </a:r>
                      <a:r>
                        <a:rPr lang="en-US" sz="2000" b="1" kern="1200" dirty="0" smtClean="0">
                          <a:solidFill>
                            <a:schemeClr val="dk1"/>
                          </a:solidFill>
                          <a:effectLst/>
                          <a:latin typeface="Garamond" panose="02020404030301010803" pitchFamily="18" charset="0"/>
                          <a:ea typeface="+mn-ea"/>
                          <a:cs typeface="+mn-cs"/>
                        </a:rPr>
                        <a:t>: </a:t>
                      </a:r>
                      <a:r>
                        <a:rPr lang="en-US" sz="2000" kern="1200" dirty="0" smtClean="0">
                          <a:solidFill>
                            <a:schemeClr val="dk1"/>
                          </a:solidFill>
                          <a:effectLst/>
                          <a:latin typeface="Garamond" panose="02020404030301010803" pitchFamily="18" charset="0"/>
                          <a:ea typeface="+mn-ea"/>
                          <a:cs typeface="+mn-cs"/>
                        </a:rPr>
                        <a:t>The COA reversed the trial court $2.6 M penalty, not including attorney fees, as an abuse of discretion because the overall amount was manifestly unreasonable.  In remanding the matter the COA commented that “we cannot lose sight of the fact that public records penalty awards are ultimately paid with taxpayer dollars.” The trial court decision had only five sentences mentioning three aggravating factors; no discussion of why mitigating factors did not apply or any discussion of why this response was particularly egregious. The requester’s failure to pursue a show cause motion or respond to the request for clarification should be a significant mitigating factor. Even if there was an unreasonable initial delay for records production, once it begins production, it is entitled to a reasonable amount of time to process the request; the court can set penalties at $0 per day. $63,360 in additional penalties for 12 responsive records found after closing the request reversed. </a:t>
                      </a:r>
                    </a:p>
                    <a:p>
                      <a:pPr marL="342900" marR="0" lvl="0" indent="-342900" algn="l">
                        <a:spcBef>
                          <a:spcPts val="0"/>
                        </a:spcBef>
                        <a:spcAft>
                          <a:spcPts val="60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Records</a:t>
                      </a:r>
                      <a:r>
                        <a:rPr lang="en-US" sz="2000" b="1" i="1" kern="1200" baseline="0" dirty="0" smtClean="0">
                          <a:solidFill>
                            <a:schemeClr val="dk1"/>
                          </a:solidFill>
                          <a:effectLst/>
                          <a:latin typeface="Garamond" panose="02020404030301010803" pitchFamily="18" charset="0"/>
                          <a:ea typeface="+mn-ea"/>
                          <a:cs typeface="+mn-cs"/>
                        </a:rPr>
                        <a:t> Search</a:t>
                      </a:r>
                      <a:r>
                        <a:rPr lang="en-US" sz="2000" b="1" kern="1200" baseline="0" dirty="0" smtClean="0">
                          <a:solidFill>
                            <a:schemeClr val="dk1"/>
                          </a:solidFill>
                          <a:effectLst/>
                          <a:latin typeface="Garamond" panose="02020404030301010803" pitchFamily="18" charset="0"/>
                          <a:ea typeface="+mn-ea"/>
                          <a:cs typeface="+mn-cs"/>
                        </a:rPr>
                        <a:t>:</a:t>
                      </a:r>
                      <a:r>
                        <a:rPr lang="en-US" sz="2000" kern="1200" baseline="0" dirty="0" smtClean="0">
                          <a:solidFill>
                            <a:schemeClr val="dk1"/>
                          </a:solidFill>
                          <a:effectLst/>
                          <a:latin typeface="Garamond" panose="02020404030301010803" pitchFamily="18" charset="0"/>
                          <a:ea typeface="+mn-ea"/>
                          <a:cs typeface="+mn-cs"/>
                        </a:rPr>
                        <a:t> </a:t>
                      </a:r>
                      <a:r>
                        <a:rPr lang="en-US" sz="2000" kern="1200" dirty="0" smtClean="0">
                          <a:solidFill>
                            <a:schemeClr val="dk1"/>
                          </a:solidFill>
                          <a:effectLst/>
                          <a:latin typeface="Garamond" panose="02020404030301010803" pitchFamily="18" charset="0"/>
                          <a:ea typeface="+mn-ea"/>
                          <a:cs typeface="+mn-cs"/>
                        </a:rPr>
                        <a:t>The city demonstrated its initial search was reasonable. Unsupported allegations of additional responsive records insufficient, additional records search not required</a:t>
                      </a:r>
                      <a:r>
                        <a:rPr lang="en-US" sz="2000" kern="1200" baseline="0" dirty="0" smtClean="0">
                          <a:solidFill>
                            <a:schemeClr val="dk1"/>
                          </a:solidFill>
                          <a:effectLst/>
                          <a:latin typeface="Garamond" panose="02020404030301010803" pitchFamily="18" charset="0"/>
                          <a:ea typeface="+mn-ea"/>
                          <a:cs typeface="+mn-cs"/>
                        </a:rPr>
                        <a:t>. </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3279282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Banks v. City of Tacoma</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8</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Unpublished (June 2, 2021)</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1254451906"/>
              </p:ext>
            </p:extLst>
          </p:nvPr>
        </p:nvGraphicFramePr>
        <p:xfrm>
          <a:off x="309663" y="1556166"/>
          <a:ext cx="10663135" cy="2021921"/>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0"/>
                        </a:spcAft>
                        <a:buFont typeface="Symbol" panose="05050102010706020507" pitchFamily="18" charset="2"/>
                        <a:buChar char=""/>
                      </a:pPr>
                      <a:r>
                        <a:rPr lang="en-US" sz="2000" kern="1200" dirty="0" smtClean="0">
                          <a:solidFill>
                            <a:schemeClr val="dk1"/>
                          </a:solidFill>
                          <a:effectLst/>
                          <a:latin typeface="Garamond" panose="02020404030301010803" pitchFamily="18" charset="0"/>
                          <a:ea typeface="+mn-ea"/>
                          <a:cs typeface="Arial" panose="020B0604020202020204" pitchFamily="34" charset="0"/>
                        </a:rPr>
                        <a:t>Requester sought records regarding the City’s use of cell site simulators, aka “stingray,” including acquisition use or lease records, all communication regarding stingray with other government personnel, warrant applications and outcome records. Through discovery and by comparing records from non-City sources requesters challenged the adequacy of the search. Requesters also challenged the City’s redactions and withholding of records. Requester awarded penalties</a:t>
                      </a:r>
                      <a:r>
                        <a:rPr lang="en-US" sz="2000" kern="1200" baseline="0" dirty="0" smtClean="0">
                          <a:solidFill>
                            <a:schemeClr val="dk1"/>
                          </a:solidFill>
                          <a:effectLst/>
                          <a:latin typeface="Garamond" panose="02020404030301010803" pitchFamily="18" charset="0"/>
                          <a:ea typeface="+mn-ea"/>
                          <a:cs typeface="Arial" panose="020B0604020202020204" pitchFamily="34" charset="0"/>
                        </a:rPr>
                        <a:t> based on categories of records between $50 - $80 per day for 324 days.</a:t>
                      </a:r>
                      <a:endParaRPr lang="en-US" sz="2400" kern="1200" dirty="0" smtClean="0">
                        <a:solidFill>
                          <a:schemeClr val="dk1"/>
                        </a:solidFill>
                        <a:effectLst/>
                        <a:latin typeface="Garamond" panose="02020404030301010803" pitchFamily="18" charset="0"/>
                        <a:ea typeface="+mn-ea"/>
                        <a:cs typeface="Arial" panose="020B0604020202020204" pitchFamily="34" charset="0"/>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128489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95874"/>
            <a:ext cx="10515600" cy="751113"/>
          </a:xfrm>
        </p:spPr>
        <p:txBody>
          <a:bodyPr anchor="t">
            <a:noAutofit/>
          </a:bodyPr>
          <a:lstStyle/>
          <a:p>
            <a:r>
              <a:rPr lang="en-US" sz="3600" b="1" dirty="0" smtClean="0"/>
              <a:t>Banks v. City of Tacoma</a:t>
            </a:r>
            <a:endParaRPr lang="en-US" sz="3600" dirty="0"/>
          </a:p>
        </p:txBody>
      </p:sp>
      <p:sp>
        <p:nvSpPr>
          <p:cNvPr id="4" name="Slide Number Placeholder 3"/>
          <p:cNvSpPr>
            <a:spLocks noGrp="1"/>
          </p:cNvSpPr>
          <p:nvPr>
            <p:ph type="sldNum" sz="quarter" idx="12"/>
          </p:nvPr>
        </p:nvSpPr>
        <p:spPr/>
        <p:txBody>
          <a:bodyPr/>
          <a:lstStyle/>
          <a:p>
            <a:pPr>
              <a:defRPr/>
            </a:pPr>
            <a:fld id="{D886972A-E053-4FC2-8575-995C6E30F1E7}" type="slidenum">
              <a:rPr lang="en-US" smtClean="0">
                <a:solidFill>
                  <a:schemeClr val="bg1"/>
                </a:solidFill>
              </a:rPr>
              <a:pPr>
                <a:defRPr/>
              </a:pPr>
              <a:t>9</a:t>
            </a:fld>
            <a:endParaRPr lang="en-US" dirty="0">
              <a:solidFill>
                <a:schemeClr val="bg1"/>
              </a:solidFill>
            </a:endParaRPr>
          </a:p>
        </p:txBody>
      </p:sp>
      <p:sp>
        <p:nvSpPr>
          <p:cNvPr id="7" name="Title 4"/>
          <p:cNvSpPr txBox="1">
            <a:spLocks/>
          </p:cNvSpPr>
          <p:nvPr/>
        </p:nvSpPr>
        <p:spPr>
          <a:xfrm>
            <a:off x="228600" y="859610"/>
            <a:ext cx="9921240" cy="6993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400" dirty="0" smtClean="0">
                <a:latin typeface="Garamond" panose="02020404030301010803" pitchFamily="18" charset="0"/>
                <a:cs typeface="Arial" panose="020B0604020202020204" pitchFamily="34" charset="0"/>
              </a:rPr>
              <a:t>Continued</a:t>
            </a:r>
            <a:endParaRPr lang="en-US" sz="2400" dirty="0">
              <a:latin typeface="Garamond" panose="02020404030301010803" pitchFamily="18" charset="0"/>
              <a:cs typeface="Arial" panose="020B0604020202020204" pitchFamily="34" charset="0"/>
            </a:endParaRPr>
          </a:p>
        </p:txBody>
      </p:sp>
      <p:sp>
        <p:nvSpPr>
          <p:cNvPr id="8" name="TextBox 7"/>
          <p:cNvSpPr txBox="1"/>
          <p:nvPr/>
        </p:nvSpPr>
        <p:spPr>
          <a:xfrm>
            <a:off x="146748" y="6400800"/>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a:latin typeface="Garamond" panose="02020404030301010803" pitchFamily="18" charset="0"/>
              </a:rPr>
              <a:t>	</a:t>
            </a:r>
            <a:r>
              <a:rPr lang="en-US" dirty="0">
                <a:solidFill>
                  <a:schemeClr val="bg1">
                    <a:lumMod val="65000"/>
                  </a:schemeClr>
                </a:solidFill>
                <a:latin typeface="Garamond" panose="02020404030301010803" pitchFamily="18" charset="0"/>
              </a:rPr>
              <a:t>Application</a:t>
            </a:r>
            <a:r>
              <a:rPr lang="en-US" dirty="0">
                <a:latin typeface="Garamond" panose="02020404030301010803" pitchFamily="18" charset="0"/>
              </a:rPr>
              <a:t>	Procedural</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Records	Exemptions</a:t>
            </a:r>
            <a:r>
              <a:rPr lang="en-US" dirty="0">
                <a:solidFill>
                  <a:schemeClr val="bg1">
                    <a:lumMod val="75000"/>
                  </a:schemeClr>
                </a:solidFill>
                <a:latin typeface="Garamond" panose="02020404030301010803" pitchFamily="18" charset="0"/>
              </a:rPr>
              <a:t>	</a:t>
            </a:r>
            <a:r>
              <a:rPr lang="en-US" dirty="0">
                <a:latin typeface="Garamond" panose="02020404030301010803" pitchFamily="18" charset="0"/>
              </a:rPr>
              <a:t>Penalties</a:t>
            </a:r>
            <a:r>
              <a:rPr lang="en-US" dirty="0">
                <a:solidFill>
                  <a:schemeClr val="bg1">
                    <a:lumMod val="75000"/>
                  </a:schemeClr>
                </a:solidFill>
                <a:latin typeface="Garamond" panose="02020404030301010803" pitchFamily="18" charset="0"/>
              </a:rPr>
              <a:t> 	</a:t>
            </a:r>
            <a:r>
              <a:rPr lang="en-US" dirty="0">
                <a:solidFill>
                  <a:schemeClr val="bg1">
                    <a:lumMod val="65000"/>
                  </a:schemeClr>
                </a:solidFill>
                <a:latin typeface="Garamond" panose="02020404030301010803" pitchFamily="18" charset="0"/>
              </a:rPr>
              <a:t>Constitutionality</a:t>
            </a:r>
          </a:p>
        </p:txBody>
      </p:sp>
      <p:graphicFrame>
        <p:nvGraphicFramePr>
          <p:cNvPr id="9" name="Content Placeholder 9"/>
          <p:cNvGraphicFramePr>
            <a:graphicFrameLocks noGrp="1"/>
          </p:cNvGraphicFramePr>
          <p:nvPr>
            <p:ph idx="1"/>
            <p:extLst>
              <p:ext uri="{D42A27DB-BD31-4B8C-83A1-F6EECF244321}">
                <p14:modId xmlns:p14="http://schemas.microsoft.com/office/powerpoint/2010/main" val="2172627684"/>
              </p:ext>
            </p:extLst>
          </p:nvPr>
        </p:nvGraphicFramePr>
        <p:xfrm>
          <a:off x="309663" y="1410392"/>
          <a:ext cx="10663135" cy="4876800"/>
        </p:xfrm>
        <a:graphic>
          <a:graphicData uri="http://schemas.openxmlformats.org/drawingml/2006/table">
            <a:tbl>
              <a:tblPr>
                <a:tableStyleId>{5C22544A-7EE6-4342-B048-85BDC9FD1C3A}</a:tableStyleId>
              </a:tblPr>
              <a:tblGrid>
                <a:gridCol w="10663135">
                  <a:extLst>
                    <a:ext uri="{9D8B030D-6E8A-4147-A177-3AD203B41FA5}">
                      <a16:colId xmlns:a16="http://schemas.microsoft.com/office/drawing/2014/main" val="3378360013"/>
                    </a:ext>
                  </a:extLst>
                </a:gridCol>
              </a:tblGrid>
              <a:tr h="2021921">
                <a:tc>
                  <a:txBody>
                    <a:bodyPr/>
                    <a:lstStyle/>
                    <a:p>
                      <a:pPr marL="342900" marR="0" lvl="0" indent="-342900" algn="l">
                        <a:spcBef>
                          <a:spcPts val="0"/>
                        </a:spcBef>
                        <a:spcAft>
                          <a:spcPts val="0"/>
                        </a:spcAft>
                        <a:buFont typeface="Symbol" panose="05050102010706020507" pitchFamily="18" charset="2"/>
                        <a:buChar char=""/>
                      </a:pPr>
                      <a:r>
                        <a:rPr lang="en-US" sz="2000" b="1" i="1" kern="1200" dirty="0" smtClean="0">
                          <a:solidFill>
                            <a:schemeClr val="dk1"/>
                          </a:solidFill>
                          <a:effectLst/>
                          <a:latin typeface="Garamond" panose="02020404030301010803" pitchFamily="18" charset="0"/>
                          <a:ea typeface="+mn-ea"/>
                          <a:cs typeface="+mn-cs"/>
                        </a:rPr>
                        <a:t>Records</a:t>
                      </a:r>
                      <a:r>
                        <a:rPr lang="en-US" sz="2000" b="1" i="1" kern="1200" baseline="0" dirty="0" smtClean="0">
                          <a:solidFill>
                            <a:schemeClr val="dk1"/>
                          </a:solidFill>
                          <a:effectLst/>
                          <a:latin typeface="Garamond" panose="02020404030301010803" pitchFamily="18" charset="0"/>
                          <a:ea typeface="+mn-ea"/>
                          <a:cs typeface="+mn-cs"/>
                        </a:rPr>
                        <a:t> Search: </a:t>
                      </a:r>
                      <a:r>
                        <a:rPr lang="en-US" sz="2000" b="0" kern="1200" dirty="0" smtClean="0">
                          <a:solidFill>
                            <a:schemeClr val="dk1"/>
                          </a:solidFill>
                          <a:effectLst/>
                          <a:latin typeface="Garamond" panose="02020404030301010803" pitchFamily="18" charset="0"/>
                          <a:ea typeface="+mn-ea"/>
                          <a:cs typeface="+mn-cs"/>
                        </a:rPr>
                        <a:t>The failure to locate and disclose a record is not a per se PRA violation. The standard is the adequacy of the agency’s search. The search must be “reasonably calculated to uncover all relevant documents” but an agency is not required to “search every possible place a record may conceivably be stored.” Testimony</a:t>
                      </a:r>
                      <a:r>
                        <a:rPr lang="en-US" sz="2000" b="0" kern="1200" baseline="0" dirty="0" smtClean="0">
                          <a:solidFill>
                            <a:schemeClr val="dk1"/>
                          </a:solidFill>
                          <a:effectLst/>
                          <a:latin typeface="Garamond" panose="02020404030301010803" pitchFamily="18" charset="0"/>
                          <a:ea typeface="+mn-ea"/>
                          <a:cs typeface="+mn-cs"/>
                        </a:rPr>
                        <a:t> about the PRO’s general process was not sufficient. </a:t>
                      </a:r>
                      <a:r>
                        <a:rPr lang="en-US" sz="2000" b="0" kern="1200" dirty="0" smtClean="0">
                          <a:solidFill>
                            <a:schemeClr val="dk1"/>
                          </a:solidFill>
                          <a:effectLst/>
                          <a:latin typeface="Garamond" panose="02020404030301010803" pitchFamily="18" charset="0"/>
                          <a:ea typeface="+mn-ea"/>
                          <a:cs typeface="+mn-cs"/>
                        </a:rPr>
                        <a:t>The COA negatively comments on the lack of a contemporaneous details for this search. Records from similar prior requests responses are locations where records were reasonably likely to be found. The COA faults the City for not using a request index, tracking spreadsheet or at least offering the other responses in total to the requester even if they would have been overbroad. If the search was burdensome, the City could have provided a reasonable estimate based on the burden and used installments. There was a question of whether the City was in possession of the Stingray “Users Manual.” Paper copies</a:t>
                      </a:r>
                      <a:r>
                        <a:rPr lang="en-US" sz="2000" b="0" kern="1200" baseline="0" dirty="0" smtClean="0">
                          <a:solidFill>
                            <a:schemeClr val="dk1"/>
                          </a:solidFill>
                          <a:effectLst/>
                          <a:latin typeface="Garamond" panose="02020404030301010803" pitchFamily="18" charset="0"/>
                          <a:ea typeface="+mn-ea"/>
                          <a:cs typeface="+mn-cs"/>
                        </a:rPr>
                        <a:t> had been destroyed or returned but based on testimony there was a question of whether an electronic copy was transmitted to the City as part of a software update. </a:t>
                      </a:r>
                      <a:r>
                        <a:rPr lang="en-US" sz="2000" b="0" kern="1200" dirty="0" smtClean="0">
                          <a:solidFill>
                            <a:schemeClr val="dk1"/>
                          </a:solidFill>
                          <a:effectLst/>
                          <a:latin typeface="Garamond" panose="02020404030301010803" pitchFamily="18" charset="0"/>
                          <a:ea typeface="+mn-ea"/>
                          <a:cs typeface="+mn-cs"/>
                        </a:rPr>
                        <a:t>The </a:t>
                      </a:r>
                      <a:r>
                        <a:rPr lang="en-US" sz="2000" kern="1200" dirty="0" smtClean="0">
                          <a:solidFill>
                            <a:schemeClr val="dk1"/>
                          </a:solidFill>
                          <a:effectLst/>
                          <a:latin typeface="Garamond" panose="02020404030301010803" pitchFamily="18" charset="0"/>
                          <a:ea typeface="+mn-ea"/>
                          <a:cs typeface="+mn-cs"/>
                        </a:rPr>
                        <a:t>City was not required to conduct additional requested searches including records alleged held by South Sound 911 which maintained some records for the City under contract. The requester’s rationale for the search was speculative and the City’s testimony supported that there was no reason for responsive records to be held by South Sound 911.</a:t>
                      </a:r>
                      <a:endParaRPr lang="en-US" sz="2000" b="0" kern="1200" dirty="0" smtClean="0">
                        <a:solidFill>
                          <a:schemeClr val="dk1"/>
                        </a:solidFill>
                        <a:effectLst/>
                        <a:latin typeface="Garamond" panose="02020404030301010803" pitchFamily="18" charset="0"/>
                        <a:ea typeface="+mn-ea"/>
                        <a:cs typeface="+mn-cs"/>
                      </a:endParaRPr>
                    </a:p>
                  </a:txBody>
                  <a:tcPr marL="114300" marR="114300" marT="0" marB="0"/>
                </a:tc>
                <a:extLst>
                  <a:ext uri="{0D108BD9-81ED-4DB2-BD59-A6C34878D82A}">
                    <a16:rowId xmlns:a16="http://schemas.microsoft.com/office/drawing/2014/main" val="850257535"/>
                  </a:ext>
                </a:extLst>
              </a:tr>
            </a:tbl>
          </a:graphicData>
        </a:graphic>
      </p:graphicFrame>
    </p:spTree>
    <p:extLst>
      <p:ext uri="{BB962C8B-B14F-4D97-AF65-F5344CB8AC3E}">
        <p14:creationId xmlns:p14="http://schemas.microsoft.com/office/powerpoint/2010/main" val="57647135"/>
      </p:ext>
    </p:extLst>
  </p:cSld>
  <p:clrMapOvr>
    <a:masterClrMapping/>
  </p:clrMapOvr>
</p:sld>
</file>

<file path=ppt/theme/theme1.xml><?xml version="1.0" encoding="utf-8"?>
<a:theme xmlns:a="http://schemas.openxmlformats.org/drawingml/2006/main" name="Theme1">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Theme1" id="{D2E18BAA-4DB4-4BE8-8EAB-0C30F7ED1786}" vid="{B09C0880-E9AB-42E9-A59A-72B9F8775AD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31E395622EC641A83AD95CDA38ED8C" ma:contentTypeVersion="0" ma:contentTypeDescription="Create a new document." ma:contentTypeScope="" ma:versionID="ab681dd633495b1a811faf8d74edc3dc">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B8FA4C-1A88-4076-9A00-B27751F756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676CFEC-5DD1-4F49-B38C-E6945B5DB53E}">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EF055DA7-D066-4012-9BF8-D07DC7313D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10109</TotalTime>
  <Words>5785</Words>
  <Application>Microsoft Office PowerPoint</Application>
  <PresentationFormat>Widescreen</PresentationFormat>
  <Paragraphs>186</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Garamond</vt:lpstr>
      <vt:lpstr>Symbol</vt:lpstr>
      <vt:lpstr>Times New Roman</vt:lpstr>
      <vt:lpstr>Wingdings 2</vt:lpstr>
      <vt:lpstr>Theme1</vt:lpstr>
      <vt:lpstr>  </vt:lpstr>
      <vt:lpstr>PowerPoint Presentation</vt:lpstr>
      <vt:lpstr>PowerPoint Presentation</vt:lpstr>
      <vt:lpstr>West v. Office of the Governor</vt:lpstr>
      <vt:lpstr>O’Dea v. City of Tacoma</vt:lpstr>
      <vt:lpstr>O’Dea v. City of Tacoma</vt:lpstr>
      <vt:lpstr>O’Dea v. City of Tacoma</vt:lpstr>
      <vt:lpstr>Banks v. City of Tacoma</vt:lpstr>
      <vt:lpstr>Banks v. City of Tacoma</vt:lpstr>
      <vt:lpstr>Banks v. City of Tacoma</vt:lpstr>
      <vt:lpstr>West v. Clark County</vt:lpstr>
      <vt:lpstr>Strand v. Spokane County</vt:lpstr>
      <vt:lpstr>Hood v. City of Nooksak</vt:lpstr>
      <vt:lpstr>John Does v. Cowlitz County</vt:lpstr>
      <vt:lpstr>John Doe v. Wash. State Dep’t of Corrections </vt:lpstr>
      <vt:lpstr>Cortland v. Lewis County</vt:lpstr>
      <vt:lpstr>Yakima School District v. Magee</vt:lpstr>
      <vt:lpstr>Green v. Pierce County</vt:lpstr>
      <vt:lpstr>Does 1-4 v. King County</vt:lpstr>
      <vt:lpstr>Berg v. City of Kent</vt:lpstr>
      <vt:lpstr>Bogen v. City of Bremerton</vt:lpstr>
      <vt:lpstr>Singh v. State of Washington</vt:lpstr>
      <vt:lpstr>Does 1-10 v. University of Washington</vt:lpstr>
      <vt:lpstr>Diemond v. King County</vt:lpstr>
      <vt:lpstr>Diemond v. King County</vt:lpstr>
      <vt:lpstr>May v. Spokane County</vt:lpstr>
      <vt:lpstr>QUESTIONS?</vt:lpstr>
    </vt:vector>
  </TitlesOfParts>
  <Company>Office of the Attorney General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Public Meetings Act RCW 42.30 Forest Practice Board Training July 2006</dc:title>
  <dc:creator>Adrienne Smith</dc:creator>
  <cp:lastModifiedBy>Damerow, Morgan B (ATG)</cp:lastModifiedBy>
  <cp:revision>767</cp:revision>
  <cp:lastPrinted>2021-10-15T22:29:03Z</cp:lastPrinted>
  <dcterms:created xsi:type="dcterms:W3CDTF">2006-07-05T21:32:45Z</dcterms:created>
  <dcterms:modified xsi:type="dcterms:W3CDTF">2021-10-15T23:56:08Z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1093547458</vt:i4>
  </property>
  <property fmtid="{D5CDD505-2E9C-101B-9397-08002B2CF9AE}" pid="3" name="_NewReviewCycle">
    <vt:lpwstr/>
  </property>
  <property fmtid="{D5CDD505-2E9C-101B-9397-08002B2CF9AE}" pid="4" name="_EmailSubject">
    <vt:lpwstr>WAPRO Conference - PowerPoint Needed!</vt:lpwstr>
  </property>
  <property fmtid="{D5CDD505-2E9C-101B-9397-08002B2CF9AE}" pid="5" name="_AuthorEmail">
    <vt:lpwstr>morgan.damerow@atg.wa.gov</vt:lpwstr>
  </property>
  <property fmtid="{D5CDD505-2E9C-101B-9397-08002B2CF9AE}" pid="6" name="_AuthorEmailDisplayName">
    <vt:lpwstr>Damerow, Morgan B (ATG)</vt:lpwstr>
  </property>
  <property fmtid="{D5CDD505-2E9C-101B-9397-08002B2CF9AE}" pid="7" name="_PreviousAdHocReviewCycleID">
    <vt:i4>733816518</vt:i4>
  </property>
  <property fmtid="{D5CDD505-2E9C-101B-9397-08002B2CF9AE}" pid="8" name="MSIP_Label_9b300b08-e13f-4192-ac63-9612b18f8caa_Enabled">
    <vt:lpwstr>True</vt:lpwstr>
  </property>
  <property fmtid="{D5CDD505-2E9C-101B-9397-08002B2CF9AE}" pid="9" name="MSIP_Label_9b300b08-e13f-4192-ac63-9612b18f8caa_SiteId">
    <vt:lpwstr>7ac422a9-fc2d-41b8-9bff-064aaf2eb0c4</vt:lpwstr>
  </property>
  <property fmtid="{D5CDD505-2E9C-101B-9397-08002B2CF9AE}" pid="10" name="MSIP_Label_9b300b08-e13f-4192-ac63-9612b18f8caa_Owner">
    <vt:lpwstr>RRamerma@everettwa.gov</vt:lpwstr>
  </property>
  <property fmtid="{D5CDD505-2E9C-101B-9397-08002B2CF9AE}" pid="11" name="MSIP_Label_9b300b08-e13f-4192-ac63-9612b18f8caa_SetDate">
    <vt:lpwstr>2020-10-07T18:20:26.9882614Z</vt:lpwstr>
  </property>
  <property fmtid="{D5CDD505-2E9C-101B-9397-08002B2CF9AE}" pid="12" name="MSIP_Label_9b300b08-e13f-4192-ac63-9612b18f8caa_Name">
    <vt:lpwstr>Public</vt:lpwstr>
  </property>
  <property fmtid="{D5CDD505-2E9C-101B-9397-08002B2CF9AE}" pid="13" name="MSIP_Label_9b300b08-e13f-4192-ac63-9612b18f8caa_Application">
    <vt:lpwstr>Microsoft Azure Information Protection</vt:lpwstr>
  </property>
  <property fmtid="{D5CDD505-2E9C-101B-9397-08002B2CF9AE}" pid="14" name="MSIP_Label_9b300b08-e13f-4192-ac63-9612b18f8caa_ActionId">
    <vt:lpwstr>e6673ba6-9332-4021-a72f-5d637fbd1109</vt:lpwstr>
  </property>
  <property fmtid="{D5CDD505-2E9C-101B-9397-08002B2CF9AE}" pid="15" name="MSIP_Label_9b300b08-e13f-4192-ac63-9612b18f8caa_Extended_MSFT_Method">
    <vt:lpwstr>Automatic</vt:lpwstr>
  </property>
  <property fmtid="{D5CDD505-2E9C-101B-9397-08002B2CF9AE}" pid="16" name="Sensitivity">
    <vt:lpwstr>Public</vt:lpwstr>
  </property>
</Properties>
</file>