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4" r:id="rId3"/>
    <p:sldId id="273" r:id="rId4"/>
    <p:sldId id="257" r:id="rId5"/>
    <p:sldId id="263" r:id="rId6"/>
    <p:sldId id="276" r:id="rId7"/>
    <p:sldId id="279" r:id="rId8"/>
    <p:sldId id="260" r:id="rId9"/>
    <p:sldId id="280" r:id="rId10"/>
    <p:sldId id="258" r:id="rId11"/>
    <p:sldId id="281" r:id="rId12"/>
    <p:sldId id="259" r:id="rId13"/>
    <p:sldId id="282" r:id="rId14"/>
    <p:sldId id="277" r:id="rId15"/>
    <p:sldId id="278" r:id="rId16"/>
    <p:sldId id="269" r:id="rId17"/>
    <p:sldId id="270" r:id="rId18"/>
    <p:sldId id="271" r:id="rId19"/>
    <p:sldId id="272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72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9D47F-D643-40AA-A8A8-F8C50BB3B3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CBAA89-1428-4C2C-BCC3-97BCF4DD50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E5051C-34AA-4318-A9E2-2F93B0508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EFEB1-EA1A-41B3-8C67-D72D8B1E2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E4F62-40A1-4664-A5B3-3DDD0D784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049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2B7B1-31B5-425A-9BAB-C57BB89D1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53BB58-DCA6-44CE-9EEF-8C120AA39C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A8DDE4-AD25-4308-9BE2-4EC0613A7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60B72-2C2E-48E2-A6AA-7BE903BBB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913C77-54CA-4C6A-B439-231B6D09C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804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0A5488-3DF7-4A9B-9817-4E11AC7DAD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741645-CCC2-49D1-8574-B51ED36839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D0862-EEA9-4897-924E-CE65CD320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7AD9A7-4353-43E7-84CE-10B62794F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82B602-AC8B-4B57-B520-2113F06EE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914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D6CFE-0597-47A3-85B9-F66A443DD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61F9F1-5849-4F5A-B542-40E1E480A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CBD2EC-D67F-46E1-A7A3-451F3B380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3CE9F-8D84-4056-B7B8-08C5F2E71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836D0-8DCB-419F-A817-EE296A8C7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28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571D8-375B-43A6-BC52-DD57D322E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9F76C1-C809-498D-B305-6A70594EC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60737-D76E-4FBB-8232-B7EF9E477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A2A9F5-B511-4E86-90BA-FF38D5DDC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97FFB-C213-4450-8F93-28E8B4B57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514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5C9B2-B41D-4611-8D24-CAC4A4D27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EEB3B-7C70-4438-9570-E1859FC3BB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9CA8F6-6B3D-4428-8A1E-57B84CCA4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54C16B-5E78-40D8-A1DB-213461247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EB5B0D-F05A-4DAA-8E56-F6CB7E77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DDA115-80FC-4B87-8AFD-D4017339F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460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9A2FD-87E6-45CD-8A3D-3F5333F1A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86997-4A27-45E1-A2B6-634098591D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7AA04-80BA-4AB9-B3EF-0535681006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7CF05E-08FB-4C6A-ABEB-2FBE700232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61602F-8DA3-4F70-AD3A-B38D0204E6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73CCCF-D9FE-4189-B508-875424744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3113C7-58A0-439B-B94D-17427515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E62F3E-D920-4532-8C94-028EE4006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497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0DCC1-0884-4E6E-9B26-2EF9CB37E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A3C733-FC49-46C0-BFFD-419093D5C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A28B80-1E46-4FDB-A9F0-53A232773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6A892-4690-42FD-99DB-D7AE27111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535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65EEAE-B705-4D00-9CB8-1C0296E1C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256CC4-40BE-4D66-B45B-F02B35E96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6904F7-7D25-4E98-AB26-1B338B7ED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32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0849B-9D46-44A5-BF94-8F44BD904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17217-6215-4E4F-8FEA-531D6644C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7812C7-F4C5-4F31-9520-4A59B8408F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6A3868-677D-4F47-832F-1A1BF313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884F1-FFEA-405F-9602-3DCA865EDA4E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A7D682-2974-4E52-BFC4-C25332B36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E17933-AD4E-4030-8E81-10893D910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539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C4953-59F2-4B20-916E-83E5B534C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BD10DE-A3B3-4254-BFBE-9C34B705FC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D79483-F654-44AF-B21A-61149EA7B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422414-723C-48B6-B0F6-968F337E1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B2E03B-F899-49EB-BF9D-AD33ACB1B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F38A61-75E0-4C56-BD4C-12CC84045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985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3DF1CC-ECAD-42F1-A909-E200E9A8D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3E5ABD-D042-420A-877F-919603F16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722CA4-4275-4078-B409-06D84B05C7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2C9C2-E21F-49AF-B429-F9C7B58758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22876-EE19-4CD1-AEBB-B6CB804057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723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my@aminc.org" TargetMode="External"/><Relationship Id="rId2" Type="http://schemas.openxmlformats.org/officeDocument/2006/relationships/hyperlink" Target="mailto:katie@aminc.org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mailto:office@wa-pro.org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7">
            <a:extLst>
              <a:ext uri="{FF2B5EF4-FFF2-40B4-BE49-F238E27FC236}">
                <a16:creationId xmlns:a16="http://schemas.microsoft.com/office/drawing/2014/main" id="{94C3F6B3-69A5-4B7A-A963-2E85401776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8078052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F2A58D-6F20-4571-8AEE-6B2C74C2D6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218" y="1543050"/>
            <a:ext cx="6250329" cy="35623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 to the </a:t>
            </a:r>
            <a:br>
              <a:rPr lang="en-US" sz="54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WAPRO 2021 Virtual Fall Conference</a:t>
            </a:r>
          </a:p>
        </p:txBody>
      </p:sp>
      <p:pic>
        <p:nvPicPr>
          <p:cNvPr id="4" name="Picture 3" descr="Text, logo&#10;&#10;Description automatically generated">
            <a:extLst>
              <a:ext uri="{FF2B5EF4-FFF2-40B4-BE49-F238E27FC236}">
                <a16:creationId xmlns:a16="http://schemas.microsoft.com/office/drawing/2014/main" id="{6D9C00D5-55A3-48EF-8EA4-3785BD4D4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994" y="1809579"/>
            <a:ext cx="5207762" cy="189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18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05CBF51-FBBC-453A-A5CA-FEFF023D6B87}"/>
              </a:ext>
            </a:extLst>
          </p:cNvPr>
          <p:cNvSpPr txBox="1">
            <a:spLocks/>
          </p:cNvSpPr>
          <p:nvPr/>
        </p:nvSpPr>
        <p:spPr>
          <a:xfrm>
            <a:off x="2706758" y="487702"/>
            <a:ext cx="87127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WAPRO Training &amp; Development Committee</a:t>
            </a:r>
          </a:p>
          <a:p>
            <a:pPr algn="ctr">
              <a:spcAft>
                <a:spcPts val="600"/>
              </a:spcAft>
            </a:pPr>
            <a:endParaRPr lang="en-US" sz="41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F030E-736F-4D1C-8500-BD263E1F4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6251" y="1708594"/>
            <a:ext cx="7684230" cy="4154361"/>
          </a:xfrm>
        </p:spPr>
        <p:txBody>
          <a:bodyPr vert="horz" lIns="91440" tIns="45720" rIns="91440" bIns="45720" rtlCol="0">
            <a:noAutofit/>
          </a:bodyPr>
          <a:lstStyle/>
          <a:p>
            <a:pPr marL="457200" lvl="1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Matthew Jaeger, Director	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Treesa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Morales</a:t>
            </a:r>
          </a:p>
          <a:p>
            <a:pPr marL="457200" lvl="1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Luara Baseler			Dawna Knox</a:t>
            </a:r>
          </a:p>
          <a:p>
            <a:pPr marL="457200" lvl="1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Debbie Hamilton  		Amy Dressler</a:t>
            </a:r>
          </a:p>
          <a:p>
            <a:pPr marL="457200" lvl="1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Alexandra Copeland		Sam Rock</a:t>
            </a:r>
          </a:p>
          <a:p>
            <a:pPr marL="457200" lvl="1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Keri Street			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Q’Deene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Nagasawa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Sara Smith			Shawnee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Scheffer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Kassi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Mackie			Rachel Hope</a:t>
            </a:r>
          </a:p>
          <a:p>
            <a:pPr lvl="1"/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</p:txBody>
      </p:sp>
      <p:pic>
        <p:nvPicPr>
          <p:cNvPr id="8" name="Picture 7" descr="Text, logo&#10;&#10;Description automatically generated">
            <a:extLst>
              <a:ext uri="{FF2B5EF4-FFF2-40B4-BE49-F238E27FC236}">
                <a16:creationId xmlns:a16="http://schemas.microsoft.com/office/drawing/2014/main" id="{EC458820-D73F-437A-9768-9D1706F0F6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76" y="5439747"/>
            <a:ext cx="2792079" cy="10158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1084842">
            <a:off x="6665685" y="5021656"/>
            <a:ext cx="24853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you!!</a:t>
            </a:r>
          </a:p>
        </p:txBody>
      </p:sp>
      <p:sp>
        <p:nvSpPr>
          <p:cNvPr id="11" name="TextBox 10"/>
          <p:cNvSpPr txBox="1"/>
          <p:nvPr/>
        </p:nvSpPr>
        <p:spPr>
          <a:xfrm rot="20623097">
            <a:off x="2822046" y="1431595"/>
            <a:ext cx="24853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you!!</a:t>
            </a:r>
          </a:p>
        </p:txBody>
      </p:sp>
    </p:spTree>
    <p:extLst>
      <p:ext uri="{BB962C8B-B14F-4D97-AF65-F5344CB8AC3E}">
        <p14:creationId xmlns:p14="http://schemas.microsoft.com/office/powerpoint/2010/main" val="28512997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EBBDA-6346-4F1A-BF73-402286CEF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507" y="115743"/>
            <a:ext cx="9013150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WAPRO Training &amp; Development Committee</a:t>
            </a:r>
            <a:br>
              <a:rPr lang="en-US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2020-2021 Highlights: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F030E-736F-4D1C-8500-BD263E1F4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2948" y="1774731"/>
            <a:ext cx="7161017" cy="4154361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WAPRO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has 1,385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Members.</a:t>
            </a:r>
          </a:p>
          <a:p>
            <a:pPr marL="0" lvl="0" indent="0">
              <a:buNone/>
            </a:pP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Membership dues stayed the same. </a:t>
            </a:r>
          </a:p>
          <a:p>
            <a:pPr marL="0" lvl="0" indent="0">
              <a:buNone/>
            </a:pP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 700 attended 2020 Fall 1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Virtual Conference &amp; Annual Meeting October 15 &amp; 16, 2020.</a:t>
            </a:r>
          </a:p>
          <a:p>
            <a:pPr marL="0" indent="0">
              <a:buNone/>
            </a:pP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 600 attended 2021 Virtual Spring Conference May 19 &amp; 20, 2021. </a:t>
            </a:r>
          </a:p>
        </p:txBody>
      </p:sp>
      <p:pic>
        <p:nvPicPr>
          <p:cNvPr id="6" name="Picture 5" descr="Text, logo&#10;&#10;Description automatically generated">
            <a:extLst>
              <a:ext uri="{FF2B5EF4-FFF2-40B4-BE49-F238E27FC236}">
                <a16:creationId xmlns:a16="http://schemas.microsoft.com/office/drawing/2014/main" id="{04AA5470-099C-4220-B0E4-1CC0021BF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15" y="5410732"/>
            <a:ext cx="2849566" cy="103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59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9C9B3BC-9E67-4345-BB09-37F062B52E7B}"/>
              </a:ext>
            </a:extLst>
          </p:cNvPr>
          <p:cNvSpPr txBox="1">
            <a:spLocks/>
          </p:cNvSpPr>
          <p:nvPr/>
        </p:nvSpPr>
        <p:spPr>
          <a:xfrm>
            <a:off x="2928395" y="365125"/>
            <a:ext cx="86201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WAPRO Policies &amp; Procedures Committee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F030E-736F-4D1C-8500-BD263E1F4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515" y="2197163"/>
            <a:ext cx="7161017" cy="4154361"/>
          </a:xfrm>
        </p:spPr>
        <p:txBody>
          <a:bodyPr vert="horz" lIns="91440" tIns="45720" rIns="91440" bIns="45720" rtlCol="0">
            <a:noAutofit/>
          </a:bodyPr>
          <a:lstStyle/>
          <a:p>
            <a:pPr marL="457200" lvl="1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Luara Baseler, Director		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Korinne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Henry</a:t>
            </a:r>
          </a:p>
          <a:p>
            <a:pPr marL="457200" lvl="1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Kelly Jensen			Alexandra Harris</a:t>
            </a:r>
          </a:p>
          <a:p>
            <a:pPr marL="457200" lvl="1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Bernie Bacon 			Maria Holman</a:t>
            </a:r>
          </a:p>
          <a:p>
            <a:pPr marL="457200" lvl="1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Erin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Battersby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Michelle Terry</a:t>
            </a:r>
          </a:p>
          <a:p>
            <a:pPr marL="457200" lvl="1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Michelle Mueller			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Gordon</a:t>
            </a:r>
          </a:p>
          <a:p>
            <a:pPr marL="457200" lvl="1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Terri Cole				Susan Anderson</a:t>
            </a:r>
          </a:p>
        </p:txBody>
      </p:sp>
      <p:pic>
        <p:nvPicPr>
          <p:cNvPr id="8" name="Picture 7" descr="Text, logo&#10;&#10;Description automatically generated">
            <a:extLst>
              <a:ext uri="{FF2B5EF4-FFF2-40B4-BE49-F238E27FC236}">
                <a16:creationId xmlns:a16="http://schemas.microsoft.com/office/drawing/2014/main" id="{57BD160D-3977-479F-859B-176F014A9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76" y="5439747"/>
            <a:ext cx="2792079" cy="10158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983089">
            <a:off x="6725343" y="5054357"/>
            <a:ext cx="24853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you!!</a:t>
            </a:r>
          </a:p>
        </p:txBody>
      </p:sp>
      <p:sp>
        <p:nvSpPr>
          <p:cNvPr id="10" name="TextBox 9"/>
          <p:cNvSpPr txBox="1"/>
          <p:nvPr/>
        </p:nvSpPr>
        <p:spPr>
          <a:xfrm rot="20001752">
            <a:off x="3099948" y="1778813"/>
            <a:ext cx="24853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you!!</a:t>
            </a:r>
          </a:p>
        </p:txBody>
      </p:sp>
    </p:spTree>
    <p:extLst>
      <p:ext uri="{BB962C8B-B14F-4D97-AF65-F5344CB8AC3E}">
        <p14:creationId xmlns:p14="http://schemas.microsoft.com/office/powerpoint/2010/main" val="7775440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EBBDA-6346-4F1A-BF73-402286CEF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507" y="115743"/>
            <a:ext cx="9013150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WAPRO Policies &amp; Procedures Committee</a:t>
            </a:r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2020-2021 Highlights: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F030E-736F-4D1C-8500-BD263E1F4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1137" y="2206993"/>
            <a:ext cx="7161017" cy="4154361"/>
          </a:xfr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and updated the FAQs. 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Sample Exemption Key.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Start the process to go through the Toolkit.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Looking into providing policy examples. </a:t>
            </a:r>
          </a:p>
        </p:txBody>
      </p:sp>
      <p:pic>
        <p:nvPicPr>
          <p:cNvPr id="6" name="Picture 5" descr="Text, logo&#10;&#10;Description automatically generated">
            <a:extLst>
              <a:ext uri="{FF2B5EF4-FFF2-40B4-BE49-F238E27FC236}">
                <a16:creationId xmlns:a16="http://schemas.microsoft.com/office/drawing/2014/main" id="{04AA5470-099C-4220-B0E4-1CC0021BF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15" y="5410732"/>
            <a:ext cx="2849566" cy="103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575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5FAAD91-C850-4FC6-BA45-6A68682D35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46063"/>
            <a:ext cx="12288416" cy="700406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2312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3A4E748-10EC-4C1F-A3A6-93BE9E442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0630" y="-109034"/>
            <a:ext cx="12322630" cy="698352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1074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7">
            <a:extLst>
              <a:ext uri="{FF2B5EF4-FFF2-40B4-BE49-F238E27FC236}">
                <a16:creationId xmlns:a16="http://schemas.microsoft.com/office/drawing/2014/main" id="{94C3F6B3-69A5-4B7A-A963-2E85401776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8078052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F2A58D-6F20-4571-8AEE-6B2C74C2D6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51547" y="1648064"/>
            <a:ext cx="6354501" cy="35623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 to the </a:t>
            </a:r>
            <a:br>
              <a:rPr lang="en-US" sz="54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WAPRO 2021 Virtual Fall Conference</a:t>
            </a:r>
          </a:p>
        </p:txBody>
      </p:sp>
      <p:pic>
        <p:nvPicPr>
          <p:cNvPr id="6" name="Picture 5" descr="Text, logo&#10;&#10;Description automatically generated">
            <a:extLst>
              <a:ext uri="{FF2B5EF4-FFF2-40B4-BE49-F238E27FC236}">
                <a16:creationId xmlns:a16="http://schemas.microsoft.com/office/drawing/2014/main" id="{99774FEE-DDE0-4762-B46C-1E99CB8D4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800" y="2006082"/>
            <a:ext cx="5052347" cy="183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2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15000"/>
    </mc:Choice>
    <mc:Fallback xmlns="">
      <p:transition spd="slow" advTm="1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11DBBF1-3229-4BD9-B3D1-B4CA571E7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1587599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5BC87C3E-1040-4EE4-9BDB-9537F7A1B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12256"/>
            <a:ext cx="12198096" cy="343343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DF79D0-ADDC-46C0-A379-75BC978BE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0862" y="2212354"/>
            <a:ext cx="8087962" cy="256367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1371600" marR="0" indent="-1371600">
              <a:spcAft>
                <a:spcPts val="800"/>
              </a:spcAft>
            </a:pPr>
            <a:r>
              <a:rPr lang="en-US" sz="22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Session 1A:</a:t>
            </a:r>
            <a:br>
              <a:rPr lang="en-US" sz="22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PRA as a Prelude to Litigation</a:t>
            </a:r>
            <a:br>
              <a:rPr lang="en-US" sz="22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8:00 am – 9:30 am</a:t>
            </a:r>
            <a:br>
              <a:rPr lang="en-US" sz="2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Ramsey Ramerman, City of Everett</a:t>
            </a:r>
            <a:br>
              <a:rPr lang="en-US" sz="2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Michele Earl Hubbard, Allied Law Group</a:t>
            </a:r>
            <a:br>
              <a:rPr lang="en-US" sz="2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Shannon </a:t>
            </a:r>
            <a:r>
              <a:rPr lang="en-US" sz="22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Ragonesi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Keating, Bucklin &amp; </a:t>
            </a:r>
            <a:b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McCormack, Inc., P.S.</a:t>
            </a:r>
            <a:br>
              <a:rPr lang="en-US" sz="2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400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6AA7778-3AED-4D28-BAFA-926D05F55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00862" y="2240280"/>
            <a:ext cx="0" cy="237744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5CD5A0B-CDD7-427C-AA42-2EECFDFA1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5270402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60818" y="2832469"/>
            <a:ext cx="35302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Session 1A: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 In 1-253-215-8782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Webinar ID: 850 5914 4781</a:t>
            </a:r>
            <a:b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Passcode: 915501</a:t>
            </a:r>
          </a:p>
        </p:txBody>
      </p:sp>
    </p:spTree>
    <p:extLst>
      <p:ext uri="{BB962C8B-B14F-4D97-AF65-F5344CB8AC3E}">
        <p14:creationId xmlns:p14="http://schemas.microsoft.com/office/powerpoint/2010/main" val="3445611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11DBBF1-3229-4BD9-B3D1-B4CA571E7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1587599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5BC87C3E-1040-4EE4-9BDB-9537F7A1B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12256"/>
            <a:ext cx="12198096" cy="343343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DF79D0-ADDC-46C0-A379-75BC978BE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0396" y="2419390"/>
            <a:ext cx="6876267" cy="2019221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1371600" marR="0" indent="-1371600">
              <a:spcAft>
                <a:spcPts val="8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Session 1B: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Case Law/Legal Update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9:45 am – 11:30 am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Ramsey Ramerman, City of Everett</a:t>
            </a:r>
            <a:br>
              <a:rPr lang="en-US" sz="20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Morgan Damerow, Attorney General’s Office</a:t>
            </a:r>
            <a:br>
              <a:rPr lang="en-US" sz="20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Sara Di Vittorio, Snohomish County PUD</a:t>
            </a:r>
            <a:br>
              <a:rPr lang="en-US" sz="20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6AA7778-3AED-4D28-BAFA-926D05F55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00862" y="2240280"/>
            <a:ext cx="0" cy="237744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5CD5A0B-CDD7-427C-AA42-2EECFDFA1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5270402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27491" y="2627119"/>
            <a:ext cx="3445880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Session 1B: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 In 1-253-215-8782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Webinar ID: 811 9748 3947</a:t>
            </a:r>
            <a:b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Passcode: 835749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6996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11DBBF1-3229-4BD9-B3D1-B4CA571E7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1587599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5BC87C3E-1040-4EE4-9BDB-9537F7A1B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12256"/>
            <a:ext cx="12198096" cy="343343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DF79D0-ADDC-46C0-A379-75BC978BE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0396" y="2419390"/>
            <a:ext cx="6876267" cy="201922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1371600" marR="0" indent="-1371600">
              <a:spcAft>
                <a:spcPts val="8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Session 1C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Annual WAPRO Business Meeting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11:30 am – 12:00 pm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WAPRO Board</a:t>
            </a:r>
            <a:br>
              <a:rPr lang="en-US" sz="2000" kern="120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</a:br>
            <a:br>
              <a:rPr lang="en-US" sz="2000" i="1" kern="120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</a:br>
            <a:br>
              <a:rPr lang="en-US" sz="1400" i="1" kern="120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1400" i="1" kern="1200" dirty="0">
              <a:solidFill>
                <a:schemeClr val="bg1"/>
              </a:solidFill>
              <a:effectLst/>
              <a:latin typeface="+mj-lt"/>
              <a:ea typeface="+mj-ea"/>
              <a:cs typeface="+mj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6AA7778-3AED-4D28-BAFA-926D05F55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00862" y="2240280"/>
            <a:ext cx="0" cy="237744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5CD5A0B-CDD7-427C-AA42-2EECFDFA1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5270402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85823" y="2806991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Session 1C: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 In 1-253-215-8782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Webinar ID: 88501116 9390</a:t>
            </a:r>
            <a:b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Passcode: 340566</a:t>
            </a:r>
          </a:p>
        </p:txBody>
      </p:sp>
    </p:spTree>
    <p:extLst>
      <p:ext uri="{BB962C8B-B14F-4D97-AF65-F5344CB8AC3E}">
        <p14:creationId xmlns:p14="http://schemas.microsoft.com/office/powerpoint/2010/main" val="3163441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E9256-BEC6-45A4-BAB2-627BAAD6BF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/>
            <a:r>
              <a:rPr lang="en-US" sz="5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Helpful Conference Tips: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98FD29-04D4-42D0-A15C-3B171DE00C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2942" y="2222340"/>
            <a:ext cx="7319057" cy="4849792"/>
          </a:xfrm>
        </p:spPr>
        <p:txBody>
          <a:bodyPr vert="horz" lIns="91440" tIns="45720" rIns="91440" bIns="45720" rtlCol="0"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Please use the Q&amp;A Box to ask questions during the  webinar.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Chat will be disabled in order to fully engage in the content.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you experiencing audio difficulty? </a:t>
            </a:r>
          </a:p>
          <a:p>
            <a:pPr marL="1028700" lvl="2" indent="-342900" algn="l">
              <a:buFont typeface="Courier New" panose="02070309020205020404" pitchFamily="49" charset="0"/>
              <a:buChar char="o"/>
            </a:pPr>
            <a:r>
              <a:rPr lang="en-US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 (for higher quality) 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1-253-215-8782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you need live support throughout the conference, please email all:</a:t>
            </a:r>
          </a:p>
          <a:p>
            <a:pPr marL="1257300" lvl="2" indent="-342900" algn="l">
              <a:buFont typeface="Courier New" panose="02070309020205020404" pitchFamily="49" charset="0"/>
              <a:buChar char="o"/>
            </a:pPr>
            <a:r>
              <a:rPr lang="en-US" sz="19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katie@aminc.org</a:t>
            </a:r>
            <a:r>
              <a:rPr lang="en-US" sz="19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57300" lvl="2" indent="-342900" algn="l">
              <a:buFont typeface="Courier New" panose="02070309020205020404" pitchFamily="49" charset="0"/>
              <a:buChar char="o"/>
            </a:pPr>
            <a:r>
              <a:rPr lang="en-US" sz="19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amy@aminc.org</a:t>
            </a:r>
            <a:r>
              <a:rPr lang="en-US" sz="19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57300" lvl="2" indent="-342900" algn="l">
              <a:buFont typeface="Courier New" panose="02070309020205020404" pitchFamily="49" charset="0"/>
              <a:buChar char="o"/>
            </a:pPr>
            <a:r>
              <a:rPr lang="en-US" sz="19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office@wa-pro.org</a:t>
            </a:r>
            <a:endParaRPr lang="en-US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37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02A4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ext, logo&#10;&#10;Description automatically generated">
            <a:extLst>
              <a:ext uri="{FF2B5EF4-FFF2-40B4-BE49-F238E27FC236}">
                <a16:creationId xmlns:a16="http://schemas.microsoft.com/office/drawing/2014/main" id="{A91491DA-507D-47F7-A7E0-2684BA3213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75" y="1492338"/>
            <a:ext cx="4310138" cy="156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47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7">
            <a:extLst>
              <a:ext uri="{FF2B5EF4-FFF2-40B4-BE49-F238E27FC236}">
                <a16:creationId xmlns:a16="http://schemas.microsoft.com/office/drawing/2014/main" id="{94C3F6B3-69A5-4B7A-A963-2E85401776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8078052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F2A58D-6F20-4571-8AEE-6B2C74C2D6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218" y="1543050"/>
            <a:ext cx="6250329" cy="35623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</a:t>
            </a:r>
          </a:p>
        </p:txBody>
      </p:sp>
      <p:pic>
        <p:nvPicPr>
          <p:cNvPr id="4" name="Picture 3" descr="Text, logo&#10;&#10;Description automatically generated">
            <a:extLst>
              <a:ext uri="{FF2B5EF4-FFF2-40B4-BE49-F238E27FC236}">
                <a16:creationId xmlns:a16="http://schemas.microsoft.com/office/drawing/2014/main" id="{6D9C00D5-55A3-48EF-8EA4-3785BD4D4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994" y="1809579"/>
            <a:ext cx="5207762" cy="189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464595" cy="68580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546337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F030E-736F-4D1C-8500-BD263E1F4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23" y="1029748"/>
            <a:ext cx="6088282" cy="5544672"/>
          </a:xfrm>
        </p:spPr>
        <p:txBody>
          <a:bodyPr vert="horz" lIns="91440" tIns="45720" rIns="91440" bIns="45720" rtlCol="0">
            <a:noAutofit/>
          </a:bodyPr>
          <a:lstStyle/>
          <a:p>
            <a:pPr marL="457200" lvl="1" indent="0" algn="ctr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WAPRO would like to recognize the dedication and commitment of our Past Presidents.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all your time and hard work!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28E973-ABC3-43AD-A085-D11F936AA023}"/>
              </a:ext>
            </a:extLst>
          </p:cNvPr>
          <p:cNvSpPr txBox="1"/>
          <p:nvPr/>
        </p:nvSpPr>
        <p:spPr>
          <a:xfrm>
            <a:off x="6741852" y="1782394"/>
            <a:ext cx="5591237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000" b="1" u="sng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WAPRO PAST PRESIDENTS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Ramsey Ramerman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Alice M Bush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Woody </a:t>
            </a:r>
            <a:r>
              <a:rPr lang="en-US" sz="3000" b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Edvalson</a:t>
            </a:r>
            <a:endParaRPr lang="en-US" sz="3000" b="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Kelli Williams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Kyle </a:t>
            </a:r>
            <a:r>
              <a:rPr lang="en-US" sz="3000" b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Stannert</a:t>
            </a:r>
            <a:endParaRPr lang="en-US" sz="3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Cynthia Hernandez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Whitney Rhodes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Denise Vaughan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Sheila Friend Gray</a:t>
            </a:r>
          </a:p>
        </p:txBody>
      </p:sp>
    </p:spTree>
    <p:extLst>
      <p:ext uri="{BB962C8B-B14F-4D97-AF65-F5344CB8AC3E}">
        <p14:creationId xmlns:p14="http://schemas.microsoft.com/office/powerpoint/2010/main" val="28405591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464595" cy="68580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546337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EBBDA-6346-4F1A-BF73-402286CEF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245" y="-200851"/>
            <a:ext cx="6632293" cy="13449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5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 to the hardworking </a:t>
            </a:r>
            <a:br>
              <a:rPr lang="en-US" sz="25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WAPRO Executive Board!!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F030E-736F-4D1C-8500-BD263E1F4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245" y="808793"/>
            <a:ext cx="5157216" cy="5513025"/>
          </a:xfrm>
        </p:spPr>
        <p:txBody>
          <a:bodyPr vert="horz" lIns="91440" tIns="45720" rIns="91440" bIns="45720" rtlCol="0">
            <a:noAutofit/>
          </a:bodyPr>
          <a:lstStyle/>
          <a:p>
            <a:pPr lvl="1"/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President: </a:t>
            </a:r>
          </a:p>
          <a:p>
            <a:pPr marL="685800" lvl="2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Jenny Hallengren-Sawyer</a:t>
            </a:r>
          </a:p>
          <a:p>
            <a:pPr lvl="1"/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President Elect:</a:t>
            </a:r>
          </a:p>
          <a:p>
            <a:pPr marL="914400" lvl="2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Tracy Becht</a:t>
            </a:r>
          </a:p>
          <a:p>
            <a:pPr lvl="1"/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Vice-President: </a:t>
            </a:r>
          </a:p>
          <a:p>
            <a:pPr marL="685800" lvl="2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Debbie Hamilton</a:t>
            </a:r>
          </a:p>
          <a:p>
            <a:pPr lvl="1"/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Treasurer: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685800" lvl="2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Tyler Entrekin</a:t>
            </a:r>
          </a:p>
          <a:p>
            <a:pPr lvl="1"/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Secretary:</a:t>
            </a:r>
          </a:p>
          <a:p>
            <a:pPr marL="685800" lvl="2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JamieLynn Estell</a:t>
            </a:r>
          </a:p>
          <a:p>
            <a:pPr lvl="1"/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Directors:	</a:t>
            </a:r>
          </a:p>
          <a:p>
            <a:pPr marL="685800" lvl="2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Brian Lewis</a:t>
            </a:r>
          </a:p>
          <a:p>
            <a:pPr marL="914400" lvl="2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Luara Baseler</a:t>
            </a:r>
          </a:p>
          <a:p>
            <a:pPr marL="685800" lvl="2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Karen Horowitz</a:t>
            </a:r>
          </a:p>
          <a:p>
            <a:pPr marL="685800" lvl="2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Matthew Jaeger</a:t>
            </a:r>
          </a:p>
        </p:txBody>
      </p:sp>
      <p:pic>
        <p:nvPicPr>
          <p:cNvPr id="5" name="Picture 4" descr="Text, logo&#10;&#10;Description automatically generated">
            <a:extLst>
              <a:ext uri="{FF2B5EF4-FFF2-40B4-BE49-F238E27FC236}">
                <a16:creationId xmlns:a16="http://schemas.microsoft.com/office/drawing/2014/main" id="{3A0718AB-8D9D-4D15-ADB7-25E19F8196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712" y="2157736"/>
            <a:ext cx="4823218" cy="175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0493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EBBDA-6346-4F1A-BF73-402286CEF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729" y="365125"/>
            <a:ext cx="8955803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 to our wonderful </a:t>
            </a:r>
            <a:br>
              <a:rPr lang="en-US" sz="4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WAPRO Committee Volunteers!!!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F030E-736F-4D1C-8500-BD263E1F4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515" y="2022601"/>
            <a:ext cx="7161017" cy="415436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Certification Committee</a:t>
            </a:r>
          </a:p>
          <a:p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Communications Committee</a:t>
            </a:r>
          </a:p>
          <a:p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 &amp; Development Committee</a:t>
            </a:r>
          </a:p>
          <a:p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Policies &amp; Procedures Committee</a:t>
            </a:r>
          </a:p>
          <a:p>
            <a:pPr marL="0" indent="0">
              <a:buNone/>
            </a:pP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000" b="1" dirty="0"/>
          </a:p>
        </p:txBody>
      </p:sp>
      <p:pic>
        <p:nvPicPr>
          <p:cNvPr id="6" name="Picture 5" descr="Text, logo&#10;&#10;Description automatically generated">
            <a:extLst>
              <a:ext uri="{FF2B5EF4-FFF2-40B4-BE49-F238E27FC236}">
                <a16:creationId xmlns:a16="http://schemas.microsoft.com/office/drawing/2014/main" id="{04AA5470-099C-4220-B0E4-1CC0021BF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15" y="5410732"/>
            <a:ext cx="2849566" cy="103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36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EBBDA-6346-4F1A-BF73-402286CEF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365125"/>
            <a:ext cx="828447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WAPRO Certification Committee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F030E-736F-4D1C-8500-BD263E1F4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1013" y="1620108"/>
            <a:ext cx="7161017" cy="4154361"/>
          </a:xfrm>
        </p:spPr>
        <p:txBody>
          <a:bodyPr vert="horz" lIns="91440" tIns="45720" rIns="91440" bIns="45720" rtlCol="0">
            <a:noAutofit/>
          </a:bodyPr>
          <a:lstStyle/>
          <a:p>
            <a:pPr lvl="1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Karen Horowitz, Director</a:t>
            </a:r>
          </a:p>
          <a:p>
            <a:pPr lvl="1"/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Q’Deene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Nagasawa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Tiffany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Kinnick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Cassie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Salwey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Rachael Hope </a:t>
            </a:r>
          </a:p>
          <a:p>
            <a:pPr lvl="1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Kristina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Thurstonson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Jasmine McLaughlin</a:t>
            </a:r>
          </a:p>
          <a:p>
            <a:pPr lvl="1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Sabrina Absolon</a:t>
            </a:r>
          </a:p>
          <a:p>
            <a:pPr lvl="1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Sheila Betts </a:t>
            </a:r>
          </a:p>
          <a:p>
            <a:pPr lvl="1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Audrey Houston</a:t>
            </a:r>
          </a:p>
        </p:txBody>
      </p:sp>
      <p:pic>
        <p:nvPicPr>
          <p:cNvPr id="6" name="Picture 5" descr="Text, logo&#10;&#10;Description automatically generated">
            <a:extLst>
              <a:ext uri="{FF2B5EF4-FFF2-40B4-BE49-F238E27FC236}">
                <a16:creationId xmlns:a16="http://schemas.microsoft.com/office/drawing/2014/main" id="{04AA5470-099C-4220-B0E4-1CC0021BF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15" y="5410732"/>
            <a:ext cx="2849566" cy="103672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983089">
            <a:off x="9133009" y="4881176"/>
            <a:ext cx="24853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you!!</a:t>
            </a:r>
          </a:p>
        </p:txBody>
      </p:sp>
      <p:sp>
        <p:nvSpPr>
          <p:cNvPr id="9" name="TextBox 8"/>
          <p:cNvSpPr txBox="1"/>
          <p:nvPr/>
        </p:nvSpPr>
        <p:spPr>
          <a:xfrm rot="20681297">
            <a:off x="2524318" y="1754208"/>
            <a:ext cx="24853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you!!</a:t>
            </a:r>
          </a:p>
        </p:txBody>
      </p:sp>
    </p:spTree>
    <p:extLst>
      <p:ext uri="{BB962C8B-B14F-4D97-AF65-F5344CB8AC3E}">
        <p14:creationId xmlns:p14="http://schemas.microsoft.com/office/powerpoint/2010/main" val="368922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EBBDA-6346-4F1A-BF73-402286CEF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365125"/>
            <a:ext cx="828447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WAPRO Certification Committee</a:t>
            </a:r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2020-2021 Highlights: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F030E-736F-4D1C-8500-BD263E1F4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2948" y="1774731"/>
            <a:ext cx="7161017" cy="4154361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Strengthened open government by increasing staff qualifications and training.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Processed over 31 new certifications &amp; 22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recertifications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Established curriculum of core courses to be completed for certification and recertification.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Provided standards for training and development of core competencies and skills.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Reviewed and approved approximately 65 new courses to be added to the approved course list.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Text, logo&#10;&#10;Description automatically generated">
            <a:extLst>
              <a:ext uri="{FF2B5EF4-FFF2-40B4-BE49-F238E27FC236}">
                <a16:creationId xmlns:a16="http://schemas.microsoft.com/office/drawing/2014/main" id="{04AA5470-099C-4220-B0E4-1CC0021BF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15" y="5410732"/>
            <a:ext cx="2849566" cy="103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7511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C8097E-AF01-4622-8B38-0692280D92C1}"/>
              </a:ext>
            </a:extLst>
          </p:cNvPr>
          <p:cNvSpPr txBox="1">
            <a:spLocks/>
          </p:cNvSpPr>
          <p:nvPr/>
        </p:nvSpPr>
        <p:spPr>
          <a:xfrm>
            <a:off x="2106593" y="365125"/>
            <a:ext cx="94419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WAPRO Communications Committee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F030E-736F-4D1C-8500-BD263E1F4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8476" y="1667372"/>
            <a:ext cx="7161017" cy="4154361"/>
          </a:xfrm>
        </p:spPr>
        <p:txBody>
          <a:bodyPr vert="horz" lIns="91440" tIns="45720" rIns="91440" bIns="45720" rtlCol="0">
            <a:normAutofit/>
          </a:bodyPr>
          <a:lstStyle/>
          <a:p>
            <a:pPr lvl="1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Brian Lewis, Director</a:t>
            </a:r>
          </a:p>
          <a:p>
            <a:pPr lvl="1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Courtney Ng</a:t>
            </a:r>
          </a:p>
          <a:p>
            <a:pPr lvl="1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Tony Dinaro</a:t>
            </a:r>
          </a:p>
          <a:p>
            <a:pPr lvl="1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Eldina Jasarevic</a:t>
            </a:r>
          </a:p>
          <a:p>
            <a:pPr lvl="1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Molly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Guler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Fred Chang</a:t>
            </a:r>
          </a:p>
          <a:p>
            <a:pPr lvl="1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Nina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Novikoff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2000" dirty="0"/>
          </a:p>
        </p:txBody>
      </p:sp>
      <p:pic>
        <p:nvPicPr>
          <p:cNvPr id="4" name="Picture 3" descr="Text, logo&#10;&#10;Description automatically generated">
            <a:extLst>
              <a:ext uri="{FF2B5EF4-FFF2-40B4-BE49-F238E27FC236}">
                <a16:creationId xmlns:a16="http://schemas.microsoft.com/office/drawing/2014/main" id="{E985B77B-582D-43DB-B6CA-524C6CFE9A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76" y="5439747"/>
            <a:ext cx="2792079" cy="101580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983089">
            <a:off x="8459918" y="2535707"/>
            <a:ext cx="24853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you!!</a:t>
            </a:r>
          </a:p>
        </p:txBody>
      </p:sp>
      <p:sp>
        <p:nvSpPr>
          <p:cNvPr id="9" name="TextBox 8"/>
          <p:cNvSpPr txBox="1"/>
          <p:nvPr/>
        </p:nvSpPr>
        <p:spPr>
          <a:xfrm rot="20406601">
            <a:off x="4853319" y="5379613"/>
            <a:ext cx="24853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you!!</a:t>
            </a:r>
          </a:p>
        </p:txBody>
      </p:sp>
    </p:spTree>
    <p:extLst>
      <p:ext uri="{BB962C8B-B14F-4D97-AF65-F5344CB8AC3E}">
        <p14:creationId xmlns:p14="http://schemas.microsoft.com/office/powerpoint/2010/main" val="1477561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EBBDA-6346-4F1A-BF73-402286CEF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507" y="115743"/>
            <a:ext cx="9013150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WAPRO Communications Committee</a:t>
            </a:r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2020-2021 Highlights: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F030E-736F-4D1C-8500-BD263E1F4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2948" y="1774731"/>
            <a:ext cx="7161017" cy="4154361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 to produce Transparency News.</a:t>
            </a:r>
          </a:p>
          <a:p>
            <a:pPr marL="0" lv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Strengthen newsletter content including Pro Tips and     comics sections.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WAPRO website for out-of-date information and links.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Suggestions for better user experience and content organization on WAPRO website.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Added two new members</a:t>
            </a:r>
          </a:p>
        </p:txBody>
      </p:sp>
      <p:pic>
        <p:nvPicPr>
          <p:cNvPr id="6" name="Picture 5" descr="Text, logo&#10;&#10;Description automatically generated">
            <a:extLst>
              <a:ext uri="{FF2B5EF4-FFF2-40B4-BE49-F238E27FC236}">
                <a16:creationId xmlns:a16="http://schemas.microsoft.com/office/drawing/2014/main" id="{04AA5470-099C-4220-B0E4-1CC0021BF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15" y="5410732"/>
            <a:ext cx="2849566" cy="103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556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209</TotalTime>
  <Words>755</Words>
  <Application>Microsoft Office PowerPoint</Application>
  <PresentationFormat>Widescreen</PresentationFormat>
  <Paragraphs>132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Times New Roman</vt:lpstr>
      <vt:lpstr>Office Theme</vt:lpstr>
      <vt:lpstr>Welcome to the  WAPRO 2021 Virtual Fall Conference</vt:lpstr>
      <vt:lpstr>Helpful Conference Tips:</vt:lpstr>
      <vt:lpstr>PowerPoint Presentation</vt:lpstr>
      <vt:lpstr>Thank you to the hardworking  WAPRO Executive Board!!</vt:lpstr>
      <vt:lpstr>Thank you to our wonderful  WAPRO Committee Volunteers!!!</vt:lpstr>
      <vt:lpstr>WAPRO Certification Committee</vt:lpstr>
      <vt:lpstr>WAPRO Certification Committee 2020-2021 Highlights:</vt:lpstr>
      <vt:lpstr>PowerPoint Presentation</vt:lpstr>
      <vt:lpstr> WAPRO Communications Committee 2020-2021 Highlights:</vt:lpstr>
      <vt:lpstr>PowerPoint Presentation</vt:lpstr>
      <vt:lpstr> WAPRO Training &amp; Development Committee 2020-2021 Highlights:</vt:lpstr>
      <vt:lpstr>PowerPoint Presentation</vt:lpstr>
      <vt:lpstr> WAPRO Policies &amp; Procedures Committee 2020-2021 Highlights:</vt:lpstr>
      <vt:lpstr>PowerPoint Presentation</vt:lpstr>
      <vt:lpstr>PowerPoint Presentation</vt:lpstr>
      <vt:lpstr>Welcome to the  WAPRO 2021 Virtual Fall Conference</vt:lpstr>
      <vt:lpstr>Session 1A: PRA as a Prelude to Litigation 8:00 am – 9:30 am  Ramsey Ramerman, City of Everett  Michele Earl Hubbard, Allied Law Group  Shannon Ragonesi, Keating, Bucklin &amp;            McCormack, Inc., P.S.  </vt:lpstr>
      <vt:lpstr>Session 1B: Case Law/Legal Update 9:45 am – 11:30 am  Ramsey Ramerman, City of Everett  Morgan Damerow, Attorney General’s Office  Sara Di Vittorio, Snohomish County PUD  </vt:lpstr>
      <vt:lpstr>Session 1C Annual WAPRO Business Meeting 11:30 am – 12:00 pm  WAPRO Board   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 WAPRO 2020 Virtual Fall Conference</dc:title>
  <dc:creator>Amy Ohlinger</dc:creator>
  <cp:lastModifiedBy>Megan Schoenfelder</cp:lastModifiedBy>
  <cp:revision>39</cp:revision>
  <dcterms:created xsi:type="dcterms:W3CDTF">2020-10-15T06:28:47Z</dcterms:created>
  <dcterms:modified xsi:type="dcterms:W3CDTF">2021-10-15T20:10:19Z</dcterms:modified>
</cp:coreProperties>
</file>